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2" r:id="rId2"/>
  </p:sldMasterIdLst>
  <p:notesMasterIdLst>
    <p:notesMasterId r:id="rId44"/>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12192000" cy="6858000"/>
  <p:notesSz cx="6858000" cy="9144000"/>
  <p:embeddedFontLst>
    <p:embeddedFont>
      <p:font typeface="Arial Black" panose="020B0A04020102020204" pitchFamily="34" charset="0"/>
      <p:regular r:id="rId45"/>
      <p:bold r:id="rId46"/>
    </p:embeddedFont>
    <p:embeddedFont>
      <p:font typeface="Arial Narrow" panose="020B0606020202030204" pitchFamily="34" charset="0"/>
      <p:regular r:id="rId47"/>
      <p:bold r:id="rId48"/>
      <p:italic r:id="rId49"/>
      <p:boldItalic r:id="rId50"/>
    </p:embeddedFont>
    <p:embeddedFont>
      <p:font typeface="Calibri" panose="020F0502020204030204" pitchFamily="34" charset="0"/>
      <p:regular r:id="rId51"/>
      <p:bold r:id="rId52"/>
      <p:italic r:id="rId53"/>
      <p:boldItalic r:id="rId54"/>
    </p:embeddedFont>
    <p:embeddedFont>
      <p:font typeface="Montserrat" panose="00000500000000000000" pitchFamily="2" charset="0"/>
      <p:regular r:id="rId55"/>
      <p:bold r:id="rId56"/>
      <p:italic r:id="rId57"/>
      <p:boldItalic r:id="rId58"/>
    </p:embeddedFont>
    <p:embeddedFont>
      <p:font typeface="Open Sans Light" panose="020B0306030504020204" pitchFamily="34" charset="0"/>
      <p:regular r:id="rId59"/>
      <p:bold r:id="rId60"/>
      <p:italic r:id="rId61"/>
      <p:boldItalic r:id="rId62"/>
    </p:embeddedFont>
    <p:embeddedFont>
      <p:font typeface="Verdana" panose="020B0604030504040204" pitchFamily="34" charset="0"/>
      <p:regular r:id="rId63"/>
      <p:bold r:id="rId64"/>
      <p:italic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3840">
          <p15:clr>
            <a:srgbClr val="A4A3A4"/>
          </p15:clr>
        </p15:guide>
        <p15:guide id="2" orient="horz" pos="2115">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7" roundtripDataSignature="AMtx7mg0pUFxFQyGBJoTOsUgEr2Q1am7v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5F9322-B46B-4EB4-AF58-301522907BDB}">
  <a:tblStyle styleId="{D05F9322-B46B-4EB4-AF58-301522907BDB}"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2" d="100"/>
          <a:sy n="72" d="100"/>
        </p:scale>
        <p:origin x="816" y="72"/>
      </p:cViewPr>
      <p:guideLst>
        <p:guide pos="3840"/>
        <p:guide orient="horz" pos="211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font" Target="fonts/font3.fntdata"/><Relationship Id="rId50" Type="http://schemas.openxmlformats.org/officeDocument/2006/relationships/font" Target="fonts/font6.fntdata"/><Relationship Id="rId55" Type="http://schemas.openxmlformats.org/officeDocument/2006/relationships/font" Target="fonts/font11.fntdata"/><Relationship Id="rId63" Type="http://schemas.openxmlformats.org/officeDocument/2006/relationships/font" Target="fonts/font19.fntdata"/><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font" Target="fonts/font1.fntdata"/><Relationship Id="rId53" Type="http://schemas.openxmlformats.org/officeDocument/2006/relationships/font" Target="fonts/font9.fntdata"/><Relationship Id="rId58" Type="http://schemas.openxmlformats.org/officeDocument/2006/relationships/font" Target="fonts/font14.fntdata"/><Relationship Id="rId66" Type="http://schemas.openxmlformats.org/officeDocument/2006/relationships/font" Target="fonts/font2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5.fntdata"/><Relationship Id="rId57" Type="http://schemas.openxmlformats.org/officeDocument/2006/relationships/font" Target="fonts/font13.fntdata"/><Relationship Id="rId61" Type="http://schemas.openxmlformats.org/officeDocument/2006/relationships/font" Target="fonts/font17.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52" Type="http://schemas.openxmlformats.org/officeDocument/2006/relationships/font" Target="fonts/font8.fntdata"/><Relationship Id="rId60" Type="http://schemas.openxmlformats.org/officeDocument/2006/relationships/font" Target="fonts/font16.fntdata"/><Relationship Id="rId65" Type="http://schemas.openxmlformats.org/officeDocument/2006/relationships/font" Target="fonts/font21.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font" Target="fonts/font4.fntdata"/><Relationship Id="rId56" Type="http://schemas.openxmlformats.org/officeDocument/2006/relationships/font" Target="fonts/font12.fntdata"/><Relationship Id="rId64" Type="http://schemas.openxmlformats.org/officeDocument/2006/relationships/font" Target="fonts/font20.fntdata"/><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font" Target="fonts/font7.fntdata"/><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2.fntdata"/><Relationship Id="rId59" Type="http://schemas.openxmlformats.org/officeDocument/2006/relationships/font" Target="fonts/font15.fntdata"/><Relationship Id="rId67" Type="http://customschemas.google.com/relationships/presentationmetadata" Target="metadata"/><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font" Target="fonts/font10.fntdata"/><Relationship Id="rId62" Type="http://schemas.openxmlformats.org/officeDocument/2006/relationships/font" Target="fonts/font18.fntdata"/><Relationship Id="rId7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4" name="Google Shape;94;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4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1" name="Google Shape;141;p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46: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4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53" name="Google Shape;153;p4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5</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47: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4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a:p>
        </p:txBody>
      </p:sp>
      <p:sp>
        <p:nvSpPr>
          <p:cNvPr id="161" name="Google Shape;161;p4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sz="1400" b="0" strike="noStrike">
                <a:latin typeface="Times New Roman"/>
                <a:ea typeface="Times New Roman"/>
                <a:cs typeface="Times New Roman"/>
                <a:sym typeface="Times New Roman"/>
              </a:rPr>
              <a:t>6</a:t>
            </a:fld>
            <a:endParaRPr sz="1400" b="0" strike="noStrike">
              <a:latin typeface="Times New Roman"/>
              <a:ea typeface="Times New Roman"/>
              <a:cs typeface="Times New Roman"/>
              <a:sym typeface="Times New Roman"/>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p48: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5" name="Google Shape;175;p4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76" name="Google Shape;176;p4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None/>
            </a:pPr>
            <a:fld id="{00000000-1234-1234-1234-123412341234}" type="slidenum">
              <a:rPr lang="en-US" sz="1400" b="0" strike="noStrike">
                <a:latin typeface="Times New Roman"/>
                <a:ea typeface="Times New Roman"/>
                <a:cs typeface="Times New Roman"/>
                <a:sym typeface="Times New Roman"/>
              </a:rPr>
              <a:t>7</a:t>
            </a:fld>
            <a:endParaRPr sz="1400" b="0" strike="noStrike">
              <a:latin typeface="Times New Roman"/>
              <a:ea typeface="Times New Roman"/>
              <a:cs typeface="Times New Roman"/>
              <a:sym typeface="Times New Roman"/>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6: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2" name="Google Shape;20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b="1"/>
          </a:p>
        </p:txBody>
      </p:sp>
      <p:sp>
        <p:nvSpPr>
          <p:cNvPr id="203" name="Google Shape;20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8</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9: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4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21" name="Google Shape;221;p4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9</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50: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0" name="Google Shape;230;p5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31" name="Google Shape;231;p5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10</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5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7" name="Google Shape;237;p5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52: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5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246" name="Google Shape;246;p5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12</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53:notes"/>
          <p:cNvSpPr>
            <a:spLocks noGrp="1" noRot="1" noChangeAspect="1"/>
          </p:cNvSpPr>
          <p:nvPr>
            <p:ph type="sldImg" idx="2"/>
          </p:nvPr>
        </p:nvSpPr>
        <p:spPr>
          <a:xfrm>
            <a:off x="217488" y="812800"/>
            <a:ext cx="7124700" cy="400843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5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sz="1200" b="0">
              <a:solidFill>
                <a:schemeClr val="dk1"/>
              </a:solidFill>
              <a:latin typeface="Arial"/>
              <a:ea typeface="Arial"/>
              <a:cs typeface="Arial"/>
              <a:sym typeface="Arial"/>
            </a:endParaRPr>
          </a:p>
        </p:txBody>
      </p:sp>
      <p:sp>
        <p:nvSpPr>
          <p:cNvPr id="263" name="Google Shape;263;p5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Times New Roman"/>
              <a:buNone/>
            </a:pPr>
            <a:fld id="{00000000-1234-1234-1234-123412341234}" type="slidenum">
              <a:rPr lang="en-US" sz="1400" b="0" i="0" u="none" strike="noStrike" cap="none">
                <a:solidFill>
                  <a:srgbClr val="000000"/>
                </a:solidFill>
                <a:latin typeface="Times New Roman"/>
                <a:ea typeface="Times New Roman"/>
                <a:cs typeface="Times New Roman"/>
                <a:sym typeface="Times New Roman"/>
              </a:rPr>
              <a:t>13</a:t>
            </a:fld>
            <a:endParaRPr sz="1400" b="0" i="0" u="none" strike="noStrike" cap="none">
              <a:solidFill>
                <a:srgbClr val="000000"/>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5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0" name="Google Shape;270;p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p5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2" name="Google Shape;282;p5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8" name="Google Shape;288;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0" name="Google Shape;310;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7" name="Google Shape;32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5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Describe the scope of the solution. It shall focus on on-site management of Triage (light blue box) with links to further communication (e.g., hand-over to hospitals). The iPS PCP solution is expected to be an ICT-enabled solution that comes with all required devices and software to manage triage.</a:t>
            </a:r>
            <a:endParaRPr/>
          </a:p>
        </p:txBody>
      </p:sp>
      <p:sp>
        <p:nvSpPr>
          <p:cNvPr id="340" name="Google Shape;340;p5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5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Talk about some examples for requirements. Here, the topic of “Quick and accurate overview of casualties and their status”. More examples on the next slides</a:t>
            </a:r>
            <a:endParaRPr/>
          </a:p>
        </p:txBody>
      </p:sp>
      <p:sp>
        <p:nvSpPr>
          <p:cNvPr id="355" name="Google Shape;355;p5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5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p5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5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3" name="Google Shape;373;p5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6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6" name="Google Shape;386;p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9" name="Google Shape;399;p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6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6"/>
        <p:cNvGrpSpPr/>
        <p:nvPr/>
      </p:nvGrpSpPr>
      <p:grpSpPr>
        <a:xfrm>
          <a:off x="0" y="0"/>
          <a:ext cx="0" cy="0"/>
          <a:chOff x="0" y="0"/>
          <a:chExt cx="0" cy="0"/>
        </a:xfrm>
      </p:grpSpPr>
      <p:sp>
        <p:nvSpPr>
          <p:cNvPr id="417" name="Google Shape;417;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18" name="Google Shape;418;p6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5" name="Google Shape;425;p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5" name="Google Shape;455;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7" name="Google Shape;47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6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83" name="Google Shape;483;p6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6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3" name="Google Shape;493;p6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p6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3" name="Google Shape;503;p6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p6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3" name="Google Shape;513;p6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6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19" name="Google Shape;519;p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8" name="Google Shape;538;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0" name="Google Shape;550;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9"/>
        <p:cNvGrpSpPr/>
        <p:nvPr/>
      </p:nvGrpSpPr>
      <p:grpSpPr>
        <a:xfrm>
          <a:off x="0" y="0"/>
          <a:ext cx="0" cy="0"/>
          <a:chOff x="0" y="0"/>
          <a:chExt cx="0" cy="0"/>
        </a:xfrm>
      </p:grpSpPr>
      <p:sp>
        <p:nvSpPr>
          <p:cNvPr id="580" name="Google Shape;580;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1" name="Google Shape;581;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06" name="Google Shape;606;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Suppliers can register in the Matchmaking-Tool to form consortia.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During the international OMC, there will be a supplier pitching session at the end. Interested suppliers can register for the OMC and the Pitching Session on the iPS PCP website</a:t>
            </a:r>
            <a:endParaRPr/>
          </a:p>
        </p:txBody>
      </p:sp>
      <p:sp>
        <p:nvSpPr>
          <p:cNvPr id="622" name="Google Shape;622;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7"/>
        <p:cNvGrpSpPr/>
        <p:nvPr/>
      </p:nvGrpSpPr>
      <p:grpSpPr>
        <a:xfrm>
          <a:off x="0" y="0"/>
          <a:ext cx="0" cy="0"/>
          <a:chOff x="0" y="0"/>
          <a:chExt cx="0" cy="0"/>
        </a:xfrm>
      </p:grpSpPr>
      <p:sp>
        <p:nvSpPr>
          <p:cNvPr id="638" name="Google Shape;638;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639" name="Google Shape;639;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7"/>
        <p:cNvGrpSpPr/>
        <p:nvPr/>
      </p:nvGrpSpPr>
      <p:grpSpPr>
        <a:xfrm>
          <a:off x="0" y="0"/>
          <a:ext cx="0" cy="0"/>
          <a:chOff x="0" y="0"/>
          <a:chExt cx="0" cy="0"/>
        </a:xfrm>
      </p:grpSpPr>
      <p:sp>
        <p:nvSpPr>
          <p:cNvPr id="678" name="Google Shape;678;p3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9" name="Google Shape;679;p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14"/>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ueBackground">
  <p:cSld name="BlueBackground">
    <p:bg>
      <p:bgPr>
        <a:solidFill>
          <a:srgbClr val="1B456C"/>
        </a:solidFill>
        <a:effectLst/>
      </p:bgPr>
    </p:bg>
    <p:spTree>
      <p:nvGrpSpPr>
        <p:cNvPr id="1" name="Shape 15"/>
        <p:cNvGrpSpPr/>
        <p:nvPr/>
      </p:nvGrpSpPr>
      <p:grpSpPr>
        <a:xfrm>
          <a:off x="0" y="0"/>
          <a:ext cx="0" cy="0"/>
          <a:chOff x="0" y="0"/>
          <a:chExt cx="0" cy="0"/>
        </a:xfrm>
      </p:grpSpPr>
      <p:pic>
        <p:nvPicPr>
          <p:cNvPr id="16" name="Google Shape;16;p42"/>
          <p:cNvPicPr preferRelativeResize="0"/>
          <p:nvPr/>
        </p:nvPicPr>
        <p:blipFill rotWithShape="1">
          <a:blip r:embed="rId2">
            <a:alphaModFix/>
          </a:blip>
          <a:srcRect/>
          <a:stretch/>
        </p:blipFill>
        <p:spPr>
          <a:xfrm>
            <a:off x="9007813" y="288858"/>
            <a:ext cx="2851824" cy="344596"/>
          </a:xfrm>
          <a:prstGeom prst="rect">
            <a:avLst/>
          </a:prstGeom>
          <a:noFill/>
          <a:ln>
            <a:noFill/>
          </a:ln>
        </p:spPr>
      </p:pic>
      <p:pic>
        <p:nvPicPr>
          <p:cNvPr id="17" name="Google Shape;17;p42"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sp>
        <p:nvSpPr>
          <p:cNvPr id="18" name="Google Shape;18;p42"/>
          <p:cNvSpPr txBox="1">
            <a:spLocks noGrp="1"/>
          </p:cNvSpPr>
          <p:nvPr>
            <p:ph type="body" idx="1"/>
          </p:nvPr>
        </p:nvSpPr>
        <p:spPr>
          <a:xfrm>
            <a:off x="482600" y="635000"/>
            <a:ext cx="8229600" cy="448841"/>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4000"/>
              <a:buNone/>
              <a:defRPr sz="4000" b="1" i="0" u="none" strike="noStrike" cap="none">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resenter">
  <p:cSld name="Presenter">
    <p:spTree>
      <p:nvGrpSpPr>
        <p:cNvPr id="1" name="Shape 19"/>
        <p:cNvGrpSpPr/>
        <p:nvPr/>
      </p:nvGrpSpPr>
      <p:grpSpPr>
        <a:xfrm>
          <a:off x="0" y="0"/>
          <a:ext cx="0" cy="0"/>
          <a:chOff x="0" y="0"/>
          <a:chExt cx="0" cy="0"/>
        </a:xfrm>
      </p:grpSpPr>
      <p:pic>
        <p:nvPicPr>
          <p:cNvPr id="20" name="Google Shape;20;p43"/>
          <p:cNvPicPr preferRelativeResize="0"/>
          <p:nvPr/>
        </p:nvPicPr>
        <p:blipFill rotWithShape="1">
          <a:blip r:embed="rId2">
            <a:alphaModFix/>
          </a:blip>
          <a:srcRect/>
          <a:stretch/>
        </p:blipFill>
        <p:spPr>
          <a:xfrm>
            <a:off x="9013656" y="285750"/>
            <a:ext cx="2853572" cy="345600"/>
          </a:xfrm>
          <a:prstGeom prst="rect">
            <a:avLst/>
          </a:prstGeom>
          <a:noFill/>
          <a:ln>
            <a:noFill/>
          </a:ln>
        </p:spPr>
      </p:pic>
      <p:sp>
        <p:nvSpPr>
          <p:cNvPr id="21" name="Google Shape;21;p43"/>
          <p:cNvSpPr/>
          <p:nvPr/>
        </p:nvSpPr>
        <p:spPr>
          <a:xfrm>
            <a:off x="2501139" y="2111360"/>
            <a:ext cx="2966760" cy="4008784"/>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 name="Google Shape;22;p43"/>
          <p:cNvSpPr/>
          <p:nvPr/>
        </p:nvSpPr>
        <p:spPr>
          <a:xfrm>
            <a:off x="5664091" y="2109464"/>
            <a:ext cx="4683822" cy="399891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 name="Google Shape;23;p43"/>
          <p:cNvSpPr txBox="1">
            <a:spLocks noGrp="1"/>
          </p:cNvSpPr>
          <p:nvPr>
            <p:ph type="body" idx="1"/>
          </p:nvPr>
        </p:nvSpPr>
        <p:spPr>
          <a:xfrm>
            <a:off x="5956300" y="2540000"/>
            <a:ext cx="4254500" cy="443198"/>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3200"/>
              <a:buNone/>
              <a:defRPr sz="3200">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3"/>
          <p:cNvSpPr txBox="1">
            <a:spLocks noGrp="1"/>
          </p:cNvSpPr>
          <p:nvPr>
            <p:ph type="body" idx="2"/>
          </p:nvPr>
        </p:nvSpPr>
        <p:spPr>
          <a:xfrm>
            <a:off x="5969000" y="3505200"/>
            <a:ext cx="42545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5" name="Google Shape;25;p43"/>
          <p:cNvSpPr txBox="1">
            <a:spLocks noGrp="1"/>
          </p:cNvSpPr>
          <p:nvPr>
            <p:ph type="body" idx="3"/>
          </p:nvPr>
        </p:nvSpPr>
        <p:spPr>
          <a:xfrm>
            <a:off x="5969000" y="4889500"/>
            <a:ext cx="4267200" cy="399405"/>
          </a:xfrm>
          <a:prstGeom prst="rect">
            <a:avLst/>
          </a:prstGeom>
          <a:noFill/>
          <a:ln>
            <a:noFill/>
          </a:ln>
        </p:spPr>
        <p:txBody>
          <a:bodyPr spcFirstLastPara="1" wrap="square" lIns="0" tIns="0" rIns="0" bIns="0" anchor="t" anchorCtr="0">
            <a:spAutoFit/>
          </a:bodyPr>
          <a:lstStyle>
            <a:lvl1pPr marL="457200" lvl="0" indent="-228600" algn="l">
              <a:lnSpc>
                <a:spcPct val="90000"/>
              </a:lnSpc>
              <a:spcBef>
                <a:spcPts val="1000"/>
              </a:spcBef>
              <a:spcAft>
                <a:spcPts val="0"/>
              </a:spcAft>
              <a:buClr>
                <a:schemeClr val="lt1"/>
              </a:buClr>
              <a:buSzPts val="2000"/>
              <a:buNone/>
              <a:defRPr>
                <a:solidFill>
                  <a:schemeClr val="lt1"/>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6" name="Google Shape;26;p43"/>
          <p:cNvSpPr txBox="1">
            <a:spLocks noGrp="1"/>
          </p:cNvSpPr>
          <p:nvPr>
            <p:ph type="body" idx="4"/>
          </p:nvPr>
        </p:nvSpPr>
        <p:spPr>
          <a:xfrm>
            <a:off x="1612900" y="1397000"/>
            <a:ext cx="8699500" cy="590931"/>
          </a:xfrm>
          <a:prstGeom prst="rect">
            <a:avLst/>
          </a:prstGeom>
          <a:noFill/>
          <a:ln>
            <a:noFill/>
          </a:ln>
        </p:spPr>
        <p:txBody>
          <a:bodyPr spcFirstLastPara="1" wrap="square" lIns="91425" tIns="45700" rIns="91425" bIns="45700" anchor="t" anchorCtr="0">
            <a:spAutoFit/>
          </a:bodyPr>
          <a:lstStyle>
            <a:lvl1pPr marL="457200" lvl="0" indent="-228600" algn="l">
              <a:lnSpc>
                <a:spcPct val="90000"/>
              </a:lnSpc>
              <a:spcBef>
                <a:spcPts val="1000"/>
              </a:spcBef>
              <a:spcAft>
                <a:spcPts val="0"/>
              </a:spcAft>
              <a:buClr>
                <a:srgbClr val="1B456C"/>
              </a:buClr>
              <a:buSzPts val="3600"/>
              <a:buNone/>
              <a:defRPr sz="3600" b="1">
                <a:solidFill>
                  <a:srgbClr val="1B456C"/>
                </a:solidFill>
                <a:latin typeface="Verdana"/>
                <a:ea typeface="Verdana"/>
                <a:cs typeface="Verdana"/>
                <a:sym typeface="Verdana"/>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7" name="Google Shape;27;p43"/>
          <p:cNvSpPr>
            <a:spLocks noGrp="1"/>
          </p:cNvSpPr>
          <p:nvPr>
            <p:ph type="pic" idx="5"/>
          </p:nvPr>
        </p:nvSpPr>
        <p:spPr>
          <a:xfrm>
            <a:off x="1689100" y="2794000"/>
            <a:ext cx="2781300" cy="25527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31"/>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32"/>
        <p:cNvGrpSpPr/>
        <p:nvPr/>
      </p:nvGrpSpPr>
      <p:grpSpPr>
        <a:xfrm>
          <a:off x="0" y="0"/>
          <a:ext cx="0" cy="0"/>
          <a:chOff x="0" y="0"/>
          <a:chExt cx="0" cy="0"/>
        </a:xfrm>
      </p:grpSpPr>
      <p:sp>
        <p:nvSpPr>
          <p:cNvPr id="33" name="Google Shape;33;p78"/>
          <p:cNvSpPr txBox="1">
            <a:spLocks noGrp="1"/>
          </p:cNvSpPr>
          <p:nvPr>
            <p:ph type="ctrTitle"/>
          </p:nvPr>
        </p:nvSpPr>
        <p:spPr>
          <a:xfrm>
            <a:off x="914403" y="2130433"/>
            <a:ext cx="10363200" cy="1470025"/>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78"/>
          <p:cNvSpPr txBox="1">
            <a:spLocks noGrp="1"/>
          </p:cNvSpPr>
          <p:nvPr>
            <p:ph type="subTitle" idx="1"/>
          </p:nvPr>
        </p:nvSpPr>
        <p:spPr>
          <a:xfrm>
            <a:off x="1828800" y="3886200"/>
            <a:ext cx="8534401" cy="1752600"/>
          </a:xfrm>
          <a:prstGeom prst="rect">
            <a:avLst/>
          </a:prstGeom>
          <a:noFill/>
          <a:ln>
            <a:noFill/>
          </a:ln>
        </p:spPr>
        <p:txBody>
          <a:bodyPr spcFirstLastPara="1" wrap="square" lIns="0" tIns="0" rIns="0" bIns="0" anchor="t" anchorCtr="0">
            <a:normAutofit/>
          </a:bodyPr>
          <a:lstStyle>
            <a:lvl1pPr lvl="0" algn="ctr">
              <a:spcBef>
                <a:spcPts val="0"/>
              </a:spcBef>
              <a:spcAft>
                <a:spcPts val="0"/>
              </a:spcAft>
              <a:buClr>
                <a:srgbClr val="888888"/>
              </a:buClr>
              <a:buSzPts val="1800"/>
              <a:buNone/>
              <a:defRPr>
                <a:solidFill>
                  <a:srgbClr val="888888"/>
                </a:solidFill>
              </a:defRPr>
            </a:lvl1pPr>
            <a:lvl2pPr lvl="1" algn="ctr">
              <a:spcBef>
                <a:spcPts val="0"/>
              </a:spcBef>
              <a:spcAft>
                <a:spcPts val="0"/>
              </a:spcAft>
              <a:buClr>
                <a:srgbClr val="888888"/>
              </a:buClr>
              <a:buSzPts val="1800"/>
              <a:buNone/>
              <a:defRPr>
                <a:solidFill>
                  <a:srgbClr val="888888"/>
                </a:solidFill>
              </a:defRPr>
            </a:lvl2pPr>
            <a:lvl3pPr lvl="2" algn="ctr">
              <a:spcBef>
                <a:spcPts val="0"/>
              </a:spcBef>
              <a:spcAft>
                <a:spcPts val="0"/>
              </a:spcAft>
              <a:buClr>
                <a:srgbClr val="888888"/>
              </a:buClr>
              <a:buSzPts val="1800"/>
              <a:buNone/>
              <a:defRPr>
                <a:solidFill>
                  <a:srgbClr val="888888"/>
                </a:solidFill>
              </a:defRPr>
            </a:lvl3pPr>
            <a:lvl4pPr lvl="3" algn="ctr">
              <a:spcBef>
                <a:spcPts val="0"/>
              </a:spcBef>
              <a:spcAft>
                <a:spcPts val="0"/>
              </a:spcAft>
              <a:buClr>
                <a:srgbClr val="888888"/>
              </a:buClr>
              <a:buSzPts val="1800"/>
              <a:buNone/>
              <a:defRPr>
                <a:solidFill>
                  <a:srgbClr val="888888"/>
                </a:solidFill>
              </a:defRPr>
            </a:lvl4pPr>
            <a:lvl5pPr lvl="4" algn="ctr">
              <a:spcBef>
                <a:spcPts val="0"/>
              </a:spcBef>
              <a:spcAft>
                <a:spcPts val="0"/>
              </a:spcAft>
              <a:buClr>
                <a:srgbClr val="888888"/>
              </a:buClr>
              <a:buSzPts val="1800"/>
              <a:buNone/>
              <a:defRPr>
                <a:solidFill>
                  <a:srgbClr val="888888"/>
                </a:solidFill>
              </a:defRPr>
            </a:lvl5pPr>
            <a:lvl6pPr lvl="5" algn="ctr">
              <a:spcBef>
                <a:spcPts val="0"/>
              </a:spcBef>
              <a:spcAft>
                <a:spcPts val="0"/>
              </a:spcAft>
              <a:buClr>
                <a:srgbClr val="888888"/>
              </a:buClr>
              <a:buSzPts val="1800"/>
              <a:buNone/>
              <a:defRPr>
                <a:solidFill>
                  <a:srgbClr val="888888"/>
                </a:solidFill>
              </a:defRPr>
            </a:lvl6pPr>
            <a:lvl7pPr lvl="6" algn="ctr">
              <a:spcBef>
                <a:spcPts val="0"/>
              </a:spcBef>
              <a:spcAft>
                <a:spcPts val="0"/>
              </a:spcAft>
              <a:buClr>
                <a:srgbClr val="888888"/>
              </a:buClr>
              <a:buSzPts val="1800"/>
              <a:buNone/>
              <a:defRPr>
                <a:solidFill>
                  <a:srgbClr val="888888"/>
                </a:solidFill>
              </a:defRPr>
            </a:lvl7pPr>
            <a:lvl8pPr lvl="7" algn="ctr">
              <a:spcBef>
                <a:spcPts val="0"/>
              </a:spcBef>
              <a:spcAft>
                <a:spcPts val="0"/>
              </a:spcAft>
              <a:buClr>
                <a:srgbClr val="888888"/>
              </a:buClr>
              <a:buSzPts val="1800"/>
              <a:buNone/>
              <a:defRPr>
                <a:solidFill>
                  <a:srgbClr val="888888"/>
                </a:solidFill>
              </a:defRPr>
            </a:lvl8pPr>
            <a:lvl9pPr lvl="8" algn="ctr">
              <a:spcBef>
                <a:spcPts val="0"/>
              </a:spcBef>
              <a:spcAft>
                <a:spcPts val="0"/>
              </a:spcAft>
              <a:buClr>
                <a:srgbClr val="888888"/>
              </a:buClr>
              <a:buSzPts val="1800"/>
              <a:buNone/>
              <a:defRPr>
                <a:solidFill>
                  <a:srgbClr val="888888"/>
                </a:solidFill>
              </a:defRPr>
            </a:lvl9pPr>
          </a:lstStyle>
          <a:p>
            <a:endParaRPr/>
          </a:p>
        </p:txBody>
      </p:sp>
      <p:sp>
        <p:nvSpPr>
          <p:cNvPr id="35" name="Google Shape;35;p78"/>
          <p:cNvSpPr txBox="1">
            <a:spLocks noGrp="1"/>
          </p:cNvSpPr>
          <p:nvPr>
            <p:ph type="dt" idx="10"/>
          </p:nvPr>
        </p:nvSpPr>
        <p:spPr>
          <a:xfrm>
            <a:off x="609600" y="6356358"/>
            <a:ext cx="284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6" name="Google Shape;36;p78"/>
          <p:cNvSpPr txBox="1">
            <a:spLocks noGrp="1"/>
          </p:cNvSpPr>
          <p:nvPr>
            <p:ph type="ftr" idx="11"/>
          </p:nvPr>
        </p:nvSpPr>
        <p:spPr>
          <a:xfrm>
            <a:off x="4165603" y="6356358"/>
            <a:ext cx="3860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7" name="Google Shape;37;p78"/>
          <p:cNvSpPr txBox="1">
            <a:spLocks noGrp="1"/>
          </p:cNvSpPr>
          <p:nvPr>
            <p:ph type="sldNum" idx="12"/>
          </p:nvPr>
        </p:nvSpPr>
        <p:spPr>
          <a:xfrm>
            <a:off x="8737603" y="6356358"/>
            <a:ext cx="2844800"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38"/>
        <p:cNvGrpSpPr/>
        <p:nvPr/>
      </p:nvGrpSpPr>
      <p:grpSpPr>
        <a:xfrm>
          <a:off x="0" y="0"/>
          <a:ext cx="0" cy="0"/>
          <a:chOff x="0" y="0"/>
          <a:chExt cx="0" cy="0"/>
        </a:xfrm>
      </p:grpSpPr>
      <p:sp>
        <p:nvSpPr>
          <p:cNvPr id="39" name="Google Shape;39;p79"/>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0" name="Google Shape;40;p79"/>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co">
  <p:cSld name="Blanco">
    <p:bg>
      <p:bgPr>
        <a:gradFill>
          <a:gsLst>
            <a:gs pos="0">
              <a:schemeClr val="lt1"/>
            </a:gs>
            <a:gs pos="81000">
              <a:srgbClr val="EEEEEE"/>
            </a:gs>
            <a:gs pos="100000">
              <a:srgbClr val="D8D8D8"/>
            </a:gs>
          </a:gsLst>
          <a:path path="circle">
            <a:fillToRect l="50000" t="50000" r="50000" b="50000"/>
          </a:path>
          <a:tileRect/>
        </a:gradFill>
        <a:effectLst/>
      </p:bgPr>
    </p:bg>
    <p:spTree>
      <p:nvGrpSpPr>
        <p:cNvPr id="1" name="Shape 41"/>
        <p:cNvGrpSpPr/>
        <p:nvPr/>
      </p:nvGrpSpPr>
      <p:grpSpPr>
        <a:xfrm>
          <a:off x="0" y="0"/>
          <a:ext cx="0" cy="0"/>
          <a:chOff x="0" y="0"/>
          <a:chExt cx="0" cy="0"/>
        </a:xfrm>
      </p:grpSpPr>
      <p:sp>
        <p:nvSpPr>
          <p:cNvPr id="42" name="Google Shape;42;p80"/>
          <p:cNvSpPr txBox="1">
            <a:spLocks noGrp="1"/>
          </p:cNvSpPr>
          <p:nvPr>
            <p:ph type="sldNum" idx="12"/>
          </p:nvPr>
        </p:nvSpPr>
        <p:spPr>
          <a:xfrm>
            <a:off x="11088559" y="6399883"/>
            <a:ext cx="768085" cy="365125"/>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ítulo y objetos">
  <p:cSld name="Título y objetos">
    <p:bg>
      <p:bgPr>
        <a:solidFill>
          <a:schemeClr val="lt1"/>
        </a:solidFill>
        <a:effectLst/>
      </p:bgPr>
    </p:bg>
    <p:spTree>
      <p:nvGrpSpPr>
        <p:cNvPr id="1" name="Shape 43"/>
        <p:cNvGrpSpPr/>
        <p:nvPr/>
      </p:nvGrpSpPr>
      <p:grpSpPr>
        <a:xfrm>
          <a:off x="0" y="0"/>
          <a:ext cx="0" cy="0"/>
          <a:chOff x="0" y="0"/>
          <a:chExt cx="0" cy="0"/>
        </a:xfrm>
      </p:grpSpPr>
      <p:sp>
        <p:nvSpPr>
          <p:cNvPr id="44" name="Google Shape;44;p81"/>
          <p:cNvSpPr txBox="1">
            <a:spLocks noGrp="1"/>
          </p:cNvSpPr>
          <p:nvPr>
            <p:ph type="title"/>
          </p:nvPr>
        </p:nvSpPr>
        <p:spPr>
          <a:xfrm>
            <a:off x="431371" y="116555"/>
            <a:ext cx="11329259" cy="381937"/>
          </a:xfrm>
          <a:prstGeom prst="rect">
            <a:avLst/>
          </a:prstGeom>
          <a:noFill/>
          <a:ln>
            <a:noFill/>
          </a:ln>
        </p:spPr>
        <p:txBody>
          <a:bodyPr spcFirstLastPara="1" wrap="square" lIns="0" tIns="0" rIns="0" bIns="0" anchor="t" anchorCtr="0">
            <a:noAutofit/>
          </a:bodyPr>
          <a:lstStyle>
            <a:lvl1pPr lvl="0">
              <a:spcBef>
                <a:spcPts val="0"/>
              </a:spcBef>
              <a:spcAft>
                <a:spcPts val="0"/>
              </a:spcAft>
              <a:buSzPts val="1400"/>
              <a:buNone/>
              <a:defRPr sz="2400" b="1">
                <a:solidFill>
                  <a:schemeClr val="dk1"/>
                </a:solidFill>
                <a:latin typeface="Arial Black"/>
                <a:ea typeface="Arial Black"/>
                <a:cs typeface="Arial Black"/>
                <a:sym typeface="Arial Black"/>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81"/>
          <p:cNvSpPr txBox="1">
            <a:spLocks noGrp="1"/>
          </p:cNvSpPr>
          <p:nvPr>
            <p:ph type="body" idx="1"/>
          </p:nvPr>
        </p:nvSpPr>
        <p:spPr>
          <a:xfrm>
            <a:off x="431377" y="1484316"/>
            <a:ext cx="11329259" cy="4480735"/>
          </a:xfrm>
          <a:prstGeom prst="rect">
            <a:avLst/>
          </a:prstGeom>
          <a:noFill/>
          <a:ln>
            <a:noFill/>
          </a:ln>
        </p:spPr>
        <p:txBody>
          <a:bodyPr spcFirstLastPara="1" wrap="square" lIns="0" tIns="0" rIns="0" bIns="0" anchor="t" anchorCtr="0">
            <a:normAutofit/>
          </a:bodyPr>
          <a:lstStyle>
            <a:lvl1pPr marL="457200" lvl="0" indent="-228600">
              <a:spcBef>
                <a:spcPts val="738"/>
              </a:spcBef>
              <a:spcAft>
                <a:spcPts val="0"/>
              </a:spcAft>
              <a:buClr>
                <a:schemeClr val="accent2"/>
              </a:buClr>
              <a:buSzPts val="1723"/>
              <a:buFont typeface="Noto Sans Symbols"/>
              <a:buNone/>
              <a:defRPr sz="1723"/>
            </a:lvl1pPr>
            <a:lvl2pPr marL="914400" lvl="1" indent="-322389">
              <a:spcBef>
                <a:spcPts val="738"/>
              </a:spcBef>
              <a:spcAft>
                <a:spcPts val="0"/>
              </a:spcAft>
              <a:buClr>
                <a:schemeClr val="accent2"/>
              </a:buClr>
              <a:buSzPts val="1477"/>
              <a:buFont typeface="Noto Sans Symbols"/>
              <a:buChar char="▪"/>
              <a:defRPr sz="1477"/>
            </a:lvl2pPr>
            <a:lvl3pPr marL="1371600" lvl="2" indent="-314578">
              <a:spcBef>
                <a:spcPts val="738"/>
              </a:spcBef>
              <a:spcAft>
                <a:spcPts val="0"/>
              </a:spcAft>
              <a:buClr>
                <a:schemeClr val="accent2"/>
              </a:buClr>
              <a:buSzPts val="1354"/>
              <a:buFont typeface="Noto Sans Symbols"/>
              <a:buChar char="▪"/>
              <a:defRPr sz="1354"/>
            </a:lvl3pPr>
            <a:lvl4pPr marL="1828800" lvl="3" indent="-314578">
              <a:spcBef>
                <a:spcPts val="738"/>
              </a:spcBef>
              <a:spcAft>
                <a:spcPts val="0"/>
              </a:spcAft>
              <a:buClr>
                <a:schemeClr val="accent2"/>
              </a:buClr>
              <a:buSzPts val="1354"/>
              <a:buFont typeface="Noto Sans Symbols"/>
              <a:buChar char="▪"/>
              <a:defRPr sz="1354"/>
            </a:lvl4pPr>
            <a:lvl5pPr marL="2286000" lvl="4" indent="-314579">
              <a:spcBef>
                <a:spcPts val="738"/>
              </a:spcBef>
              <a:spcAft>
                <a:spcPts val="0"/>
              </a:spcAft>
              <a:buClr>
                <a:schemeClr val="accent2"/>
              </a:buClr>
              <a:buSzPts val="1354"/>
              <a:buFont typeface="Noto Sans Symbols"/>
              <a:buChar char="▪"/>
              <a:defRPr sz="1354"/>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6" name="Google Shape;46;p81"/>
          <p:cNvSpPr txBox="1">
            <a:spLocks noGrp="1"/>
          </p:cNvSpPr>
          <p:nvPr>
            <p:ph type="body" idx="2"/>
          </p:nvPr>
        </p:nvSpPr>
        <p:spPr>
          <a:xfrm>
            <a:off x="431802" y="498778"/>
            <a:ext cx="11328827" cy="434975"/>
          </a:xfrm>
          <a:prstGeom prst="rect">
            <a:avLst/>
          </a:prstGeom>
          <a:noFill/>
          <a:ln>
            <a:noFill/>
          </a:ln>
        </p:spPr>
        <p:txBody>
          <a:bodyPr spcFirstLastPara="1" wrap="square" lIns="107250" tIns="53600" rIns="107250" bIns="53600" anchor="t" anchorCtr="0">
            <a:noAutofit/>
          </a:bodyPr>
          <a:lstStyle>
            <a:lvl1pPr marL="457200" lvl="0" indent="-228600">
              <a:spcBef>
                <a:spcPts val="0"/>
              </a:spcBef>
              <a:spcAft>
                <a:spcPts val="0"/>
              </a:spcAft>
              <a:buSzPts val="1400"/>
              <a:buNone/>
              <a:defRPr sz="2000" b="0">
                <a:solidFill>
                  <a:schemeClr val="dk1"/>
                </a:solidFill>
                <a:latin typeface="Arial Narrow"/>
                <a:ea typeface="Arial Narrow"/>
                <a:cs typeface="Arial Narrow"/>
                <a:sym typeface="Arial Narrow"/>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47" name="Google Shape;47;p81"/>
          <p:cNvSpPr txBox="1">
            <a:spLocks noGrp="1"/>
          </p:cNvSpPr>
          <p:nvPr>
            <p:ph type="sldNum" idx="12"/>
          </p:nvPr>
        </p:nvSpPr>
        <p:spPr>
          <a:xfrm>
            <a:off x="11088559" y="6399883"/>
            <a:ext cx="768085" cy="365125"/>
          </a:xfrm>
          <a:prstGeom prst="rect">
            <a:avLst/>
          </a:prstGeom>
          <a:noFill/>
          <a:ln>
            <a:noFill/>
          </a:ln>
        </p:spPr>
        <p:txBody>
          <a:bodyPr spcFirstLastPara="1" wrap="square" lIns="107250" tIns="53600" rIns="107250" bIns="53600" anchor="ctr" anchorCtr="0">
            <a:noAutofit/>
          </a:bodyPr>
          <a:lstStyle>
            <a:lvl1pPr marL="0" marR="0" lvl="0"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1pPr>
            <a:lvl2pPr marL="0" marR="0" lvl="1"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2pPr>
            <a:lvl3pPr marL="0" marR="0" lvl="2"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3pPr>
            <a:lvl4pPr marL="0" marR="0" lvl="3"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4pPr>
            <a:lvl5pPr marL="0" marR="0" lvl="4"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5pPr>
            <a:lvl6pPr marL="0" marR="0" lvl="5"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6pPr>
            <a:lvl7pPr marL="0" marR="0" lvl="6"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7pPr>
            <a:lvl8pPr marL="0" marR="0" lvl="7"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8pPr>
            <a:lvl9pPr marL="0" marR="0" lvl="8" indent="0" algn="r" rtl="0">
              <a:lnSpc>
                <a:spcPct val="100000"/>
              </a:lnSpc>
              <a:spcBef>
                <a:spcPts val="0"/>
              </a:spcBef>
              <a:spcAft>
                <a:spcPts val="0"/>
              </a:spcAft>
              <a:buNone/>
              <a:defRPr sz="1100" b="0" i="0" u="none" strike="noStrike" cap="none">
                <a:solidFill>
                  <a:srgbClr val="969696"/>
                </a:solidFill>
                <a:latin typeface="Arial Narrow"/>
                <a:ea typeface="Arial Narrow"/>
                <a:cs typeface="Arial Narrow"/>
                <a:sym typeface="Arial Narrow"/>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extLst>
    <p:ext uri="{DCECCB84-F9BA-43D5-87BE-67443E8EF086}">
      <p15:sldGuideLst xmlns:p15="http://schemas.microsoft.com/office/powerpoint/2012/main">
        <p15:guide id="1" orient="horz" pos="935">
          <p15:clr>
            <a:srgbClr val="FBAE40"/>
          </p15:clr>
        </p15:guide>
        <p15:guide id="2" pos="312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48"/>
        <p:cNvGrpSpPr/>
        <p:nvPr/>
      </p:nvGrpSpPr>
      <p:grpSpPr>
        <a:xfrm>
          <a:off x="0" y="0"/>
          <a:ext cx="0" cy="0"/>
          <a:chOff x="0" y="0"/>
          <a:chExt cx="0" cy="0"/>
        </a:xfrm>
      </p:grpSpPr>
      <p:sp>
        <p:nvSpPr>
          <p:cNvPr id="49" name="Google Shape;49;p82"/>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82"/>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51"/>
        <p:cNvGrpSpPr/>
        <p:nvPr/>
      </p:nvGrpSpPr>
      <p:grpSpPr>
        <a:xfrm>
          <a:off x="0" y="0"/>
          <a:ext cx="0" cy="0"/>
          <a:chOff x="0" y="0"/>
          <a:chExt cx="0" cy="0"/>
        </a:xfrm>
      </p:grpSpPr>
      <p:sp>
        <p:nvSpPr>
          <p:cNvPr id="52" name="Google Shape;52;p83"/>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83"/>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54" name="Google Shape;54;p83"/>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5"/>
        <p:cNvGrpSpPr/>
        <p:nvPr/>
      </p:nvGrpSpPr>
      <p:grpSpPr>
        <a:xfrm>
          <a:off x="0" y="0"/>
          <a:ext cx="0" cy="0"/>
          <a:chOff x="0" y="0"/>
          <a:chExt cx="0" cy="0"/>
        </a:xfrm>
      </p:grpSpPr>
      <p:sp>
        <p:nvSpPr>
          <p:cNvPr id="56" name="Google Shape;56;p84"/>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57"/>
        <p:cNvGrpSpPr/>
        <p:nvPr/>
      </p:nvGrpSpPr>
      <p:grpSpPr>
        <a:xfrm>
          <a:off x="0" y="0"/>
          <a:ext cx="0" cy="0"/>
          <a:chOff x="0" y="0"/>
          <a:chExt cx="0" cy="0"/>
        </a:xfrm>
      </p:grpSpPr>
      <p:sp>
        <p:nvSpPr>
          <p:cNvPr id="58" name="Google Shape;58;p85"/>
          <p:cNvSpPr txBox="1">
            <a:spLocks noGrp="1"/>
          </p:cNvSpPr>
          <p:nvPr>
            <p:ph type="subTitle" idx="1"/>
          </p:nvPr>
        </p:nvSpPr>
        <p:spPr>
          <a:xfrm>
            <a:off x="609480" y="273600"/>
            <a:ext cx="10972440" cy="530784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59"/>
        <p:cNvGrpSpPr/>
        <p:nvPr/>
      </p:nvGrpSpPr>
      <p:grpSpPr>
        <a:xfrm>
          <a:off x="0" y="0"/>
          <a:ext cx="0" cy="0"/>
          <a:chOff x="0" y="0"/>
          <a:chExt cx="0" cy="0"/>
        </a:xfrm>
      </p:grpSpPr>
      <p:sp>
        <p:nvSpPr>
          <p:cNvPr id="60" name="Google Shape;60;p86"/>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86"/>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2" name="Google Shape;62;p86"/>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3" name="Google Shape;63;p86"/>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64"/>
        <p:cNvGrpSpPr/>
        <p:nvPr/>
      </p:nvGrpSpPr>
      <p:grpSpPr>
        <a:xfrm>
          <a:off x="0" y="0"/>
          <a:ext cx="0" cy="0"/>
          <a:chOff x="0" y="0"/>
          <a:chExt cx="0" cy="0"/>
        </a:xfrm>
      </p:grpSpPr>
      <p:sp>
        <p:nvSpPr>
          <p:cNvPr id="65" name="Google Shape;65;p87"/>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87"/>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7" name="Google Shape;67;p87"/>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8" name="Google Shape;68;p87"/>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69"/>
        <p:cNvGrpSpPr/>
        <p:nvPr/>
      </p:nvGrpSpPr>
      <p:grpSpPr>
        <a:xfrm>
          <a:off x="0" y="0"/>
          <a:ext cx="0" cy="0"/>
          <a:chOff x="0" y="0"/>
          <a:chExt cx="0" cy="0"/>
        </a:xfrm>
      </p:grpSpPr>
      <p:sp>
        <p:nvSpPr>
          <p:cNvPr id="70" name="Google Shape;70;p88"/>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88"/>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72" name="Google Shape;72;p88"/>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73" name="Google Shape;73;p88"/>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74"/>
        <p:cNvGrpSpPr/>
        <p:nvPr/>
      </p:nvGrpSpPr>
      <p:grpSpPr>
        <a:xfrm>
          <a:off x="0" y="0"/>
          <a:ext cx="0" cy="0"/>
          <a:chOff x="0" y="0"/>
          <a:chExt cx="0" cy="0"/>
        </a:xfrm>
      </p:grpSpPr>
      <p:sp>
        <p:nvSpPr>
          <p:cNvPr id="75" name="Google Shape;75;p89"/>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89"/>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77" name="Google Shape;77;p89"/>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78"/>
        <p:cNvGrpSpPr/>
        <p:nvPr/>
      </p:nvGrpSpPr>
      <p:grpSpPr>
        <a:xfrm>
          <a:off x="0" y="0"/>
          <a:ext cx="0" cy="0"/>
          <a:chOff x="0" y="0"/>
          <a:chExt cx="0" cy="0"/>
        </a:xfrm>
      </p:grpSpPr>
      <p:sp>
        <p:nvSpPr>
          <p:cNvPr id="79" name="Google Shape;79;p90"/>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90"/>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1" name="Google Shape;81;p90"/>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2" name="Google Shape;82;p90"/>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3" name="Google Shape;83;p90"/>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84"/>
        <p:cNvGrpSpPr/>
        <p:nvPr/>
      </p:nvGrpSpPr>
      <p:grpSpPr>
        <a:xfrm>
          <a:off x="0" y="0"/>
          <a:ext cx="0" cy="0"/>
          <a:chOff x="0" y="0"/>
          <a:chExt cx="0" cy="0"/>
        </a:xfrm>
      </p:grpSpPr>
      <p:sp>
        <p:nvSpPr>
          <p:cNvPr id="85" name="Google Shape;85;p91"/>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91"/>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7" name="Google Shape;87;p91"/>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8" name="Google Shape;88;p91"/>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89" name="Google Shape;89;p91"/>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0" name="Google Shape;90;p91"/>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91" name="Google Shape;91;p91"/>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6"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426000" y="274926"/>
            <a:ext cx="11340000" cy="382299"/>
          </a:xfrm>
          <a:prstGeom prst="rect">
            <a:avLst/>
          </a:prstGeom>
          <a:noFill/>
          <a:ln>
            <a:noFill/>
          </a:ln>
        </p:spPr>
        <p:txBody>
          <a:bodyPr spcFirstLastPara="1" wrap="square" lIns="91425" tIns="0" rIns="91425" bIns="0" anchor="ctr" anchorCtr="0">
            <a:normAutofit/>
          </a:bodyPr>
          <a:lstStyle>
            <a:lvl1pPr marR="0" lvl="0" algn="l" rtl="0">
              <a:lnSpc>
                <a:spcPct val="90000"/>
              </a:lnSpc>
              <a:spcBef>
                <a:spcPts val="0"/>
              </a:spcBef>
              <a:spcAft>
                <a:spcPts val="0"/>
              </a:spcAft>
              <a:buClr>
                <a:schemeClr val="accent1"/>
              </a:buClr>
              <a:buSzPts val="2300"/>
              <a:buFont typeface="Verdana"/>
              <a:buNone/>
              <a:defRPr sz="2300" b="1" i="0" u="none" strike="noStrike" cap="none">
                <a:solidFill>
                  <a:schemeClr val="accen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40"/>
          <p:cNvSpPr txBox="1">
            <a:spLocks noGrp="1"/>
          </p:cNvSpPr>
          <p:nvPr>
            <p:ph type="body" idx="1"/>
          </p:nvPr>
        </p:nvSpPr>
        <p:spPr>
          <a:xfrm>
            <a:off x="426000" y="1145137"/>
            <a:ext cx="11340000" cy="5230026"/>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000"/>
              <a:buFont typeface="Noto Sans Symbols"/>
              <a:buNone/>
              <a:defRPr sz="2000" b="0" i="0" u="none" strike="noStrike" cap="none">
                <a:solidFill>
                  <a:schemeClr val="dk1"/>
                </a:solidFill>
                <a:latin typeface="Verdana"/>
                <a:ea typeface="Verdana"/>
                <a:cs typeface="Verdana"/>
                <a:sym typeface="Verdana"/>
              </a:defRPr>
            </a:lvl1pPr>
            <a:lvl2pPr marL="914400" marR="0" lvl="1" indent="-336550" algn="l" rtl="0">
              <a:lnSpc>
                <a:spcPct val="90000"/>
              </a:lnSpc>
              <a:spcBef>
                <a:spcPts val="500"/>
              </a:spcBef>
              <a:spcAft>
                <a:spcPts val="0"/>
              </a:spcAft>
              <a:buClr>
                <a:schemeClr val="dk1"/>
              </a:buClr>
              <a:buSzPts val="1700"/>
              <a:buFont typeface="Noto Sans Symbols"/>
              <a:buChar char="▪"/>
              <a:defRPr sz="1700" b="0" i="0" u="none" strike="noStrike" cap="none">
                <a:solidFill>
                  <a:schemeClr val="dk1"/>
                </a:solidFill>
                <a:latin typeface="Verdana"/>
                <a:ea typeface="Verdana"/>
                <a:cs typeface="Verdana"/>
                <a:sym typeface="Verdana"/>
              </a:defRPr>
            </a:lvl2pPr>
            <a:lvl3pPr marL="1371600" marR="0" lvl="2" indent="-323850" algn="l" rtl="0">
              <a:lnSpc>
                <a:spcPct val="90000"/>
              </a:lnSpc>
              <a:spcBef>
                <a:spcPts val="500"/>
              </a:spcBef>
              <a:spcAft>
                <a:spcPts val="0"/>
              </a:spcAft>
              <a:buClr>
                <a:schemeClr val="dk1"/>
              </a:buClr>
              <a:buSzPts val="1500"/>
              <a:buFont typeface="Noto Sans Symbols"/>
              <a:buChar char="▪"/>
              <a:defRPr sz="1500" b="0" i="0" u="none" strike="noStrike" cap="none">
                <a:solidFill>
                  <a:schemeClr val="dk1"/>
                </a:solidFill>
                <a:latin typeface="Verdana"/>
                <a:ea typeface="Verdana"/>
                <a:cs typeface="Verdana"/>
                <a:sym typeface="Verdana"/>
              </a:defRPr>
            </a:lvl3pPr>
            <a:lvl4pPr marL="1828800" marR="0" lvl="3" indent="-311150" algn="l" rtl="0">
              <a:lnSpc>
                <a:spcPct val="90000"/>
              </a:lnSpc>
              <a:spcBef>
                <a:spcPts val="500"/>
              </a:spcBef>
              <a:spcAft>
                <a:spcPts val="0"/>
              </a:spcAft>
              <a:buClr>
                <a:schemeClr val="dk1"/>
              </a:buClr>
              <a:buSzPts val="1300"/>
              <a:buFont typeface="Noto Sans Symbols"/>
              <a:buChar char="▪"/>
              <a:defRPr sz="1300" b="0" i="0" u="none" strike="noStrike" cap="none">
                <a:solidFill>
                  <a:schemeClr val="dk1"/>
                </a:solidFill>
                <a:latin typeface="Verdana"/>
                <a:ea typeface="Verdana"/>
                <a:cs typeface="Verdana"/>
                <a:sym typeface="Verdana"/>
              </a:defRPr>
            </a:lvl4pPr>
            <a:lvl5pPr marL="2286000" marR="0" lvl="4" indent="-298450" algn="l" rtl="0">
              <a:lnSpc>
                <a:spcPct val="90000"/>
              </a:lnSpc>
              <a:spcBef>
                <a:spcPts val="500"/>
              </a:spcBef>
              <a:spcAft>
                <a:spcPts val="0"/>
              </a:spcAft>
              <a:buClr>
                <a:schemeClr val="dk1"/>
              </a:buClr>
              <a:buSzPts val="1100"/>
              <a:buFont typeface="Noto Sans Symbols"/>
              <a:buChar char="▪"/>
              <a:defRPr sz="1100" b="0" i="0" u="none" strike="noStrike" cap="none">
                <a:solidFill>
                  <a:schemeClr val="dk1"/>
                </a:solidFill>
                <a:latin typeface="Verdana"/>
                <a:ea typeface="Verdana"/>
                <a:cs typeface="Verdana"/>
                <a:sym typeface="Verdana"/>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Verdana"/>
                <a:ea typeface="Verdana"/>
                <a:cs typeface="Verdana"/>
                <a:sym typeface="Verdana"/>
              </a:defRPr>
            </a:lvl9pPr>
          </a:lstStyle>
          <a:p>
            <a:endParaRPr/>
          </a:p>
        </p:txBody>
      </p:sp>
      <p:sp>
        <p:nvSpPr>
          <p:cNvPr id="12" name="Google Shape;12;p40"/>
          <p:cNvSpPr txBox="1">
            <a:spLocks noGrp="1"/>
          </p:cNvSpPr>
          <p:nvPr>
            <p:ph type="ftr" idx="11"/>
          </p:nvPr>
        </p:nvSpPr>
        <p:spPr>
          <a:xfrm>
            <a:off x="426000" y="6493698"/>
            <a:ext cx="10577280" cy="227777"/>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0" i="0" u="none" strike="noStrike" cap="none">
                <a:solidFill>
                  <a:srgbClr val="8E8E8E"/>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Verdana"/>
                <a:ea typeface="Verdana"/>
                <a:cs typeface="Verdana"/>
                <a:sym typeface="Verdana"/>
              </a:defRPr>
            </a:lvl9pPr>
          </a:lstStyle>
          <a:p>
            <a:endParaRPr/>
          </a:p>
        </p:txBody>
      </p:sp>
      <p:sp>
        <p:nvSpPr>
          <p:cNvPr id="13" name="Google Shape;13;p40"/>
          <p:cNvSpPr txBox="1">
            <a:spLocks noGrp="1"/>
          </p:cNvSpPr>
          <p:nvPr>
            <p:ph type="sldNum" idx="12"/>
          </p:nvPr>
        </p:nvSpPr>
        <p:spPr>
          <a:xfrm>
            <a:off x="11083894" y="6493698"/>
            <a:ext cx="682105" cy="227777"/>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8E8E8E"/>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325">
          <p15:clr>
            <a:srgbClr val="F26B43"/>
          </p15:clr>
        </p15:guide>
        <p15:guide id="2" orient="horz" pos="2387">
          <p15:clr>
            <a:srgbClr val="F26B43"/>
          </p15:clr>
        </p15:guide>
        <p15:guide id="3" pos="7355">
          <p15:clr>
            <a:srgbClr val="F26B43"/>
          </p15:clr>
        </p15:guide>
        <p15:guide id="4" orient="horz" pos="754">
          <p15:clr>
            <a:srgbClr val="F26B43"/>
          </p15:clr>
        </p15:guide>
        <p15:guide id="5" orient="horz" pos="4020">
          <p15:clr>
            <a:srgbClr val="F26B43"/>
          </p15:clr>
        </p15:guide>
        <p15:guide id="6"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28"/>
        <p:cNvGrpSpPr/>
        <p:nvPr/>
      </p:nvGrpSpPr>
      <p:grpSpPr>
        <a:xfrm>
          <a:off x="0" y="0"/>
          <a:ext cx="0" cy="0"/>
          <a:chOff x="0" y="0"/>
          <a:chExt cx="0" cy="0"/>
        </a:xfrm>
      </p:grpSpPr>
      <p:sp>
        <p:nvSpPr>
          <p:cNvPr id="29" name="Google Shape;29;p76"/>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Autofit/>
          </a:bodyPr>
          <a:lstStyle>
            <a:lvl1pPr lvl="0">
              <a:spcBef>
                <a:spcPts val="0"/>
              </a:spcBef>
              <a:spcAft>
                <a:spcPts val="0"/>
              </a:spcAft>
              <a:buSzPts val="1400"/>
              <a:buNone/>
              <a:defRPr sz="1800"/>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76"/>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spcBef>
                <a:spcPts val="0"/>
              </a:spcBef>
              <a:spcAft>
                <a:spcPts val="0"/>
              </a:spcAft>
              <a:buSzPts val="1400"/>
              <a:buNone/>
              <a:defRPr sz="1800"/>
            </a:lvl1pPr>
            <a:lvl2pPr marL="914400" lvl="1" indent="-228600">
              <a:spcBef>
                <a:spcPts val="0"/>
              </a:spcBef>
              <a:spcAft>
                <a:spcPts val="0"/>
              </a:spcAft>
              <a:buSzPts val="1400"/>
              <a:buNone/>
              <a:defRPr sz="1800"/>
            </a:lvl2pPr>
            <a:lvl3pPr marL="1371600" lvl="2" indent="-228600">
              <a:spcBef>
                <a:spcPts val="0"/>
              </a:spcBef>
              <a:spcAft>
                <a:spcPts val="0"/>
              </a:spcAft>
              <a:buSzPts val="1400"/>
              <a:buNone/>
              <a:defRPr sz="1800"/>
            </a:lvl3pPr>
            <a:lvl4pPr marL="1828800" lvl="3" indent="-228600">
              <a:spcBef>
                <a:spcPts val="0"/>
              </a:spcBef>
              <a:spcAft>
                <a:spcPts val="0"/>
              </a:spcAft>
              <a:buSzPts val="1400"/>
              <a:buNone/>
              <a:defRPr sz="1800"/>
            </a:lvl4pPr>
            <a:lvl5pPr marL="2286000" lvl="4" indent="-228600">
              <a:spcBef>
                <a:spcPts val="0"/>
              </a:spcBef>
              <a:spcAft>
                <a:spcPts val="0"/>
              </a:spcAft>
              <a:buSzPts val="1400"/>
              <a:buNone/>
              <a:defRPr sz="1800"/>
            </a:lvl5pPr>
            <a:lvl6pPr marL="2743200" lvl="5" indent="-228600">
              <a:spcBef>
                <a:spcPts val="0"/>
              </a:spcBef>
              <a:spcAft>
                <a:spcPts val="0"/>
              </a:spcAft>
              <a:buSzPts val="1400"/>
              <a:buNone/>
              <a:defRPr sz="1800"/>
            </a:lvl6pPr>
            <a:lvl7pPr marL="3200400" lvl="6" indent="-228600">
              <a:spcBef>
                <a:spcPts val="0"/>
              </a:spcBef>
              <a:spcAft>
                <a:spcPts val="0"/>
              </a:spcAft>
              <a:buSzPts val="1400"/>
              <a:buNone/>
              <a:defRPr sz="1800"/>
            </a:lvl7pPr>
            <a:lvl8pPr marL="3657600" lvl="7" indent="-228600">
              <a:spcBef>
                <a:spcPts val="0"/>
              </a:spcBef>
              <a:spcAft>
                <a:spcPts val="0"/>
              </a:spcAft>
              <a:buSzPts val="1400"/>
              <a:buNone/>
              <a:defRPr sz="1800"/>
            </a:lvl8pPr>
            <a:lvl9pPr marL="4114800" lvl="8" indent="-228600">
              <a:spcBef>
                <a:spcPts val="0"/>
              </a:spcBef>
              <a:spcAft>
                <a:spcPts val="0"/>
              </a:spcAft>
              <a:buSzPts val="1400"/>
              <a:buNone/>
              <a:defRPr sz="1800"/>
            </a:lvl9pPr>
          </a:lstStyle>
          <a:p>
            <a:endParaRPr/>
          </a:p>
        </p:txBody>
      </p:sp>
    </p:spTree>
  </p:cSld>
  <p:clrMap bg1="lt1" tx1="dk1" bg2="dk2" tx2="lt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3.png"/><Relationship Id="rId7" Type="http://schemas.openxmlformats.org/officeDocument/2006/relationships/image" Target="../media/image24.png"/><Relationship Id="rId12" Type="http://schemas.openxmlformats.org/officeDocument/2006/relationships/image" Target="../media/image29.pn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4.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35.jp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xml"/><Relationship Id="rId5" Type="http://schemas.openxmlformats.org/officeDocument/2006/relationships/hyperlink" Target="https://pcp.iprocuresecurity.eu/" TargetMode="External"/><Relationship Id="rId4" Type="http://schemas.openxmlformats.org/officeDocument/2006/relationships/image" Target="../media/image36.jp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38.jpg"/><Relationship Id="rId5" Type="http://schemas.openxmlformats.org/officeDocument/2006/relationships/image" Target="../media/image37.jpg"/><Relationship Id="rId4" Type="http://schemas.openxmlformats.org/officeDocument/2006/relationships/hyperlink" Target="https://pcp.iprocuresecurity.eu/" TargetMode="External"/></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39.jp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
          <p:cNvSpPr/>
          <p:nvPr/>
        </p:nvSpPr>
        <p:spPr>
          <a:xfrm>
            <a:off x="0" y="0"/>
            <a:ext cx="12192000" cy="6858000"/>
          </a:xfrm>
          <a:prstGeom prst="rect">
            <a:avLst/>
          </a:prstGeom>
          <a:solidFill>
            <a:srgbClr val="1B456C"/>
          </a:solidFill>
          <a:ln w="12700" cap="flat" cmpd="sng">
            <a:solidFill>
              <a:srgbClr val="1A385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97" name="Google Shape;97;p1"/>
          <p:cNvSpPr/>
          <p:nvPr/>
        </p:nvSpPr>
        <p:spPr>
          <a:xfrm>
            <a:off x="0" y="0"/>
            <a:ext cx="12192000" cy="189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98" name="Google Shape;98;p1"/>
          <p:cNvSpPr txBox="1"/>
          <p:nvPr/>
        </p:nvSpPr>
        <p:spPr>
          <a:xfrm>
            <a:off x="0" y="2865768"/>
            <a:ext cx="12192000"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chemeClr val="accent2"/>
                </a:solidFill>
                <a:latin typeface="Verdana"/>
                <a:ea typeface="Verdana"/>
                <a:cs typeface="Verdana"/>
                <a:sym typeface="Verdana"/>
              </a:rPr>
              <a:t>C</a:t>
            </a:r>
            <a:r>
              <a:rPr lang="en-US" sz="4000" b="1" i="0" u="none" strike="noStrike" cap="none">
                <a:solidFill>
                  <a:schemeClr val="lt1"/>
                </a:solidFill>
                <a:latin typeface="Verdana"/>
                <a:ea typeface="Verdana"/>
                <a:cs typeface="Verdana"/>
                <a:sym typeface="Verdana"/>
              </a:rPr>
              <a:t>onsulta Preliminar al Mercado</a:t>
            </a:r>
            <a:endParaRPr sz="1400" b="0" i="0" u="none" strike="noStrike" cap="none">
              <a:solidFill>
                <a:srgbClr val="000000"/>
              </a:solidFill>
              <a:latin typeface="Arial"/>
              <a:ea typeface="Arial"/>
              <a:cs typeface="Arial"/>
              <a:sym typeface="Arial"/>
            </a:endParaRPr>
          </a:p>
        </p:txBody>
      </p:sp>
      <p:pic>
        <p:nvPicPr>
          <p:cNvPr id="99" name="Google Shape;99;p1"/>
          <p:cNvPicPr preferRelativeResize="0"/>
          <p:nvPr/>
        </p:nvPicPr>
        <p:blipFill rotWithShape="1">
          <a:blip r:embed="rId3">
            <a:alphaModFix/>
          </a:blip>
          <a:srcRect/>
          <a:stretch/>
        </p:blipFill>
        <p:spPr>
          <a:xfrm>
            <a:off x="342323" y="332432"/>
            <a:ext cx="4561504" cy="552450"/>
          </a:xfrm>
          <a:prstGeom prst="rect">
            <a:avLst/>
          </a:prstGeom>
          <a:noFill/>
          <a:ln>
            <a:noFill/>
          </a:ln>
        </p:spPr>
      </p:pic>
      <p:pic>
        <p:nvPicPr>
          <p:cNvPr id="100" name="Google Shape;100;p1" descr="Ein Bild, das Text, Himmel, draußen enthält.&#10;&#10;Automatisch generierte Beschreibung"/>
          <p:cNvPicPr preferRelativeResize="0"/>
          <p:nvPr/>
        </p:nvPicPr>
        <p:blipFill rotWithShape="1">
          <a:blip r:embed="rId4">
            <a:alphaModFix/>
          </a:blip>
          <a:srcRect/>
          <a:stretch/>
        </p:blipFill>
        <p:spPr>
          <a:xfrm>
            <a:off x="8322866" y="0"/>
            <a:ext cx="2883582" cy="1895475"/>
          </a:xfrm>
          <a:prstGeom prst="rect">
            <a:avLst/>
          </a:prstGeom>
          <a:noFill/>
          <a:ln>
            <a:noFill/>
          </a:ln>
        </p:spPr>
      </p:pic>
      <p:sp>
        <p:nvSpPr>
          <p:cNvPr id="101" name="Google Shape;101;p1"/>
          <p:cNvSpPr/>
          <p:nvPr/>
        </p:nvSpPr>
        <p:spPr>
          <a:xfrm>
            <a:off x="5097780" y="827858"/>
            <a:ext cx="280966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2" name="Google Shape;102;p1"/>
          <p:cNvSpPr/>
          <p:nvPr/>
        </p:nvSpPr>
        <p:spPr>
          <a:xfrm>
            <a:off x="3738880" y="1076778"/>
            <a:ext cx="416856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3" name="Google Shape;103;p1"/>
          <p:cNvSpPr/>
          <p:nvPr/>
        </p:nvSpPr>
        <p:spPr>
          <a:xfrm>
            <a:off x="3040380" y="1291408"/>
            <a:ext cx="486706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4" name="Google Shape;104;p1"/>
          <p:cNvSpPr/>
          <p:nvPr/>
        </p:nvSpPr>
        <p:spPr>
          <a:xfrm>
            <a:off x="5113020" y="1507308"/>
            <a:ext cx="2794428" cy="280657"/>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05" name="Google Shape;105;p1"/>
          <p:cNvSpPr txBox="1"/>
          <p:nvPr/>
        </p:nvSpPr>
        <p:spPr>
          <a:xfrm>
            <a:off x="3112770" y="622370"/>
            <a:ext cx="4824016" cy="1169551"/>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Verdana"/>
              <a:ea typeface="Verdana"/>
              <a:cs typeface="Verdana"/>
              <a:sym typeface="Verdana"/>
            </a:endParaRPr>
          </a:p>
          <a:p>
            <a:pPr marL="0" marR="180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 Compra Pública Precomercial </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de sistemas de gestión de triaje innovadores</a:t>
            </a:r>
            <a:endParaRPr sz="1400" b="0" i="0" u="none" strike="noStrike" cap="none">
              <a:solidFill>
                <a:schemeClr val="lt1"/>
              </a:solidFill>
              <a:latin typeface="Verdana"/>
              <a:ea typeface="Verdana"/>
              <a:cs typeface="Verdana"/>
              <a:sym typeface="Verdana"/>
            </a:endParaRPr>
          </a:p>
          <a:p>
            <a:pPr marL="0" marR="1800" lvl="0" indent="0" algn="r"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que incrementen la resiliencia y la interoperabilidad</a:t>
            </a:r>
            <a:br>
              <a:rPr lang="en-US" sz="1400" b="0" i="0" u="none" strike="noStrike" cap="none">
                <a:solidFill>
                  <a:schemeClr val="lt1"/>
                </a:solidFill>
                <a:latin typeface="Verdana"/>
                <a:ea typeface="Verdana"/>
                <a:cs typeface="Verdana"/>
                <a:sym typeface="Verdana"/>
              </a:rPr>
            </a:br>
            <a:r>
              <a:rPr lang="en-US" sz="1400" b="0" i="0" u="none" strike="noStrike" cap="none">
                <a:solidFill>
                  <a:schemeClr val="lt1"/>
                </a:solidFill>
                <a:latin typeface="Verdana"/>
                <a:ea typeface="Verdana"/>
                <a:cs typeface="Verdana"/>
                <a:sym typeface="Verdana"/>
              </a:rPr>
              <a:t>de las emergencias médicas</a:t>
            </a:r>
            <a:endParaRPr sz="1400" b="0" i="0" u="none" strike="noStrike" cap="none">
              <a:solidFill>
                <a:schemeClr val="lt1"/>
              </a:solidFill>
              <a:latin typeface="Verdana"/>
              <a:ea typeface="Verdana"/>
              <a:cs typeface="Verdana"/>
              <a:sym typeface="Verdana"/>
            </a:endParaRPr>
          </a:p>
        </p:txBody>
      </p:sp>
      <p:sp>
        <p:nvSpPr>
          <p:cNvPr id="106" name="Google Shape;106;p1"/>
          <p:cNvSpPr txBox="1"/>
          <p:nvPr/>
        </p:nvSpPr>
        <p:spPr>
          <a:xfrm>
            <a:off x="0" y="3780168"/>
            <a:ext cx="12192000"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Málaga</a:t>
            </a:r>
            <a:endParaRPr sz="1400" b="0" i="0" u="none" strike="noStrike" cap="none">
              <a:solidFill>
                <a:srgbClr val="000000"/>
              </a:solidFill>
              <a:latin typeface="Arial"/>
              <a:ea typeface="Arial"/>
              <a:cs typeface="Arial"/>
              <a:sym typeface="Arial"/>
            </a:endParaRPr>
          </a:p>
        </p:txBody>
      </p:sp>
      <p:sp>
        <p:nvSpPr>
          <p:cNvPr id="107" name="Google Shape;107;p1"/>
          <p:cNvSpPr txBox="1"/>
          <p:nvPr/>
        </p:nvSpPr>
        <p:spPr>
          <a:xfrm>
            <a:off x="0" y="4618368"/>
            <a:ext cx="12191999"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Calibri"/>
                <a:ea typeface="Calibri"/>
                <a:cs typeface="Calibri"/>
                <a:sym typeface="Calibri"/>
              </a:rPr>
              <a:t>17 Febrero 2022 (12:30 – 14:30 CET)</a:t>
            </a:r>
            <a:endParaRPr sz="1400" b="0" i="0" u="none" strike="noStrike" cap="none">
              <a:solidFill>
                <a:srgbClr val="000000"/>
              </a:solidFill>
              <a:latin typeface="Arial"/>
              <a:ea typeface="Arial"/>
              <a:cs typeface="Arial"/>
              <a:sym typeface="Arial"/>
            </a:endParaRPr>
          </a:p>
        </p:txBody>
      </p:sp>
      <p:sp>
        <p:nvSpPr>
          <p:cNvPr id="108" name="Google Shape;108;p1"/>
          <p:cNvSpPr/>
          <p:nvPr/>
        </p:nvSpPr>
        <p:spPr>
          <a:xfrm rot="10800000">
            <a:off x="7908128" y="828674"/>
            <a:ext cx="200027" cy="945356"/>
          </a:xfrm>
          <a:prstGeom prst="triangle">
            <a:avLst>
              <a:gd name="adj" fmla="val 10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09" name="Google Shape;109;p1" descr="Umschlag mit einfarbiger Füllung"/>
          <p:cNvPicPr preferRelativeResize="0"/>
          <p:nvPr/>
        </p:nvPicPr>
        <p:blipFill rotWithShape="1">
          <a:blip r:embed="rId5">
            <a:alphaModFix/>
          </a:blip>
          <a:srcRect/>
          <a:stretch/>
        </p:blipFill>
        <p:spPr>
          <a:xfrm>
            <a:off x="930688" y="6252353"/>
            <a:ext cx="288000" cy="288000"/>
          </a:xfrm>
          <a:prstGeom prst="rect">
            <a:avLst/>
          </a:prstGeom>
          <a:noFill/>
          <a:ln>
            <a:noFill/>
          </a:ln>
        </p:spPr>
      </p:pic>
      <p:sp>
        <p:nvSpPr>
          <p:cNvPr id="110" name="Google Shape;110;p1"/>
          <p:cNvSpPr/>
          <p:nvPr/>
        </p:nvSpPr>
        <p:spPr>
          <a:xfrm>
            <a:off x="893383" y="6217587"/>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11" name="Google Shape;111;p1" descr="Monitor mit einfarbiger Füllung"/>
          <p:cNvPicPr preferRelativeResize="0"/>
          <p:nvPr/>
        </p:nvPicPr>
        <p:blipFill rotWithShape="1">
          <a:blip r:embed="rId6">
            <a:alphaModFix/>
          </a:blip>
          <a:srcRect/>
          <a:stretch/>
        </p:blipFill>
        <p:spPr>
          <a:xfrm>
            <a:off x="3052178" y="6271403"/>
            <a:ext cx="288000" cy="288000"/>
          </a:xfrm>
          <a:prstGeom prst="rect">
            <a:avLst/>
          </a:prstGeom>
          <a:noFill/>
          <a:ln>
            <a:noFill/>
          </a:ln>
        </p:spPr>
      </p:pic>
      <p:sp>
        <p:nvSpPr>
          <p:cNvPr id="112" name="Google Shape;112;p1"/>
          <p:cNvSpPr/>
          <p:nvPr/>
        </p:nvSpPr>
        <p:spPr>
          <a:xfrm>
            <a:off x="3012333" y="6220762"/>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pic>
        <p:nvPicPr>
          <p:cNvPr id="113" name="Google Shape;113;p1"/>
          <p:cNvPicPr preferRelativeResize="0"/>
          <p:nvPr/>
        </p:nvPicPr>
        <p:blipFill rotWithShape="1">
          <a:blip r:embed="rId7">
            <a:alphaModFix/>
          </a:blip>
          <a:srcRect/>
          <a:stretch/>
        </p:blipFill>
        <p:spPr>
          <a:xfrm>
            <a:off x="4886968" y="6264261"/>
            <a:ext cx="288000" cy="288000"/>
          </a:xfrm>
          <a:prstGeom prst="rect">
            <a:avLst/>
          </a:prstGeom>
          <a:noFill/>
          <a:ln>
            <a:noFill/>
          </a:ln>
        </p:spPr>
      </p:pic>
      <p:sp>
        <p:nvSpPr>
          <p:cNvPr id="114" name="Google Shape;114;p1"/>
          <p:cNvSpPr/>
          <p:nvPr/>
        </p:nvSpPr>
        <p:spPr>
          <a:xfrm>
            <a:off x="4843154" y="6216000"/>
            <a:ext cx="360000" cy="360000"/>
          </a:xfrm>
          <a:prstGeom prst="ellipse">
            <a:avLst/>
          </a:prstGeom>
          <a:noFill/>
          <a:ln w="28575" cap="flat" cmpd="sng">
            <a:solidFill>
              <a:srgbClr val="D9325D"/>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15" name="Google Shape;115;p1"/>
          <p:cNvSpPr txBox="1"/>
          <p:nvPr/>
        </p:nvSpPr>
        <p:spPr>
          <a:xfrm>
            <a:off x="144853" y="6567872"/>
            <a:ext cx="1986441"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office@iprocuresecurity.eu</a:t>
            </a:r>
            <a:endParaRPr sz="1050" b="0" i="0" u="none" strike="noStrike" cap="none">
              <a:solidFill>
                <a:schemeClr val="lt1"/>
              </a:solidFill>
              <a:latin typeface="Verdana"/>
              <a:ea typeface="Verdana"/>
              <a:cs typeface="Verdana"/>
              <a:sym typeface="Verdana"/>
            </a:endParaRPr>
          </a:p>
        </p:txBody>
      </p:sp>
      <p:sp>
        <p:nvSpPr>
          <p:cNvPr id="116" name="Google Shape;116;p1"/>
          <p:cNvSpPr txBox="1"/>
          <p:nvPr/>
        </p:nvSpPr>
        <p:spPr>
          <a:xfrm>
            <a:off x="2344594" y="6576925"/>
            <a:ext cx="1773242"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pcp.iprocuresecurity.eu</a:t>
            </a:r>
            <a:endParaRPr sz="1050" b="0" i="0" u="none" strike="noStrike" cap="none">
              <a:solidFill>
                <a:schemeClr val="lt1"/>
              </a:solidFill>
              <a:latin typeface="Verdana"/>
              <a:ea typeface="Verdana"/>
              <a:cs typeface="Verdana"/>
              <a:sym typeface="Verdana"/>
            </a:endParaRPr>
          </a:p>
        </p:txBody>
      </p:sp>
      <p:sp>
        <p:nvSpPr>
          <p:cNvPr id="117" name="Google Shape;117;p1"/>
          <p:cNvSpPr txBox="1"/>
          <p:nvPr/>
        </p:nvSpPr>
        <p:spPr>
          <a:xfrm>
            <a:off x="4335848" y="6567872"/>
            <a:ext cx="1369286"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@procuresecurity</a:t>
            </a:r>
            <a:endParaRPr sz="1050" b="0" i="0" u="none" strike="noStrike" cap="none">
              <a:solidFill>
                <a:schemeClr val="lt1"/>
              </a:solidFill>
              <a:latin typeface="Verdana"/>
              <a:ea typeface="Verdana"/>
              <a:cs typeface="Verdana"/>
              <a:sym typeface="Verdana"/>
            </a:endParaRPr>
          </a:p>
        </p:txBody>
      </p:sp>
      <p:sp>
        <p:nvSpPr>
          <p:cNvPr id="118" name="Google Shape;118;p1"/>
          <p:cNvSpPr txBox="1"/>
          <p:nvPr/>
        </p:nvSpPr>
        <p:spPr>
          <a:xfrm>
            <a:off x="7038975" y="6234315"/>
            <a:ext cx="5114925" cy="522900"/>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000000"/>
              </a:buClr>
              <a:buSzPts val="1000"/>
              <a:buFont typeface="Arial"/>
              <a:buNone/>
            </a:pPr>
            <a:r>
              <a:rPr lang="en-US" sz="1000" b="0" i="0" u="none" strike="noStrike" cap="none">
                <a:solidFill>
                  <a:schemeClr val="lt1"/>
                </a:solidFill>
                <a:latin typeface="Verdana"/>
                <a:ea typeface="Verdana"/>
                <a:cs typeface="Verdana"/>
                <a:sym typeface="Verdana"/>
              </a:rPr>
              <a:t>This project has received funding from the European Union’s Horizon 2020 research and innovation programme under grant agreement No 101022061.</a:t>
            </a:r>
            <a:endParaRPr sz="1400" b="0" i="0" u="none" strike="noStrike" cap="none">
              <a:solidFill>
                <a:srgbClr val="000000"/>
              </a:solidFill>
              <a:latin typeface="Arial"/>
              <a:ea typeface="Arial"/>
              <a:cs typeface="Arial"/>
              <a:sym typeface="Arial"/>
            </a:endParaRPr>
          </a:p>
        </p:txBody>
      </p:sp>
      <p:pic>
        <p:nvPicPr>
          <p:cNvPr id="119" name="Google Shape;119;p1" descr="Ein Bild, das fliegend, Himmel, Flugzeug, Luft enthält.&#10;&#10;Automatisch generierte Beschreibung"/>
          <p:cNvPicPr preferRelativeResize="0"/>
          <p:nvPr/>
        </p:nvPicPr>
        <p:blipFill rotWithShape="1">
          <a:blip r:embed="rId8">
            <a:alphaModFix/>
          </a:blip>
          <a:srcRect/>
          <a:stretch/>
        </p:blipFill>
        <p:spPr>
          <a:xfrm>
            <a:off x="6273924" y="6273108"/>
            <a:ext cx="722895" cy="4820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23"/>
        <p:cNvGrpSpPr/>
        <p:nvPr/>
      </p:nvGrpSpPr>
      <p:grpSpPr>
        <a:xfrm>
          <a:off x="0" y="0"/>
          <a:ext cx="0" cy="0"/>
          <a:chOff x="0" y="0"/>
          <a:chExt cx="0" cy="0"/>
        </a:xfrm>
      </p:grpSpPr>
      <p:pic>
        <p:nvPicPr>
          <p:cNvPr id="124" name="Google Shape;124;p5" descr="A picture containing grass, outdoor, sky, road&#10;&#10;Description automatically generated"/>
          <p:cNvPicPr preferRelativeResize="0"/>
          <p:nvPr/>
        </p:nvPicPr>
        <p:blipFill rotWithShape="1">
          <a:blip r:embed="rId3">
            <a:alphaModFix amt="10000"/>
          </a:blip>
          <a:srcRect l="17526"/>
          <a:stretch/>
        </p:blipFill>
        <p:spPr>
          <a:xfrm>
            <a:off x="5654194" y="1304925"/>
            <a:ext cx="6462041" cy="5223494"/>
          </a:xfrm>
          <a:prstGeom prst="rect">
            <a:avLst/>
          </a:prstGeom>
          <a:noFill/>
          <a:ln>
            <a:noFill/>
          </a:ln>
        </p:spPr>
      </p:pic>
      <p:sp>
        <p:nvSpPr>
          <p:cNvPr id="125" name="Google Shape;125;p5"/>
          <p:cNvSpPr txBox="1"/>
          <p:nvPr/>
        </p:nvSpPr>
        <p:spPr>
          <a:xfrm>
            <a:off x="457956" y="346309"/>
            <a:ext cx="7886700" cy="48339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D9325D"/>
              </a:buClr>
              <a:buSzPts val="5400"/>
              <a:buFont typeface="Verdana"/>
              <a:buNone/>
            </a:pPr>
            <a:r>
              <a:rPr lang="en-US" sz="5400" b="1" i="0" u="none" strike="noStrike" cap="none">
                <a:solidFill>
                  <a:srgbClr val="D9325D"/>
                </a:solidFill>
                <a:latin typeface="Verdana"/>
                <a:ea typeface="Verdana"/>
                <a:cs typeface="Verdana"/>
                <a:sym typeface="Verdana"/>
              </a:rPr>
              <a:t>A</a:t>
            </a:r>
            <a:r>
              <a:rPr lang="en-US" sz="5400" b="1" i="0" u="none" strike="noStrike" cap="none">
                <a:solidFill>
                  <a:schemeClr val="lt1"/>
                </a:solidFill>
                <a:latin typeface="Verdana"/>
                <a:ea typeface="Verdana"/>
                <a:cs typeface="Verdana"/>
                <a:sym typeface="Verdana"/>
              </a:rPr>
              <a:t>genda </a:t>
            </a:r>
            <a:endParaRPr sz="1400" b="0" i="0" u="none" strike="noStrike" cap="none">
              <a:solidFill>
                <a:srgbClr val="000000"/>
              </a:solidFill>
              <a:latin typeface="Arial"/>
              <a:ea typeface="Arial"/>
              <a:cs typeface="Arial"/>
              <a:sym typeface="Arial"/>
            </a:endParaRPr>
          </a:p>
        </p:txBody>
      </p:sp>
      <p:pic>
        <p:nvPicPr>
          <p:cNvPr id="126" name="Google Shape;126;p5"/>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127" name="Google Shape;127;p5"/>
          <p:cNvSpPr/>
          <p:nvPr/>
        </p:nvSpPr>
        <p:spPr>
          <a:xfrm>
            <a:off x="561502" y="1716807"/>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1. Apertura </a:t>
            </a:r>
            <a:endParaRPr sz="2000" b="1" i="0" u="none" strike="noStrike" cap="none">
              <a:solidFill>
                <a:srgbClr val="1B456C"/>
              </a:solidFill>
              <a:latin typeface="Verdana"/>
              <a:ea typeface="Verdana"/>
              <a:cs typeface="Verdana"/>
              <a:sym typeface="Verdana"/>
            </a:endParaRPr>
          </a:p>
        </p:txBody>
      </p:sp>
      <p:sp>
        <p:nvSpPr>
          <p:cNvPr id="128" name="Google Shape;128;p5"/>
          <p:cNvSpPr/>
          <p:nvPr/>
        </p:nvSpPr>
        <p:spPr>
          <a:xfrm>
            <a:off x="561502" y="2472512"/>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2. ¿Qué es la CPI como herramienta de innovación?</a:t>
            </a:r>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¿Qué es la CPP?</a:t>
            </a:r>
            <a:endParaRPr sz="2000" b="1" i="0" u="none" strike="noStrike" cap="none">
              <a:solidFill>
                <a:srgbClr val="1B456C"/>
              </a:solidFill>
              <a:latin typeface="Verdana"/>
              <a:ea typeface="Verdana"/>
              <a:cs typeface="Verdana"/>
              <a:sym typeface="Verdana"/>
            </a:endParaRPr>
          </a:p>
        </p:txBody>
      </p:sp>
      <p:sp>
        <p:nvSpPr>
          <p:cNvPr id="129" name="Google Shape;129;p5"/>
          <p:cNvSpPr/>
          <p:nvPr/>
        </p:nvSpPr>
        <p:spPr>
          <a:xfrm>
            <a:off x="561502" y="324830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3. ¿Cuáles son los retos de iProcureSecurity PCP?</a:t>
            </a:r>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Cronograma</a:t>
            </a:r>
            <a:endParaRPr sz="2000" b="1" i="0" u="none" strike="noStrike" cap="none">
              <a:solidFill>
                <a:srgbClr val="1B456C"/>
              </a:solidFill>
              <a:latin typeface="Verdana"/>
              <a:ea typeface="Verdana"/>
              <a:cs typeface="Verdana"/>
              <a:sym typeface="Verdana"/>
            </a:endParaRPr>
          </a:p>
        </p:txBody>
      </p:sp>
      <p:sp>
        <p:nvSpPr>
          <p:cNvPr id="130" name="Google Shape;130;p5"/>
          <p:cNvSpPr/>
          <p:nvPr/>
        </p:nvSpPr>
        <p:spPr>
          <a:xfrm>
            <a:off x="561502" y="399858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4. ¿Qué características tiene la CPM de iProcureSecurity?</a:t>
            </a:r>
            <a:endParaRPr sz="2000" b="1" i="0" u="none" strike="noStrike" cap="none">
              <a:solidFill>
                <a:srgbClr val="1B456C"/>
              </a:solidFill>
              <a:latin typeface="Verdana"/>
              <a:ea typeface="Verdana"/>
              <a:cs typeface="Verdana"/>
              <a:sym typeface="Verdana"/>
            </a:endParaRPr>
          </a:p>
        </p:txBody>
      </p:sp>
      <p:sp>
        <p:nvSpPr>
          <p:cNvPr id="131" name="Google Shape;131;p5"/>
          <p:cNvSpPr/>
          <p:nvPr/>
        </p:nvSpPr>
        <p:spPr>
          <a:xfrm>
            <a:off x="561502" y="4761075"/>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5. ¿Cómo participar en la Consulta Preliminar al Mercado?</a:t>
            </a:r>
            <a:endParaRPr sz="2000" b="1" i="0" u="none" strike="noStrike" cap="none">
              <a:solidFill>
                <a:srgbClr val="1B456C"/>
              </a:solidFill>
              <a:latin typeface="Verdana"/>
              <a:ea typeface="Verdana"/>
              <a:cs typeface="Verdana"/>
              <a:sym typeface="Verdana"/>
            </a:endParaRPr>
          </a:p>
        </p:txBody>
      </p:sp>
      <p:sp>
        <p:nvSpPr>
          <p:cNvPr id="132" name="Google Shape;132;p5"/>
          <p:cNvSpPr/>
          <p:nvPr/>
        </p:nvSpPr>
        <p:spPr>
          <a:xfrm>
            <a:off x="561502" y="5535854"/>
            <a:ext cx="10706573" cy="648000"/>
          </a:xfrm>
          <a:prstGeom prst="rect">
            <a:avLst/>
          </a:prstGeom>
          <a:solidFill>
            <a:srgbClr val="BDD7EB">
              <a:alpha val="80000"/>
            </a:srgbClr>
          </a:solidFill>
          <a:ln>
            <a:noFill/>
          </a:ln>
        </p:spPr>
        <p:txBody>
          <a:bodyPr spcFirstLastPara="1" wrap="square" lIns="108000" tIns="45700" rIns="108000" bIns="45700"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1" i="0" u="none" strike="noStrike" cap="none">
                <a:solidFill>
                  <a:srgbClr val="1B456C"/>
                </a:solidFill>
                <a:latin typeface="Verdana"/>
                <a:ea typeface="Verdana"/>
                <a:cs typeface="Verdana"/>
                <a:sym typeface="Verdana"/>
              </a:rPr>
              <a:t>6. Preguntas</a:t>
            </a:r>
            <a:endParaRPr sz="2000" b="1" i="0" u="none" strike="noStrike" cap="none">
              <a:solidFill>
                <a:srgbClr val="1B456C"/>
              </a:solidFill>
              <a:latin typeface="Verdana"/>
              <a:ea typeface="Verdana"/>
              <a:cs typeface="Verdana"/>
              <a:sym typeface="Verdana"/>
            </a:endParaRPr>
          </a:p>
        </p:txBody>
      </p:sp>
      <p:sp>
        <p:nvSpPr>
          <p:cNvPr id="133" name="Google Shape;133;p5"/>
          <p:cNvSpPr txBox="1"/>
          <p:nvPr/>
        </p:nvSpPr>
        <p:spPr>
          <a:xfrm>
            <a:off x="8676087" y="1847850"/>
            <a:ext cx="2583526"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12:30 – 12:40</a:t>
            </a:r>
            <a:endParaRPr sz="2000" b="1" i="0" u="none" strike="noStrike" cap="none">
              <a:solidFill>
                <a:srgbClr val="D9325D"/>
              </a:solidFill>
              <a:latin typeface="Verdana"/>
              <a:ea typeface="Verdana"/>
              <a:cs typeface="Verdana"/>
              <a:sym typeface="Verdana"/>
            </a:endParaRPr>
          </a:p>
        </p:txBody>
      </p:sp>
      <p:sp>
        <p:nvSpPr>
          <p:cNvPr id="134" name="Google Shape;134;p5"/>
          <p:cNvSpPr txBox="1"/>
          <p:nvPr/>
        </p:nvSpPr>
        <p:spPr>
          <a:xfrm>
            <a:off x="8676087" y="2609850"/>
            <a:ext cx="2583526"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12:40 – 12:55</a:t>
            </a:r>
            <a:endParaRPr sz="2000" b="1" i="0" u="none" strike="noStrike" cap="none">
              <a:solidFill>
                <a:srgbClr val="D9325D"/>
              </a:solidFill>
              <a:latin typeface="Verdana"/>
              <a:ea typeface="Verdana"/>
              <a:cs typeface="Verdana"/>
              <a:sym typeface="Verdana"/>
            </a:endParaRPr>
          </a:p>
        </p:txBody>
      </p:sp>
      <p:sp>
        <p:nvSpPr>
          <p:cNvPr id="135" name="Google Shape;135;p5"/>
          <p:cNvSpPr txBox="1"/>
          <p:nvPr/>
        </p:nvSpPr>
        <p:spPr>
          <a:xfrm>
            <a:off x="8676087" y="3390900"/>
            <a:ext cx="2583526"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12:55 – 13:20</a:t>
            </a:r>
            <a:endParaRPr sz="2000" b="1" i="0" u="none" strike="noStrike" cap="none">
              <a:solidFill>
                <a:srgbClr val="D9325D"/>
              </a:solidFill>
              <a:latin typeface="Verdana"/>
              <a:ea typeface="Verdana"/>
              <a:cs typeface="Verdana"/>
              <a:sym typeface="Verdana"/>
            </a:endParaRPr>
          </a:p>
        </p:txBody>
      </p:sp>
      <p:sp>
        <p:nvSpPr>
          <p:cNvPr id="136" name="Google Shape;136;p5"/>
          <p:cNvSpPr txBox="1"/>
          <p:nvPr/>
        </p:nvSpPr>
        <p:spPr>
          <a:xfrm>
            <a:off x="8676087" y="4149080"/>
            <a:ext cx="2583526" cy="40006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13:20 – 13:45</a:t>
            </a:r>
            <a:endParaRPr sz="2000" b="1" i="0" u="none" strike="noStrike" cap="none">
              <a:solidFill>
                <a:srgbClr val="D9325D"/>
              </a:solidFill>
              <a:latin typeface="Verdana"/>
              <a:ea typeface="Verdana"/>
              <a:cs typeface="Verdana"/>
              <a:sym typeface="Verdana"/>
            </a:endParaRPr>
          </a:p>
        </p:txBody>
      </p:sp>
      <p:sp>
        <p:nvSpPr>
          <p:cNvPr id="137" name="Google Shape;137;p5"/>
          <p:cNvSpPr txBox="1"/>
          <p:nvPr/>
        </p:nvSpPr>
        <p:spPr>
          <a:xfrm>
            <a:off x="8691463" y="4911080"/>
            <a:ext cx="2568150"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13:45 – 14:00</a:t>
            </a:r>
            <a:endParaRPr sz="2000" b="1" i="0" u="none" strike="noStrike" cap="none">
              <a:solidFill>
                <a:srgbClr val="D9325D"/>
              </a:solidFill>
              <a:latin typeface="Verdana"/>
              <a:ea typeface="Verdana"/>
              <a:cs typeface="Verdana"/>
              <a:sym typeface="Verdana"/>
            </a:endParaRPr>
          </a:p>
        </p:txBody>
      </p:sp>
      <p:sp>
        <p:nvSpPr>
          <p:cNvPr id="138" name="Google Shape;138;p5"/>
          <p:cNvSpPr txBox="1"/>
          <p:nvPr/>
        </p:nvSpPr>
        <p:spPr>
          <a:xfrm>
            <a:off x="8678008" y="5663555"/>
            <a:ext cx="2581604" cy="40011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2000"/>
              <a:buFont typeface="Arial"/>
              <a:buNone/>
            </a:pPr>
            <a:r>
              <a:rPr lang="en-US" sz="2000" b="1" i="0" u="none" strike="noStrike" cap="none">
                <a:solidFill>
                  <a:srgbClr val="D9325D"/>
                </a:solidFill>
                <a:latin typeface="Verdana"/>
                <a:ea typeface="Verdana"/>
                <a:cs typeface="Verdana"/>
                <a:sym typeface="Verdana"/>
              </a:rPr>
              <a:t>14:00 – 14:30</a:t>
            </a:r>
            <a:endParaRPr sz="2000" b="1" i="0" u="none" strike="noStrike" cap="none">
              <a:solidFill>
                <a:srgbClr val="D9325D"/>
              </a:solidFill>
              <a:latin typeface="Verdana"/>
              <a:ea typeface="Verdana"/>
              <a:cs typeface="Verdana"/>
              <a:sym typeface="Verdan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44"/>
          <p:cNvSpPr txBox="1">
            <a:spLocks noGrp="1"/>
          </p:cNvSpPr>
          <p:nvPr>
            <p:ph type="body" idx="1"/>
          </p:nvPr>
        </p:nvSpPr>
        <p:spPr>
          <a:xfrm>
            <a:off x="2142587" y="2746762"/>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chemeClr val="accent2"/>
                </a:solidFill>
              </a:rPr>
              <a:t>A</a:t>
            </a:r>
            <a:r>
              <a:rPr lang="en-US"/>
              <a:t>pertura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45"/>
          <p:cNvSpPr txBox="1">
            <a:spLocks noGrp="1"/>
          </p:cNvSpPr>
          <p:nvPr>
            <p:ph type="body" idx="1"/>
          </p:nvPr>
        </p:nvSpPr>
        <p:spPr>
          <a:xfrm>
            <a:off x="2156654" y="2057445"/>
            <a:ext cx="8229600" cy="2472472"/>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Q</a:t>
            </a:r>
            <a:r>
              <a:rPr lang="en-US"/>
              <a:t>ué es la CPI como herramienta de innovación?</a:t>
            </a:r>
            <a:endParaRPr/>
          </a:p>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Q</a:t>
            </a:r>
            <a:r>
              <a:rPr lang="en-US"/>
              <a:t>ué es la CPP?</a:t>
            </a:r>
            <a:endParaRPr/>
          </a:p>
        </p:txBody>
      </p:sp>
      <p:sp>
        <p:nvSpPr>
          <p:cNvPr id="149" name="Google Shape;149;p45"/>
          <p:cNvSpPr/>
          <p:nvPr/>
        </p:nvSpPr>
        <p:spPr>
          <a:xfrm>
            <a:off x="240" y="4815648"/>
            <a:ext cx="12191760" cy="1200328"/>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Calibri"/>
                <a:ea typeface="Calibri"/>
                <a:cs typeface="Calibri"/>
                <a:sym typeface="Calibri"/>
              </a:rPr>
              <a:t>Sandra Leal González </a:t>
            </a:r>
            <a:endParaRPr/>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Calibri"/>
                <a:ea typeface="Calibri"/>
                <a:cs typeface="Calibri"/>
                <a:sym typeface="Calibri"/>
              </a:rPr>
              <a:t>Responsable de CPI. Servicio Andaluz de Salud</a:t>
            </a:r>
            <a:endParaRPr sz="2400" b="0" i="1" u="none" strike="noStrike" cap="none">
              <a:solidFill>
                <a:srgbClr val="FFFFFF"/>
              </a:solidFill>
              <a:latin typeface="Calibri"/>
              <a:ea typeface="Calibri"/>
              <a:cs typeface="Calibri"/>
              <a:sym typeface="Calibri"/>
            </a:endParaRPr>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a:solidFill>
                  <a:srgbClr val="FFFFFF"/>
                </a:solidFill>
                <a:latin typeface="Calibri"/>
                <a:ea typeface="Calibri"/>
                <a:cs typeface="Calibri"/>
                <a:sym typeface="Calibri"/>
              </a:rPr>
              <a:t>sandra.leal.sspa@juntadeandalucia.es </a:t>
            </a:r>
            <a:endParaRPr sz="2400" b="0" i="1" u="none" strike="noStrike" cap="non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154"/>
        <p:cNvGrpSpPr/>
        <p:nvPr/>
      </p:nvGrpSpPr>
      <p:grpSpPr>
        <a:xfrm>
          <a:off x="0" y="0"/>
          <a:ext cx="0" cy="0"/>
          <a:chOff x="0" y="0"/>
          <a:chExt cx="0" cy="0"/>
        </a:xfrm>
      </p:grpSpPr>
      <p:pic>
        <p:nvPicPr>
          <p:cNvPr id="155" name="Google Shape;155;p46"/>
          <p:cNvPicPr preferRelativeResize="0"/>
          <p:nvPr/>
        </p:nvPicPr>
        <p:blipFill rotWithShape="1">
          <a:blip r:embed="rId3">
            <a:alphaModFix/>
          </a:blip>
          <a:srcRect/>
          <a:stretch/>
        </p:blipFill>
        <p:spPr>
          <a:xfrm>
            <a:off x="9007920" y="288720"/>
            <a:ext cx="2851560" cy="344160"/>
          </a:xfrm>
          <a:prstGeom prst="rect">
            <a:avLst/>
          </a:prstGeom>
          <a:noFill/>
          <a:ln>
            <a:noFill/>
          </a:ln>
        </p:spPr>
      </p:pic>
      <p:sp>
        <p:nvSpPr>
          <p:cNvPr id="156" name="Google Shape;156;p46"/>
          <p:cNvSpPr/>
          <p:nvPr/>
        </p:nvSpPr>
        <p:spPr>
          <a:xfrm>
            <a:off x="0" y="2149677"/>
            <a:ext cx="11358360" cy="548868"/>
          </a:xfrm>
          <a:prstGeom prst="rect">
            <a:avLst/>
          </a:prstGeom>
          <a:noFill/>
          <a:ln>
            <a:noFill/>
          </a:ln>
        </p:spPr>
        <p:txBody>
          <a:bodyPr spcFirstLastPara="1" wrap="square" lIns="0" tIns="0" rIns="0" bIns="0" anchor="t" anchorCtr="0">
            <a:spAutoFit/>
          </a:bodyPr>
          <a:lstStyle/>
          <a:p>
            <a:pPr marL="0" marR="0" lvl="0" indent="0" algn="r" rtl="0">
              <a:lnSpc>
                <a:spcPct val="87000"/>
              </a:lnSpc>
              <a:spcBef>
                <a:spcPts val="0"/>
              </a:spcBef>
              <a:spcAft>
                <a:spcPts val="0"/>
              </a:spcAft>
              <a:buClr>
                <a:srgbClr val="D9325D"/>
              </a:buClr>
              <a:buSzPts val="4000"/>
              <a:buFont typeface="Arial"/>
              <a:buNone/>
            </a:pPr>
            <a:r>
              <a:rPr lang="en-US" sz="4000" b="1" i="0" u="none" strike="noStrike" cap="none" dirty="0">
                <a:solidFill>
                  <a:srgbClr val="D9325D"/>
                </a:solidFill>
                <a:latin typeface="Verdana"/>
                <a:ea typeface="Verdana"/>
                <a:cs typeface="Verdana"/>
                <a:sym typeface="Verdana"/>
              </a:rPr>
              <a:t>C</a:t>
            </a:r>
            <a:r>
              <a:rPr lang="en-US" sz="4000" b="1" i="0" u="none" strike="noStrike" cap="none" dirty="0">
                <a:solidFill>
                  <a:srgbClr val="FFFFFF"/>
                </a:solidFill>
                <a:latin typeface="Verdana"/>
                <a:ea typeface="Verdana"/>
                <a:cs typeface="Verdana"/>
                <a:sym typeface="Verdana"/>
              </a:rPr>
              <a:t>OMPRA PÚBLICA DE INNOVACIÓN</a:t>
            </a:r>
            <a:endParaRPr sz="2200" b="0" i="0" u="none" strike="noStrike" cap="none" dirty="0">
              <a:solidFill>
                <a:srgbClr val="FFFFFF"/>
              </a:solidFill>
              <a:latin typeface="Arial"/>
              <a:ea typeface="Arial"/>
              <a:cs typeface="Arial"/>
              <a:sym typeface="Arial"/>
            </a:endParaRPr>
          </a:p>
        </p:txBody>
      </p:sp>
      <p:sp>
        <p:nvSpPr>
          <p:cNvPr id="157" name="Google Shape;157;p46"/>
          <p:cNvSpPr/>
          <p:nvPr/>
        </p:nvSpPr>
        <p:spPr>
          <a:xfrm>
            <a:off x="2354409" y="4215342"/>
            <a:ext cx="9505071" cy="862185"/>
          </a:xfrm>
          <a:prstGeom prst="rect">
            <a:avLst/>
          </a:prstGeom>
          <a:noFill/>
          <a:ln>
            <a:noFill/>
          </a:ln>
        </p:spPr>
        <p:txBody>
          <a:bodyPr spcFirstLastPara="1" wrap="square" lIns="0" tIns="0" rIns="0" bIns="0" anchor="t" anchorCtr="0">
            <a:spAutoFit/>
          </a:bodyPr>
          <a:lstStyle/>
          <a:p>
            <a:pPr marL="0" marR="0" lvl="0" indent="0" algn="r" rtl="0">
              <a:lnSpc>
                <a:spcPct val="87000"/>
              </a:lnSpc>
              <a:spcBef>
                <a:spcPts val="0"/>
              </a:spcBef>
              <a:spcAft>
                <a:spcPts val="0"/>
              </a:spcAft>
              <a:buClr>
                <a:srgbClr val="DB3A64"/>
              </a:buClr>
              <a:buSzPts val="1600"/>
              <a:buFont typeface="Arial"/>
              <a:buNone/>
            </a:pPr>
            <a:r>
              <a:rPr lang="en-US" sz="1600" b="1" i="0" u="none" strike="noStrike" cap="none" dirty="0">
                <a:solidFill>
                  <a:srgbClr val="DB3A64"/>
                </a:solidFill>
                <a:latin typeface="Verdana"/>
                <a:ea typeface="Verdana"/>
                <a:cs typeface="Verdana"/>
                <a:sym typeface="Verdana"/>
              </a:rPr>
              <a:t>I</a:t>
            </a:r>
            <a:r>
              <a:rPr lang="en-US" sz="1600" b="1" i="0" u="none" strike="noStrike" cap="none" dirty="0">
                <a:solidFill>
                  <a:srgbClr val="FFFFFF"/>
                </a:solidFill>
                <a:latin typeface="Verdana"/>
                <a:ea typeface="Verdana"/>
                <a:cs typeface="Verdana"/>
                <a:sym typeface="Verdana"/>
              </a:rPr>
              <a:t>NNOVACIÓN: TODO CAMBIO BASADO EN CONOCIMIENTO QUE GENERA </a:t>
            </a:r>
            <a:r>
              <a:rPr lang="en-US" sz="1600" b="1" i="0" u="none" strike="noStrike" cap="none" dirty="0">
                <a:solidFill>
                  <a:srgbClr val="DB3A64"/>
                </a:solidFill>
                <a:latin typeface="Verdana"/>
                <a:ea typeface="Verdana"/>
                <a:cs typeface="Verdana"/>
                <a:sym typeface="Verdana"/>
              </a:rPr>
              <a:t>VALOR</a:t>
            </a:r>
            <a:endParaRPr dirty="0"/>
          </a:p>
          <a:p>
            <a:pPr marL="0" marR="0" lvl="0" indent="0" algn="r" rtl="0">
              <a:lnSpc>
                <a:spcPct val="87000"/>
              </a:lnSpc>
              <a:spcBef>
                <a:spcPts val="0"/>
              </a:spcBef>
              <a:spcAft>
                <a:spcPts val="0"/>
              </a:spcAft>
              <a:buClr>
                <a:srgbClr val="000000"/>
              </a:buClr>
              <a:buSzPts val="1600"/>
              <a:buFont typeface="Arial"/>
              <a:buNone/>
            </a:pPr>
            <a:endParaRPr sz="1600" b="1" i="0" u="none" strike="noStrike" cap="none" dirty="0">
              <a:solidFill>
                <a:srgbClr val="FFFFFF"/>
              </a:solidFill>
              <a:latin typeface="Verdana"/>
              <a:ea typeface="Verdana"/>
              <a:cs typeface="Verdana"/>
              <a:sym typeface="Verdana"/>
            </a:endParaRPr>
          </a:p>
          <a:p>
            <a:pPr marL="0" marR="0" lvl="0" indent="0" algn="r" rtl="0">
              <a:lnSpc>
                <a:spcPct val="87000"/>
              </a:lnSpc>
              <a:spcBef>
                <a:spcPts val="0"/>
              </a:spcBef>
              <a:spcAft>
                <a:spcPts val="0"/>
              </a:spcAft>
              <a:buClr>
                <a:srgbClr val="000000"/>
              </a:buClr>
              <a:buSzPts val="1600"/>
              <a:buFont typeface="Arial"/>
              <a:buNone/>
            </a:pPr>
            <a:endParaRPr sz="1600" b="1" i="1" u="none" strike="noStrike" cap="none" dirty="0">
              <a:solidFill>
                <a:srgbClr val="FFFFFF"/>
              </a:solidFill>
              <a:latin typeface="Verdana"/>
              <a:ea typeface="Verdana"/>
              <a:cs typeface="Verdana"/>
              <a:sym typeface="Verdana"/>
            </a:endParaRPr>
          </a:p>
          <a:p>
            <a:pPr marL="0" marR="0" lvl="0" indent="0" algn="r" rtl="0">
              <a:lnSpc>
                <a:spcPct val="87000"/>
              </a:lnSpc>
              <a:spcBef>
                <a:spcPts val="0"/>
              </a:spcBef>
              <a:spcAft>
                <a:spcPts val="0"/>
              </a:spcAft>
              <a:buClr>
                <a:srgbClr val="FFFFFF"/>
              </a:buClr>
              <a:buSzPts val="1600"/>
              <a:buFont typeface="Arial"/>
              <a:buNone/>
            </a:pPr>
            <a:r>
              <a:rPr lang="en-US" sz="1600" b="1" i="1" u="none" strike="noStrike" cap="none" dirty="0">
                <a:solidFill>
                  <a:srgbClr val="FFFFFF"/>
                </a:solidFill>
                <a:latin typeface="Verdana"/>
                <a:ea typeface="Verdana"/>
                <a:cs typeface="Verdana"/>
                <a:sym typeface="Verdana"/>
              </a:rPr>
              <a:t>COTEC</a:t>
            </a:r>
            <a:endParaRPr sz="1600" b="0" i="1" u="none" strike="noStrike" cap="none" dirty="0">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47"/>
          <p:cNvSpPr txBox="1"/>
          <p:nvPr/>
        </p:nvSpPr>
        <p:spPr>
          <a:xfrm>
            <a:off x="604501" y="898494"/>
            <a:ext cx="10580180" cy="63094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3500" b="1" i="0" u="none" strike="noStrike" cap="none">
                <a:solidFill>
                  <a:schemeClr val="accent2"/>
                </a:solidFill>
                <a:latin typeface="Verdana"/>
                <a:ea typeface="Verdana"/>
                <a:cs typeface="Verdana"/>
                <a:sym typeface="Verdana"/>
              </a:rPr>
              <a:t>C</a:t>
            </a:r>
            <a:r>
              <a:rPr lang="en-US" sz="3500" b="1" i="0" u="none" strike="noStrike" cap="none">
                <a:solidFill>
                  <a:srgbClr val="323F4F"/>
                </a:solidFill>
                <a:latin typeface="Verdana"/>
                <a:ea typeface="Verdana"/>
                <a:cs typeface="Verdana"/>
                <a:sym typeface="Verdana"/>
              </a:rPr>
              <a:t>OMPRA PÚBLICA DE INNOVACIÓN</a:t>
            </a:r>
            <a:endParaRPr/>
          </a:p>
        </p:txBody>
      </p:sp>
      <p:sp>
        <p:nvSpPr>
          <p:cNvPr id="164" name="Google Shape;164;p47"/>
          <p:cNvSpPr txBox="1"/>
          <p:nvPr/>
        </p:nvSpPr>
        <p:spPr>
          <a:xfrm>
            <a:off x="604501" y="1760439"/>
            <a:ext cx="11084851" cy="180562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None/>
            </a:pPr>
            <a:endParaRPr sz="500" b="0" i="0" u="none" strike="noStrike" cap="none">
              <a:solidFill>
                <a:srgbClr val="323F4F"/>
              </a:solidFill>
              <a:latin typeface="Verdana"/>
              <a:ea typeface="Verdana"/>
              <a:cs typeface="Verdana"/>
              <a:sym typeface="Verdana"/>
            </a:endParaRPr>
          </a:p>
          <a:p>
            <a:pPr marL="0" marR="0" lvl="0" indent="0" algn="just" rtl="0">
              <a:lnSpc>
                <a:spcPct val="150000"/>
              </a:lnSpc>
              <a:spcBef>
                <a:spcPts val="0"/>
              </a:spcBef>
              <a:spcAft>
                <a:spcPts val="0"/>
              </a:spcAft>
              <a:buNone/>
            </a:pPr>
            <a:r>
              <a:rPr lang="en-US" sz="1400" b="0" i="0" u="none" strike="noStrike" cap="none">
                <a:solidFill>
                  <a:srgbClr val="323F4F"/>
                </a:solidFill>
                <a:latin typeface="Verdana"/>
                <a:ea typeface="Verdana"/>
                <a:cs typeface="Verdana"/>
                <a:sym typeface="Verdana"/>
              </a:rPr>
              <a:t>La </a:t>
            </a:r>
            <a:r>
              <a:rPr lang="en-US" sz="1400" b="1" i="0" u="none" strike="noStrike" cap="none">
                <a:solidFill>
                  <a:srgbClr val="323F4F"/>
                </a:solidFill>
                <a:latin typeface="Verdana"/>
                <a:ea typeface="Verdana"/>
                <a:cs typeface="Verdana"/>
                <a:sym typeface="Verdana"/>
              </a:rPr>
              <a:t>CPI</a:t>
            </a:r>
            <a:r>
              <a:rPr lang="en-US" sz="1400" b="0" i="0" u="none" strike="noStrike" cap="none">
                <a:solidFill>
                  <a:srgbClr val="323F4F"/>
                </a:solidFill>
                <a:latin typeface="Verdana"/>
                <a:ea typeface="Verdana"/>
                <a:cs typeface="Verdana"/>
                <a:sym typeface="Verdana"/>
              </a:rPr>
              <a:t> es una </a:t>
            </a:r>
            <a:r>
              <a:rPr lang="en-US" sz="1400" b="1" i="0" u="none" strike="noStrike" cap="none">
                <a:solidFill>
                  <a:srgbClr val="323F4F"/>
                </a:solidFill>
                <a:latin typeface="Verdana"/>
                <a:ea typeface="Verdana"/>
                <a:cs typeface="Verdana"/>
                <a:sym typeface="Verdana"/>
              </a:rPr>
              <a:t>herramienta de adquisición </a:t>
            </a:r>
            <a:r>
              <a:rPr lang="en-US" sz="1400" b="1" i="0" u="none" strike="noStrike" cap="none">
                <a:solidFill>
                  <a:srgbClr val="DB3A64"/>
                </a:solidFill>
                <a:latin typeface="Verdana"/>
                <a:ea typeface="Verdana"/>
                <a:cs typeface="Verdana"/>
                <a:sym typeface="Verdana"/>
              </a:rPr>
              <a:t>desde la demanda </a:t>
            </a:r>
            <a:r>
              <a:rPr lang="en-US" sz="1400" b="0" i="0" u="none" strike="noStrike" cap="none">
                <a:solidFill>
                  <a:srgbClr val="323F4F"/>
                </a:solidFill>
                <a:latin typeface="Verdana"/>
                <a:ea typeface="Verdana"/>
                <a:cs typeface="Verdana"/>
                <a:sym typeface="Verdana"/>
              </a:rPr>
              <a:t>en relación a </a:t>
            </a:r>
            <a:r>
              <a:rPr lang="en-US" sz="1400" b="1" i="0" u="none" strike="noStrike" cap="none">
                <a:solidFill>
                  <a:srgbClr val="323F4F"/>
                </a:solidFill>
                <a:latin typeface="Verdana"/>
                <a:ea typeface="Verdana"/>
                <a:cs typeface="Verdana"/>
                <a:sym typeface="Verdana"/>
              </a:rPr>
              <a:t>productos y/o servicios no disponibles </a:t>
            </a:r>
            <a:r>
              <a:rPr lang="en-US" sz="1400" b="0" i="0" u="none" strike="noStrike" cap="none">
                <a:solidFill>
                  <a:srgbClr val="323F4F"/>
                </a:solidFill>
                <a:latin typeface="Verdana"/>
                <a:ea typeface="Verdana"/>
                <a:cs typeface="Verdana"/>
                <a:sym typeface="Verdana"/>
              </a:rPr>
              <a:t>en el mercado. </a:t>
            </a:r>
            <a:endParaRPr/>
          </a:p>
          <a:p>
            <a:pPr marL="0" marR="0" lvl="0" indent="0" algn="just" rtl="0">
              <a:lnSpc>
                <a:spcPct val="150000"/>
              </a:lnSpc>
              <a:spcBef>
                <a:spcPts val="0"/>
              </a:spcBef>
              <a:spcAft>
                <a:spcPts val="0"/>
              </a:spcAft>
              <a:buNone/>
            </a:pPr>
            <a:endParaRPr sz="1400" b="0" i="0" u="none" strike="noStrike" cap="none">
              <a:solidFill>
                <a:srgbClr val="323F4F"/>
              </a:solidFill>
              <a:latin typeface="Verdana"/>
              <a:ea typeface="Verdana"/>
              <a:cs typeface="Verdana"/>
              <a:sym typeface="Verdana"/>
            </a:endParaRPr>
          </a:p>
          <a:p>
            <a:pPr marL="0" marR="0" lvl="0" indent="0" algn="just" rtl="0">
              <a:lnSpc>
                <a:spcPct val="150000"/>
              </a:lnSpc>
              <a:spcBef>
                <a:spcPts val="0"/>
              </a:spcBef>
              <a:spcAft>
                <a:spcPts val="0"/>
              </a:spcAft>
              <a:buNone/>
            </a:pPr>
            <a:r>
              <a:rPr lang="en-US" sz="1400" b="0" i="0" u="none" strike="noStrike" cap="none">
                <a:solidFill>
                  <a:srgbClr val="323F4F"/>
                </a:solidFill>
                <a:latin typeface="Verdana"/>
                <a:ea typeface="Verdana"/>
                <a:cs typeface="Verdana"/>
                <a:sym typeface="Verdana"/>
              </a:rPr>
              <a:t>Estrategia de política pública que </a:t>
            </a:r>
            <a:r>
              <a:rPr lang="en-US" sz="1400" b="1" i="0" u="none" strike="noStrike" cap="none">
                <a:solidFill>
                  <a:srgbClr val="323F4F"/>
                </a:solidFill>
                <a:latin typeface="Verdana"/>
                <a:ea typeface="Verdana"/>
                <a:cs typeface="Verdana"/>
                <a:sym typeface="Verdana"/>
              </a:rPr>
              <a:t>favorece la creación de sinergias dentro del mercado y estimula la inversión de los agentes del sector privado en la administración pública</a:t>
            </a:r>
            <a:r>
              <a:rPr lang="en-US" sz="1400" b="0" i="0" u="none" strike="noStrike" cap="none">
                <a:solidFill>
                  <a:srgbClr val="323F4F"/>
                </a:solidFill>
                <a:latin typeface="Verdana"/>
                <a:ea typeface="Verdana"/>
                <a:cs typeface="Verdana"/>
                <a:sym typeface="Verdana"/>
              </a:rPr>
              <a:t>.</a:t>
            </a:r>
            <a:endParaRPr sz="1400" b="0" i="0" u="none" strike="noStrike" cap="none">
              <a:solidFill>
                <a:srgbClr val="323F4F"/>
              </a:solidFill>
              <a:latin typeface="Verdana"/>
              <a:ea typeface="Verdana"/>
              <a:cs typeface="Verdana"/>
              <a:sym typeface="Verdana"/>
            </a:endParaRPr>
          </a:p>
        </p:txBody>
      </p:sp>
      <p:pic>
        <p:nvPicPr>
          <p:cNvPr id="165" name="Google Shape;165;p47"/>
          <p:cNvPicPr preferRelativeResize="0"/>
          <p:nvPr/>
        </p:nvPicPr>
        <p:blipFill rotWithShape="1">
          <a:blip r:embed="rId3">
            <a:alphaModFix/>
          </a:blip>
          <a:srcRect/>
          <a:stretch/>
        </p:blipFill>
        <p:spPr>
          <a:xfrm>
            <a:off x="9013680" y="285840"/>
            <a:ext cx="2853360" cy="345240"/>
          </a:xfrm>
          <a:prstGeom prst="rect">
            <a:avLst/>
          </a:prstGeom>
          <a:noFill/>
          <a:ln>
            <a:noFill/>
          </a:ln>
        </p:spPr>
      </p:pic>
      <p:grpSp>
        <p:nvGrpSpPr>
          <p:cNvPr id="166" name="Google Shape;166;p47"/>
          <p:cNvGrpSpPr/>
          <p:nvPr/>
        </p:nvGrpSpPr>
        <p:grpSpPr>
          <a:xfrm>
            <a:off x="2838810" y="3854828"/>
            <a:ext cx="6110939" cy="1907668"/>
            <a:chOff x="1658471" y="4213412"/>
            <a:chExt cx="6110939" cy="1907668"/>
          </a:xfrm>
        </p:grpSpPr>
        <p:sp>
          <p:nvSpPr>
            <p:cNvPr id="167" name="Google Shape;167;p47"/>
            <p:cNvSpPr/>
            <p:nvPr/>
          </p:nvSpPr>
          <p:spPr>
            <a:xfrm>
              <a:off x="1658471" y="4213412"/>
              <a:ext cx="6110939" cy="1907668"/>
            </a:xfrm>
            <a:prstGeom prst="rect">
              <a:avLst/>
            </a:prstGeom>
            <a:solidFill>
              <a:srgbClr val="1B45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68" name="Google Shape;168;p47"/>
            <p:cNvCxnSpPr/>
            <p:nvPr/>
          </p:nvCxnSpPr>
          <p:spPr>
            <a:xfrm>
              <a:off x="3720353" y="4542118"/>
              <a:ext cx="0" cy="1431851"/>
            </a:xfrm>
            <a:prstGeom prst="straightConnector1">
              <a:avLst/>
            </a:prstGeom>
            <a:noFill/>
            <a:ln w="25400" cap="flat" cmpd="sng">
              <a:solidFill>
                <a:schemeClr val="lt1"/>
              </a:solidFill>
              <a:prstDash val="solid"/>
              <a:miter lim="8000"/>
              <a:headEnd type="none" w="sm" len="sm"/>
              <a:tailEnd type="none" w="sm" len="sm"/>
            </a:ln>
            <a:effectLst>
              <a:outerShdw blurRad="40000" dist="20000" dir="5400000" rotWithShape="0">
                <a:srgbClr val="000000">
                  <a:alpha val="37647"/>
                </a:srgbClr>
              </a:outerShdw>
            </a:effectLst>
          </p:spPr>
        </p:cxnSp>
        <p:cxnSp>
          <p:nvCxnSpPr>
            <p:cNvPr id="169" name="Google Shape;169;p47"/>
            <p:cNvCxnSpPr/>
            <p:nvPr/>
          </p:nvCxnSpPr>
          <p:spPr>
            <a:xfrm>
              <a:off x="5546145" y="4574990"/>
              <a:ext cx="1" cy="1398979"/>
            </a:xfrm>
            <a:prstGeom prst="straightConnector1">
              <a:avLst/>
            </a:prstGeom>
            <a:noFill/>
            <a:ln w="25400" cap="flat" cmpd="sng">
              <a:solidFill>
                <a:schemeClr val="lt1"/>
              </a:solidFill>
              <a:prstDash val="solid"/>
              <a:miter lim="8000"/>
              <a:headEnd type="none" w="sm" len="sm"/>
              <a:tailEnd type="none" w="sm" len="sm"/>
            </a:ln>
            <a:effectLst>
              <a:outerShdw blurRad="40000" dist="20000" dir="5400000" rotWithShape="0">
                <a:srgbClr val="000000">
                  <a:alpha val="37647"/>
                </a:srgbClr>
              </a:outerShdw>
            </a:effectLst>
          </p:spPr>
        </p:cxnSp>
        <p:sp>
          <p:nvSpPr>
            <p:cNvPr id="170" name="Google Shape;170;p47"/>
            <p:cNvSpPr txBox="1"/>
            <p:nvPr/>
          </p:nvSpPr>
          <p:spPr>
            <a:xfrm>
              <a:off x="1867648" y="4350875"/>
              <a:ext cx="1643530" cy="163121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SECTOR PÚBLICO</a:t>
              </a:r>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Mejora de los servicios públicos mediante la incorporación de bienes y servicios</a:t>
              </a:r>
              <a:endParaRPr/>
            </a:p>
          </p:txBody>
        </p:sp>
        <p:sp>
          <p:nvSpPr>
            <p:cNvPr id="171" name="Google Shape;171;p47"/>
            <p:cNvSpPr txBox="1"/>
            <p:nvPr/>
          </p:nvSpPr>
          <p:spPr>
            <a:xfrm>
              <a:off x="3783107" y="4401319"/>
              <a:ext cx="1643530" cy="12618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400" b="0" i="0" u="none" strike="noStrike" cap="none">
                  <a:solidFill>
                    <a:schemeClr val="lt1"/>
                  </a:solidFill>
                  <a:latin typeface="Arial"/>
                  <a:ea typeface="Arial"/>
                  <a:cs typeface="Arial"/>
                  <a:sym typeface="Arial"/>
                </a:rPr>
                <a:t>SECTOR PRIVADO</a:t>
              </a:r>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Fomento de la innovación empresarial</a:t>
              </a:r>
              <a:endParaRPr/>
            </a:p>
          </p:txBody>
        </p:sp>
        <p:sp>
          <p:nvSpPr>
            <p:cNvPr id="172" name="Google Shape;172;p47"/>
            <p:cNvSpPr txBox="1"/>
            <p:nvPr/>
          </p:nvSpPr>
          <p:spPr>
            <a:xfrm>
              <a:off x="5576028" y="4404309"/>
              <a:ext cx="2193382" cy="158504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300" b="0" i="0" u="none" strike="noStrike" cap="none">
                  <a:solidFill>
                    <a:schemeClr val="lt1"/>
                  </a:solidFill>
                  <a:latin typeface="Arial"/>
                  <a:ea typeface="Arial"/>
                  <a:cs typeface="Arial"/>
                  <a:sym typeface="Arial"/>
                </a:rPr>
                <a:t>INTERNACIONALIZACIÓN</a:t>
              </a:r>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endParaRPr sz="1200" b="0" i="0" u="none" strike="noStrike" cap="none">
                <a:solidFill>
                  <a:schemeClr val="lt1"/>
                </a:solidFill>
                <a:latin typeface="Arial"/>
                <a:ea typeface="Arial"/>
                <a:cs typeface="Arial"/>
                <a:sym typeface="Arial"/>
              </a:endParaRPr>
            </a:p>
            <a:p>
              <a:pPr marL="0" marR="0" lvl="0" indent="0" algn="ctr" rtl="0">
                <a:lnSpc>
                  <a:spcPct val="100000"/>
                </a:lnSpc>
                <a:spcBef>
                  <a:spcPts val="0"/>
                </a:spcBef>
                <a:spcAft>
                  <a:spcPts val="0"/>
                </a:spcAft>
                <a:buNone/>
              </a:pPr>
              <a:r>
                <a:rPr lang="en-US" sz="1200" b="0" i="0" u="none" strike="noStrike" cap="none">
                  <a:solidFill>
                    <a:schemeClr val="lt1"/>
                  </a:solidFill>
                  <a:latin typeface="Arial"/>
                  <a:ea typeface="Arial"/>
                  <a:cs typeface="Arial"/>
                  <a:sym typeface="Arial"/>
                </a:rPr>
                <a:t>Impulso necesario para la consolidación e internalización de la innovación. Mercado público como cliente de lanzamiento</a:t>
              </a:r>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pic>
        <p:nvPicPr>
          <p:cNvPr id="178" name="Google Shape;178;p48"/>
          <p:cNvPicPr preferRelativeResize="0"/>
          <p:nvPr/>
        </p:nvPicPr>
        <p:blipFill rotWithShape="1">
          <a:blip r:embed="rId3">
            <a:alphaModFix/>
          </a:blip>
          <a:srcRect/>
          <a:stretch/>
        </p:blipFill>
        <p:spPr>
          <a:xfrm>
            <a:off x="9007920" y="139310"/>
            <a:ext cx="2851560" cy="344160"/>
          </a:xfrm>
          <a:prstGeom prst="rect">
            <a:avLst/>
          </a:prstGeom>
          <a:noFill/>
          <a:ln>
            <a:noFill/>
          </a:ln>
        </p:spPr>
      </p:pic>
      <p:sp>
        <p:nvSpPr>
          <p:cNvPr id="179" name="Google Shape;179;p48"/>
          <p:cNvSpPr/>
          <p:nvPr/>
        </p:nvSpPr>
        <p:spPr>
          <a:xfrm>
            <a:off x="37133" y="621937"/>
            <a:ext cx="11358360" cy="411651"/>
          </a:xfrm>
          <a:prstGeom prst="rect">
            <a:avLst/>
          </a:prstGeom>
          <a:noFill/>
          <a:ln>
            <a:noFill/>
          </a:ln>
        </p:spPr>
        <p:txBody>
          <a:bodyPr spcFirstLastPara="1" wrap="square" lIns="0" tIns="0" rIns="0" bIns="0" anchor="t" anchorCtr="0">
            <a:spAutoFit/>
          </a:bodyPr>
          <a:lstStyle/>
          <a:p>
            <a:pPr marL="0" marR="0" lvl="0" indent="0" algn="l" rtl="0">
              <a:lnSpc>
                <a:spcPct val="87000"/>
              </a:lnSpc>
              <a:spcBef>
                <a:spcPts val="0"/>
              </a:spcBef>
              <a:spcAft>
                <a:spcPts val="0"/>
              </a:spcAft>
              <a:buNone/>
            </a:pPr>
            <a:r>
              <a:rPr lang="en-US" sz="3000" b="1" i="0" u="none" strike="noStrike" cap="none">
                <a:solidFill>
                  <a:srgbClr val="D9325D"/>
                </a:solidFill>
                <a:latin typeface="Verdana"/>
                <a:ea typeface="Verdana"/>
                <a:cs typeface="Verdana"/>
                <a:sym typeface="Verdana"/>
              </a:rPr>
              <a:t>P</a:t>
            </a:r>
            <a:r>
              <a:rPr lang="en-US" sz="3000" b="1" i="0" u="none" strike="noStrike" cap="none">
                <a:solidFill>
                  <a:srgbClr val="FFFFFF"/>
                </a:solidFill>
                <a:latin typeface="Verdana"/>
                <a:ea typeface="Verdana"/>
                <a:cs typeface="Verdana"/>
                <a:sym typeface="Verdana"/>
              </a:rPr>
              <a:t>ERSPECTIVA ESTRATÉGICA DE LA CPI</a:t>
            </a:r>
            <a:endParaRPr sz="3000" b="0" i="0" u="none" strike="noStrike" cap="none">
              <a:solidFill>
                <a:srgbClr val="000000"/>
              </a:solidFill>
              <a:latin typeface="Arial"/>
              <a:ea typeface="Arial"/>
              <a:cs typeface="Arial"/>
              <a:sym typeface="Arial"/>
            </a:endParaRPr>
          </a:p>
        </p:txBody>
      </p:sp>
      <p:sp>
        <p:nvSpPr>
          <p:cNvPr id="180" name="Google Shape;180;p48"/>
          <p:cNvSpPr/>
          <p:nvPr/>
        </p:nvSpPr>
        <p:spPr>
          <a:xfrm>
            <a:off x="9819987" y="2554625"/>
            <a:ext cx="2208690" cy="3933825"/>
          </a:xfrm>
          <a:prstGeom prst="rect">
            <a:avLst/>
          </a:prstGeom>
          <a:solidFill>
            <a:schemeClr val="accent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1" name="Google Shape;181;p48"/>
          <p:cNvSpPr/>
          <p:nvPr/>
        </p:nvSpPr>
        <p:spPr>
          <a:xfrm>
            <a:off x="10401051" y="2014624"/>
            <a:ext cx="1080000" cy="1080000"/>
          </a:xfrm>
          <a:prstGeom prst="ellipse">
            <a:avLst/>
          </a:prstGeom>
          <a:solidFill>
            <a:srgbClr val="B4B4B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2" name="Google Shape;182;p48"/>
          <p:cNvSpPr/>
          <p:nvPr/>
        </p:nvSpPr>
        <p:spPr>
          <a:xfrm>
            <a:off x="115620" y="2554625"/>
            <a:ext cx="2295525" cy="3933825"/>
          </a:xfrm>
          <a:prstGeom prst="rect">
            <a:avLst/>
          </a:prstGeom>
          <a:solidFill>
            <a:srgbClr val="1288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3" name="Google Shape;183;p48"/>
          <p:cNvSpPr/>
          <p:nvPr/>
        </p:nvSpPr>
        <p:spPr>
          <a:xfrm>
            <a:off x="4967721" y="2554625"/>
            <a:ext cx="2295525" cy="3933825"/>
          </a:xfrm>
          <a:prstGeom prst="rect">
            <a:avLst/>
          </a:prstGeom>
          <a:solidFill>
            <a:srgbClr val="A8D08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4" name="Google Shape;184;p48"/>
          <p:cNvSpPr/>
          <p:nvPr/>
        </p:nvSpPr>
        <p:spPr>
          <a:xfrm>
            <a:off x="726990" y="2014624"/>
            <a:ext cx="1080000" cy="1080000"/>
          </a:xfrm>
          <a:prstGeom prst="ellipse">
            <a:avLst/>
          </a:prstGeom>
          <a:solidFill>
            <a:srgbClr val="8CCAC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5" name="Google Shape;185;p48"/>
          <p:cNvSpPr/>
          <p:nvPr/>
        </p:nvSpPr>
        <p:spPr>
          <a:xfrm>
            <a:off x="2587942" y="2554624"/>
            <a:ext cx="2233468" cy="3933825"/>
          </a:xfrm>
          <a:prstGeom prst="rect">
            <a:avLst/>
          </a:prstGeom>
          <a:solidFill>
            <a:srgbClr val="3888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6" name="Google Shape;186;p48"/>
          <p:cNvSpPr/>
          <p:nvPr/>
        </p:nvSpPr>
        <p:spPr>
          <a:xfrm>
            <a:off x="5579091" y="2014624"/>
            <a:ext cx="1080000" cy="1080000"/>
          </a:xfrm>
          <a:prstGeom prst="ellipse">
            <a:avLst/>
          </a:prstGeom>
          <a:solidFill>
            <a:srgbClr val="D8EBC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7" name="Google Shape;187;p48"/>
          <p:cNvSpPr/>
          <p:nvPr/>
        </p:nvSpPr>
        <p:spPr>
          <a:xfrm>
            <a:off x="3183437" y="2014624"/>
            <a:ext cx="1080000" cy="1080000"/>
          </a:xfrm>
          <a:prstGeom prst="ellipse">
            <a:avLst/>
          </a:prstGeom>
          <a:solidFill>
            <a:srgbClr val="88B28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8" name="Google Shape;188;p48"/>
          <p:cNvSpPr/>
          <p:nvPr/>
        </p:nvSpPr>
        <p:spPr>
          <a:xfrm>
            <a:off x="7387065" y="2554624"/>
            <a:ext cx="2295525" cy="3933825"/>
          </a:xfrm>
          <a:prstGeom prst="rect">
            <a:avLst/>
          </a:prstGeom>
          <a:solidFill>
            <a:srgbClr val="5B96CB"/>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sp>
        <p:nvSpPr>
          <p:cNvPr id="189" name="Google Shape;189;p48"/>
          <p:cNvSpPr txBox="1"/>
          <p:nvPr/>
        </p:nvSpPr>
        <p:spPr>
          <a:xfrm>
            <a:off x="2634124" y="3411874"/>
            <a:ext cx="2141104" cy="264687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DINAMIZACIÓN DEL ENTORNO EMPRESARIAL</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Promover y facilitar la participación de compañías de la región en el proceso de compra, especialmente las start-ups innovadoras</a:t>
            </a:r>
            <a:endParaRPr sz="1200" b="0" i="0" u="none" strike="noStrike" cap="none">
              <a:solidFill>
                <a:srgbClr val="FFFFFF"/>
              </a:solidFill>
              <a:latin typeface="Arial"/>
              <a:ea typeface="Arial"/>
              <a:cs typeface="Arial"/>
              <a:sym typeface="Arial"/>
            </a:endParaRPr>
          </a:p>
        </p:txBody>
      </p:sp>
      <p:sp>
        <p:nvSpPr>
          <p:cNvPr id="190" name="Google Shape;190;p48"/>
          <p:cNvSpPr txBox="1"/>
          <p:nvPr/>
        </p:nvSpPr>
        <p:spPr>
          <a:xfrm>
            <a:off x="7387065" y="3411874"/>
            <a:ext cx="2200275" cy="2215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ATRACCIÓN Y CAPTACIÓN DEL TALENTO</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Incentivar, mediante la compra, el asentamiento de inversiones o grandes corporaciones en el ámbito regional</a:t>
            </a:r>
            <a:endParaRPr sz="1200" b="0" i="0" u="none" strike="noStrike" cap="none">
              <a:solidFill>
                <a:srgbClr val="FFFFFF"/>
              </a:solidFill>
              <a:latin typeface="Arial"/>
              <a:ea typeface="Arial"/>
              <a:cs typeface="Arial"/>
              <a:sym typeface="Arial"/>
            </a:endParaRPr>
          </a:p>
        </p:txBody>
      </p:sp>
      <p:sp>
        <p:nvSpPr>
          <p:cNvPr id="191" name="Google Shape;191;p48"/>
          <p:cNvSpPr txBox="1"/>
          <p:nvPr/>
        </p:nvSpPr>
        <p:spPr>
          <a:xfrm>
            <a:off x="5013903" y="3411874"/>
            <a:ext cx="2200275" cy="2215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FOMENTO DE LA CULTURA INNOVADORA</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Lograr que la innovación se integre en el Sistema como base de una nueva forma de pensar y de trabajar</a:t>
            </a:r>
            <a:endParaRPr sz="1200" b="0" i="0" u="none" strike="noStrike" cap="none">
              <a:solidFill>
                <a:srgbClr val="FFFFFF"/>
              </a:solidFill>
              <a:latin typeface="Arial"/>
              <a:ea typeface="Arial"/>
              <a:cs typeface="Arial"/>
              <a:sym typeface="Arial"/>
            </a:endParaRPr>
          </a:p>
        </p:txBody>
      </p:sp>
      <p:sp>
        <p:nvSpPr>
          <p:cNvPr id="192" name="Google Shape;192;p48"/>
          <p:cNvSpPr txBox="1"/>
          <p:nvPr/>
        </p:nvSpPr>
        <p:spPr>
          <a:xfrm>
            <a:off x="115620" y="3411874"/>
            <a:ext cx="2200275" cy="26468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NUEVAS SOLUCIONES INNOVADORAS</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Generar nuevas soluciones que satisfagan las necesidades y den respuesta a los retos planteados, mejorando así la asistencia sanitaria</a:t>
            </a:r>
            <a:endParaRPr sz="1200" b="0" i="0" u="none" strike="noStrike" cap="none">
              <a:solidFill>
                <a:srgbClr val="FFFFFF"/>
              </a:solidFill>
              <a:latin typeface="Arial"/>
              <a:ea typeface="Arial"/>
              <a:cs typeface="Arial"/>
              <a:sym typeface="Arial"/>
            </a:endParaRPr>
          </a:p>
        </p:txBody>
      </p:sp>
      <p:sp>
        <p:nvSpPr>
          <p:cNvPr id="193" name="Google Shape;193;p48"/>
          <p:cNvSpPr txBox="1"/>
          <p:nvPr/>
        </p:nvSpPr>
        <p:spPr>
          <a:xfrm>
            <a:off x="9819987" y="3411874"/>
            <a:ext cx="2208690" cy="264687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rgbClr val="FFFFFF"/>
                </a:solidFill>
                <a:latin typeface="Arial"/>
                <a:ea typeface="Arial"/>
                <a:cs typeface="Arial"/>
                <a:sym typeface="Arial"/>
              </a:rPr>
              <a:t>MEJORA ORGANIZACIONAL Y ESTRATÉGICA</a:t>
            </a:r>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endParaRPr sz="1000" b="0" i="0" u="none" strike="noStrike" cap="none">
              <a:solidFill>
                <a:srgbClr val="FFFFFF"/>
              </a:solidFill>
              <a:latin typeface="Arial"/>
              <a:ea typeface="Arial"/>
              <a:cs typeface="Arial"/>
              <a:sym typeface="Arial"/>
            </a:endParaRPr>
          </a:p>
          <a:p>
            <a:pPr marL="0" marR="0" lvl="0" indent="0" algn="ctr" rtl="0">
              <a:lnSpc>
                <a:spcPct val="100000"/>
              </a:lnSpc>
              <a:spcBef>
                <a:spcPts val="0"/>
              </a:spcBef>
              <a:spcAft>
                <a:spcPts val="0"/>
              </a:spcAft>
              <a:buNone/>
            </a:pPr>
            <a:r>
              <a:rPr lang="en-US" sz="1400" b="0" i="0" u="none" strike="noStrike" cap="none">
                <a:solidFill>
                  <a:srgbClr val="FFFFFF"/>
                </a:solidFill>
                <a:latin typeface="Arial"/>
                <a:ea typeface="Arial"/>
                <a:cs typeface="Arial"/>
                <a:sym typeface="Arial"/>
              </a:rPr>
              <a:t>Mejorar la prestación de servicios públicos mediante la incorporación de innovaciones de carácter organizacional y estratégico</a:t>
            </a:r>
            <a:endParaRPr sz="1200" b="0" i="0" u="none" strike="noStrike" cap="none">
              <a:solidFill>
                <a:srgbClr val="FFFFFF"/>
              </a:solidFill>
              <a:latin typeface="Arial"/>
              <a:ea typeface="Arial"/>
              <a:cs typeface="Arial"/>
              <a:sym typeface="Arial"/>
            </a:endParaRPr>
          </a:p>
        </p:txBody>
      </p:sp>
      <p:pic>
        <p:nvPicPr>
          <p:cNvPr id="194" name="Google Shape;194;p48" descr="Crecimiento empresarial"/>
          <p:cNvPicPr preferRelativeResize="0"/>
          <p:nvPr/>
        </p:nvPicPr>
        <p:blipFill rotWithShape="1">
          <a:blip r:embed="rId4">
            <a:alphaModFix/>
          </a:blip>
          <a:srcRect/>
          <a:stretch/>
        </p:blipFill>
        <p:spPr>
          <a:xfrm>
            <a:off x="3384269" y="2158624"/>
            <a:ext cx="792000" cy="792000"/>
          </a:xfrm>
          <a:prstGeom prst="rect">
            <a:avLst/>
          </a:prstGeom>
          <a:noFill/>
          <a:ln>
            <a:noFill/>
          </a:ln>
        </p:spPr>
      </p:pic>
      <p:pic>
        <p:nvPicPr>
          <p:cNvPr id="195" name="Google Shape;195;p48" descr="Piezas de rompecabezas"/>
          <p:cNvPicPr preferRelativeResize="0"/>
          <p:nvPr/>
        </p:nvPicPr>
        <p:blipFill rotWithShape="1">
          <a:blip r:embed="rId5">
            <a:alphaModFix/>
          </a:blip>
          <a:srcRect/>
          <a:stretch/>
        </p:blipFill>
        <p:spPr>
          <a:xfrm>
            <a:off x="882390" y="2136516"/>
            <a:ext cx="792000" cy="792000"/>
          </a:xfrm>
          <a:prstGeom prst="rect">
            <a:avLst/>
          </a:prstGeom>
          <a:noFill/>
          <a:ln>
            <a:noFill/>
          </a:ln>
        </p:spPr>
      </p:pic>
      <p:pic>
        <p:nvPicPr>
          <p:cNvPr id="196" name="Google Shape;196;p48" descr="Médico"/>
          <p:cNvPicPr preferRelativeResize="0"/>
          <p:nvPr/>
        </p:nvPicPr>
        <p:blipFill rotWithShape="1">
          <a:blip r:embed="rId6">
            <a:alphaModFix/>
          </a:blip>
          <a:srcRect/>
          <a:stretch/>
        </p:blipFill>
        <p:spPr>
          <a:xfrm>
            <a:off x="10534401" y="2134099"/>
            <a:ext cx="792000" cy="792000"/>
          </a:xfrm>
          <a:prstGeom prst="rect">
            <a:avLst/>
          </a:prstGeom>
          <a:noFill/>
          <a:ln>
            <a:noFill/>
          </a:ln>
        </p:spPr>
      </p:pic>
      <p:pic>
        <p:nvPicPr>
          <p:cNvPr id="197" name="Google Shape;197;p48" descr="Bombilla y engranaje"/>
          <p:cNvPicPr preferRelativeResize="0"/>
          <p:nvPr/>
        </p:nvPicPr>
        <p:blipFill rotWithShape="1">
          <a:blip r:embed="rId7">
            <a:alphaModFix/>
          </a:blip>
          <a:srcRect/>
          <a:stretch/>
        </p:blipFill>
        <p:spPr>
          <a:xfrm>
            <a:off x="5723091" y="2136516"/>
            <a:ext cx="792000" cy="792000"/>
          </a:xfrm>
          <a:prstGeom prst="rect">
            <a:avLst/>
          </a:prstGeom>
          <a:noFill/>
          <a:ln>
            <a:noFill/>
          </a:ln>
        </p:spPr>
      </p:pic>
      <p:sp>
        <p:nvSpPr>
          <p:cNvPr id="198" name="Google Shape;198;p48"/>
          <p:cNvSpPr/>
          <p:nvPr/>
        </p:nvSpPr>
        <p:spPr>
          <a:xfrm>
            <a:off x="7929162" y="2014624"/>
            <a:ext cx="1080000" cy="1080000"/>
          </a:xfrm>
          <a:prstGeom prst="ellipse">
            <a:avLst/>
          </a:prstGeom>
          <a:solidFill>
            <a:srgbClr val="CDD9E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rgbClr val="FFFFFF"/>
              </a:solidFill>
              <a:latin typeface="Arial"/>
              <a:ea typeface="Arial"/>
              <a:cs typeface="Arial"/>
              <a:sym typeface="Arial"/>
            </a:endParaRPr>
          </a:p>
        </p:txBody>
      </p:sp>
      <p:pic>
        <p:nvPicPr>
          <p:cNvPr id="199" name="Google Shape;199;p48" descr="Marcador"/>
          <p:cNvPicPr preferRelativeResize="0"/>
          <p:nvPr/>
        </p:nvPicPr>
        <p:blipFill rotWithShape="1">
          <a:blip r:embed="rId8">
            <a:alphaModFix/>
          </a:blip>
          <a:srcRect/>
          <a:stretch/>
        </p:blipFill>
        <p:spPr>
          <a:xfrm>
            <a:off x="8065512" y="2158624"/>
            <a:ext cx="792000" cy="792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4"/>
        <p:cNvGrpSpPr/>
        <p:nvPr/>
      </p:nvGrpSpPr>
      <p:grpSpPr>
        <a:xfrm>
          <a:off x="0" y="0"/>
          <a:ext cx="0" cy="0"/>
          <a:chOff x="0" y="0"/>
          <a:chExt cx="0" cy="0"/>
        </a:xfrm>
      </p:grpSpPr>
      <p:sp>
        <p:nvSpPr>
          <p:cNvPr id="205" name="Google Shape;205;p6"/>
          <p:cNvSpPr/>
          <p:nvPr/>
        </p:nvSpPr>
        <p:spPr>
          <a:xfrm>
            <a:off x="0" y="-21937"/>
            <a:ext cx="12191760" cy="1892826"/>
          </a:xfrm>
          <a:prstGeom prst="rect">
            <a:avLst/>
          </a:prstGeom>
          <a:solidFill>
            <a:srgbClr val="1B456C"/>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D9325D"/>
              </a:buClr>
              <a:buSzPts val="3000"/>
              <a:buFont typeface="Arial"/>
              <a:buNone/>
            </a:pPr>
            <a:r>
              <a:rPr lang="en-US" sz="3000" b="0" i="0" u="none" strike="noStrike" cap="none">
                <a:solidFill>
                  <a:srgbClr val="D9325D"/>
                </a:solidFill>
                <a:latin typeface="Verdana"/>
                <a:ea typeface="Verdana"/>
                <a:cs typeface="Verdana"/>
                <a:sym typeface="Verdana"/>
              </a:rPr>
              <a:t>       </a:t>
            </a:r>
            <a:endParaRPr/>
          </a:p>
          <a:p>
            <a:pPr marL="0" marR="0" lvl="0" indent="0" algn="l" rtl="0">
              <a:lnSpc>
                <a:spcPct val="100000"/>
              </a:lnSpc>
              <a:spcBef>
                <a:spcPts val="0"/>
              </a:spcBef>
              <a:spcAft>
                <a:spcPts val="0"/>
              </a:spcAft>
              <a:buClr>
                <a:srgbClr val="D9325D"/>
              </a:buClr>
              <a:buSzPts val="3000"/>
              <a:buFont typeface="Arial"/>
              <a:buNone/>
            </a:pPr>
            <a:r>
              <a:rPr lang="en-US" sz="3000" b="1" i="0" u="none" strike="noStrike" cap="none">
                <a:solidFill>
                  <a:srgbClr val="D9325D"/>
                </a:solidFill>
                <a:latin typeface="Verdana"/>
                <a:ea typeface="Verdana"/>
                <a:cs typeface="Verdana"/>
                <a:sym typeface="Verdana"/>
              </a:rPr>
              <a:t> P</a:t>
            </a:r>
            <a:r>
              <a:rPr lang="en-US" sz="3000" b="1" i="0" u="none" strike="noStrike" cap="none">
                <a:solidFill>
                  <a:srgbClr val="FFFFFF"/>
                </a:solidFill>
                <a:latin typeface="Verdana"/>
                <a:ea typeface="Verdana"/>
                <a:cs typeface="Verdana"/>
                <a:sym typeface="Verdana"/>
              </a:rPr>
              <a:t>ERSPECTIVA ESTRATÉGICA DE LA CPI</a:t>
            </a:r>
            <a:endParaRPr/>
          </a:p>
          <a:p>
            <a:pPr marL="914400" marR="0" lvl="2" indent="0" algn="l" rtl="0">
              <a:lnSpc>
                <a:spcPct val="100000"/>
              </a:lnSpc>
              <a:spcBef>
                <a:spcPts val="0"/>
              </a:spcBef>
              <a:spcAft>
                <a:spcPts val="0"/>
              </a:spcAft>
              <a:buClr>
                <a:srgbClr val="000000"/>
              </a:buClr>
              <a:buSzPts val="2400"/>
              <a:buFont typeface="Arial"/>
              <a:buNone/>
            </a:pPr>
            <a:endParaRPr sz="2400" b="0" i="0" u="none" strike="noStrike" cap="none">
              <a:solidFill>
                <a:srgbClr val="DB3A64"/>
              </a:solidFill>
              <a:latin typeface="Arial"/>
              <a:ea typeface="Arial"/>
              <a:cs typeface="Arial"/>
              <a:sym typeface="Arial"/>
            </a:endParaRPr>
          </a:p>
          <a:p>
            <a:pPr marL="914400" marR="0" lvl="2" indent="0" algn="l" rtl="0">
              <a:lnSpc>
                <a:spcPct val="100000"/>
              </a:lnSpc>
              <a:spcBef>
                <a:spcPts val="0"/>
              </a:spcBef>
              <a:spcAft>
                <a:spcPts val="0"/>
              </a:spcAft>
              <a:buClr>
                <a:srgbClr val="DB3A64"/>
              </a:buClr>
              <a:buSzPts val="2400"/>
              <a:buFont typeface="Arial"/>
              <a:buNone/>
            </a:pPr>
            <a:r>
              <a:rPr lang="en-US" sz="2400" b="0" i="0" u="none" strike="noStrike" cap="none">
                <a:solidFill>
                  <a:srgbClr val="DB3A64"/>
                </a:solidFill>
                <a:latin typeface="Arial"/>
                <a:ea typeface="Arial"/>
                <a:cs typeface="Arial"/>
                <a:sym typeface="Arial"/>
              </a:rPr>
              <a:t>L</a:t>
            </a:r>
            <a:r>
              <a:rPr lang="en-US" sz="2400" b="0" i="0" u="none" strike="noStrike" cap="none">
                <a:solidFill>
                  <a:srgbClr val="FFFFFF"/>
                </a:solidFill>
                <a:latin typeface="Arial"/>
                <a:ea typeface="Arial"/>
                <a:cs typeface="Arial"/>
                <a:sym typeface="Arial"/>
              </a:rPr>
              <a:t>A IMPORTANCIA DEL SISTEMA SANITARIO EN LA CPI</a:t>
            </a:r>
            <a:endParaRPr sz="3000" b="0" i="0" u="none" strike="noStrike" cap="none">
              <a:solidFill>
                <a:srgbClr val="FFFFFF"/>
              </a:solidFill>
              <a:latin typeface="Verdana"/>
              <a:ea typeface="Verdana"/>
              <a:cs typeface="Verdana"/>
              <a:sym typeface="Verdana"/>
            </a:endParaRPr>
          </a:p>
          <a:p>
            <a:pPr marL="914400" marR="0" lvl="2" indent="0" algn="l" rtl="0">
              <a:lnSpc>
                <a:spcPct val="100000"/>
              </a:lnSpc>
              <a:spcBef>
                <a:spcPts val="0"/>
              </a:spcBef>
              <a:spcAft>
                <a:spcPts val="0"/>
              </a:spcAft>
              <a:buClr>
                <a:srgbClr val="000000"/>
              </a:buClr>
              <a:buSzPts val="1500"/>
              <a:buFont typeface="Arial"/>
              <a:buNone/>
            </a:pPr>
            <a:endParaRPr sz="1500" b="0" i="0" u="none" strike="noStrike" cap="none">
              <a:solidFill>
                <a:srgbClr val="FFFFFF"/>
              </a:solidFill>
              <a:latin typeface="Arial"/>
              <a:ea typeface="Arial"/>
              <a:cs typeface="Arial"/>
              <a:sym typeface="Arial"/>
            </a:endParaRPr>
          </a:p>
        </p:txBody>
      </p:sp>
      <p:graphicFrame>
        <p:nvGraphicFramePr>
          <p:cNvPr id="206" name="Google Shape;206;p6"/>
          <p:cNvGraphicFramePr/>
          <p:nvPr/>
        </p:nvGraphicFramePr>
        <p:xfrm>
          <a:off x="1255055" y="4853985"/>
          <a:ext cx="3310675" cy="1938605"/>
        </p:xfrm>
        <a:graphic>
          <a:graphicData uri="http://schemas.openxmlformats.org/drawingml/2006/table">
            <a:tbl>
              <a:tblPr>
                <a:noFill/>
                <a:tableStyleId>{D05F9322-B46B-4EB4-AF58-301522907BDB}</a:tableStyleId>
              </a:tblPr>
              <a:tblGrid>
                <a:gridCol w="2433425">
                  <a:extLst>
                    <a:ext uri="{9D8B030D-6E8A-4147-A177-3AD203B41FA5}">
                      <a16:colId xmlns:a16="http://schemas.microsoft.com/office/drawing/2014/main" val="20000"/>
                    </a:ext>
                  </a:extLst>
                </a:gridCol>
                <a:gridCol w="877250">
                  <a:extLst>
                    <a:ext uri="{9D8B030D-6E8A-4147-A177-3AD203B41FA5}">
                      <a16:colId xmlns:a16="http://schemas.microsoft.com/office/drawing/2014/main" val="20001"/>
                    </a:ext>
                  </a:extLst>
                </a:gridCol>
              </a:tblGrid>
              <a:tr h="279725">
                <a:tc gridSpan="2">
                  <a:txBody>
                    <a:bodyPr/>
                    <a:lstStyle/>
                    <a:p>
                      <a:pPr marL="0" lvl="0" indent="0" algn="ctr" rtl="0">
                        <a:spcBef>
                          <a:spcPts val="0"/>
                        </a:spcBef>
                        <a:spcAft>
                          <a:spcPts val="0"/>
                        </a:spcAft>
                        <a:buNone/>
                      </a:pPr>
                      <a:r>
                        <a:rPr lang="en-US" sz="1200" b="1" i="0" u="none" strike="noStrike">
                          <a:solidFill>
                            <a:srgbClr val="FFFFFF"/>
                          </a:solidFill>
                          <a:latin typeface="Arial Narrow"/>
                          <a:ea typeface="Arial Narrow"/>
                          <a:cs typeface="Arial Narrow"/>
                          <a:sym typeface="Arial Narrow"/>
                        </a:rPr>
                        <a:t>RED LOGÍSTICA SAS    2021</a:t>
                      </a:r>
                      <a:endParaRPr/>
                    </a:p>
                  </a:txBody>
                  <a:tcPr marL="9525" marR="9525" marT="9525" marB="0" anchor="ctr" anchorCtr="1">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chemeClr val="accent1"/>
                    </a:solidFill>
                  </a:tcPr>
                </a:tc>
                <a:tc hMerge="1">
                  <a:txBody>
                    <a:bodyPr/>
                    <a:lstStyle/>
                    <a:p>
                      <a:endParaRPr lang="es-ES"/>
                    </a:p>
                  </a:txBody>
                  <a:tcPr/>
                </a:tc>
                <a:extLst>
                  <a:ext uri="{0D108BD9-81ED-4DB2-BD59-A6C34878D82A}">
                    <a16:rowId xmlns:a16="http://schemas.microsoft.com/office/drawing/2014/main" val="10000"/>
                  </a:ext>
                </a:extLst>
              </a:tr>
              <a:tr h="24510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Proveedores confirmados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25.343</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1"/>
                  </a:ext>
                </a:extLst>
              </a:tr>
              <a:tr h="19275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Proveedores que han facturado</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13.542</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2"/>
                  </a:ext>
                </a:extLst>
              </a:tr>
              <a:tr h="20015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Códigos genéricos  del Catálogo vigentes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192.080</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3"/>
                  </a:ext>
                </a:extLst>
              </a:tr>
              <a:tr h="237425">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Artículos distintos en pedidos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47.283</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4"/>
                  </a:ext>
                </a:extLst>
              </a:tr>
              <a:tr h="16965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Número de facturas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1.236.470</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5"/>
                  </a:ext>
                </a:extLst>
              </a:tr>
              <a:tr h="132900">
                <a:tc>
                  <a:txBody>
                    <a:bodyPr/>
                    <a:lstStyle/>
                    <a:p>
                      <a:pPr marL="0" lvl="0" indent="0" algn="l" rtl="0">
                        <a:spcBef>
                          <a:spcPts val="0"/>
                        </a:spcBef>
                        <a:spcAft>
                          <a:spcPts val="0"/>
                        </a:spcAft>
                        <a:buNone/>
                      </a:pPr>
                      <a:r>
                        <a:rPr lang="en-US" sz="1200" b="0" i="0" u="none" strike="noStrike">
                          <a:solidFill>
                            <a:schemeClr val="accent1"/>
                          </a:solidFill>
                          <a:latin typeface="Arial Narrow"/>
                          <a:ea typeface="Arial Narrow"/>
                          <a:cs typeface="Arial Narrow"/>
                          <a:sym typeface="Arial Narrow"/>
                        </a:rPr>
                        <a:t>Referencias proveedores consumidas</a:t>
                      </a:r>
                      <a:endParaRPr/>
                    </a:p>
                  </a:txBody>
                  <a:tcPr marL="71975" marR="0"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tc>
                  <a:txBody>
                    <a:bodyPr/>
                    <a:lstStyle/>
                    <a:p>
                      <a:pPr marL="0" lvl="0" indent="0" algn="ctr" rtl="0">
                        <a:spcBef>
                          <a:spcPts val="0"/>
                        </a:spcBef>
                        <a:spcAft>
                          <a:spcPts val="0"/>
                        </a:spcAft>
                        <a:buNone/>
                      </a:pPr>
                      <a:r>
                        <a:rPr lang="en-US" sz="1200" b="0" i="0" u="none" strike="noStrike">
                          <a:solidFill>
                            <a:schemeClr val="accent1"/>
                          </a:solidFill>
                          <a:latin typeface="Calibri"/>
                          <a:ea typeface="Calibri"/>
                          <a:cs typeface="Calibri"/>
                          <a:sym typeface="Calibri"/>
                        </a:rPr>
                        <a:t>1.030.926</a:t>
                      </a:r>
                      <a:endParaRPr/>
                    </a:p>
                  </a:txBody>
                  <a:tcPr marL="9525" marR="9525" marT="93600" marB="0" anchor="ctr">
                    <a:lnL w="12700" cap="flat" cmpd="sng">
                      <a:solidFill>
                        <a:srgbClr val="000000"/>
                      </a:solidFill>
                      <a:prstDash val="solid"/>
                      <a:round/>
                      <a:headEnd type="none" w="sm" len="sm"/>
                      <a:tailEnd type="none" w="sm" len="sm"/>
                    </a:lnL>
                    <a:lnR w="12700" cap="flat" cmpd="sng">
                      <a:solidFill>
                        <a:srgbClr val="000000"/>
                      </a:solidFill>
                      <a:prstDash val="solid"/>
                      <a:round/>
                      <a:headEnd type="none" w="sm" len="sm"/>
                      <a:tailEnd type="none" w="sm" len="sm"/>
                    </a:lnR>
                    <a:lnT w="12700" cap="flat" cmpd="sng">
                      <a:solidFill>
                        <a:srgbClr val="000000"/>
                      </a:solidFill>
                      <a:prstDash val="solid"/>
                      <a:round/>
                      <a:headEnd type="none" w="sm" len="sm"/>
                      <a:tailEnd type="none" w="sm" len="sm"/>
                    </a:lnT>
                    <a:lnB w="12700" cap="flat" cmpd="sng">
                      <a:solidFill>
                        <a:srgbClr val="000000"/>
                      </a:solidFill>
                      <a:prstDash val="solid"/>
                      <a:round/>
                      <a:headEnd type="none" w="sm" len="sm"/>
                      <a:tailEnd type="none" w="sm" len="sm"/>
                    </a:lnB>
                    <a:solidFill>
                      <a:srgbClr val="C7DBED"/>
                    </a:solidFill>
                  </a:tcPr>
                </a:tc>
                <a:extLst>
                  <a:ext uri="{0D108BD9-81ED-4DB2-BD59-A6C34878D82A}">
                    <a16:rowId xmlns:a16="http://schemas.microsoft.com/office/drawing/2014/main" val="10006"/>
                  </a:ext>
                </a:extLst>
              </a:tr>
            </a:tbl>
          </a:graphicData>
        </a:graphic>
      </p:graphicFrame>
      <p:sp>
        <p:nvSpPr>
          <p:cNvPr id="207" name="Google Shape;207;p6"/>
          <p:cNvSpPr txBox="1"/>
          <p:nvPr/>
        </p:nvSpPr>
        <p:spPr>
          <a:xfrm>
            <a:off x="7263493" y="5929754"/>
            <a:ext cx="3488853" cy="861774"/>
          </a:xfrm>
          <a:prstGeom prst="rect">
            <a:avLst/>
          </a:prstGeom>
          <a:solidFill>
            <a:srgbClr val="1B456C"/>
          </a:solid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El presupuesto del SAS: 27% JDA</a:t>
            </a:r>
            <a:endParaRPr/>
          </a:p>
          <a:p>
            <a:pPr marL="0" marR="0" lvl="0" indent="0" algn="l"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 </a:t>
            </a:r>
            <a:endParaRPr/>
          </a:p>
          <a:p>
            <a:pPr marL="0" marR="0" lvl="0" indent="0" algn="l"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Más del  60 % de la compra pública de la JDA se realiza en el SAS</a:t>
            </a:r>
            <a:endParaRPr/>
          </a:p>
        </p:txBody>
      </p:sp>
      <p:sp>
        <p:nvSpPr>
          <p:cNvPr id="208" name="Google Shape;208;p6"/>
          <p:cNvSpPr/>
          <p:nvPr/>
        </p:nvSpPr>
        <p:spPr>
          <a:xfrm>
            <a:off x="604501" y="2104033"/>
            <a:ext cx="11084851" cy="1367041"/>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Uno de los objetivos de la nueva Ley de Contratos del Sector Público es que </a:t>
            </a:r>
            <a:r>
              <a:rPr lang="en-US" sz="1400" b="1" i="0" u="none" strike="noStrike" cap="none">
                <a:solidFill>
                  <a:srgbClr val="323F4F"/>
                </a:solidFill>
                <a:latin typeface="Verdana"/>
                <a:ea typeface="Verdana"/>
                <a:cs typeface="Verdana"/>
                <a:sym typeface="Verdana"/>
              </a:rPr>
              <a:t>al menos un 3% de la licitación pública sea innovadora para transformar y diversificar la economía española</a:t>
            </a:r>
            <a:r>
              <a:rPr lang="en-US" sz="1400" b="0" i="0" u="none" strike="noStrike" cap="none">
                <a:solidFill>
                  <a:srgbClr val="323F4F"/>
                </a:solidFill>
                <a:latin typeface="Verdana"/>
                <a:ea typeface="Verdana"/>
                <a:cs typeface="Verdana"/>
                <a:sym typeface="Verdana"/>
              </a:rPr>
              <a:t>, basándose cada vez más en el conocimiento. </a:t>
            </a:r>
            <a:r>
              <a:rPr lang="en-US" sz="1400" b="1" i="0" u="none" strike="noStrike" cap="none">
                <a:solidFill>
                  <a:srgbClr val="323F4F"/>
                </a:solidFill>
                <a:latin typeface="Verdana"/>
                <a:ea typeface="Verdana"/>
                <a:cs typeface="Verdana"/>
                <a:sym typeface="Verdana"/>
              </a:rPr>
              <a:t>Sanidad</a:t>
            </a:r>
            <a:r>
              <a:rPr lang="en-US" sz="1400" b="0" i="0" u="none" strike="noStrike" cap="none">
                <a:solidFill>
                  <a:srgbClr val="323F4F"/>
                </a:solidFill>
                <a:latin typeface="Verdana"/>
                <a:ea typeface="Verdana"/>
                <a:cs typeface="Verdana"/>
                <a:sym typeface="Verdana"/>
              </a:rPr>
              <a:t>, energía, agua y tecnologías de la información son los </a:t>
            </a:r>
            <a:r>
              <a:rPr lang="en-US" sz="1400" b="1" i="0" u="none" strike="noStrike" cap="none">
                <a:solidFill>
                  <a:srgbClr val="323F4F"/>
                </a:solidFill>
                <a:latin typeface="Verdana"/>
                <a:ea typeface="Verdana"/>
                <a:cs typeface="Verdana"/>
                <a:sym typeface="Verdana"/>
              </a:rPr>
              <a:t>sectores</a:t>
            </a:r>
            <a:r>
              <a:rPr lang="en-US" sz="1400" b="0" i="0" u="none" strike="noStrike" cap="none">
                <a:solidFill>
                  <a:srgbClr val="323F4F"/>
                </a:solidFill>
                <a:latin typeface="Verdana"/>
                <a:ea typeface="Verdana"/>
                <a:cs typeface="Verdana"/>
                <a:sym typeface="Verdana"/>
              </a:rPr>
              <a:t> que pueden verse </a:t>
            </a:r>
            <a:r>
              <a:rPr lang="en-US" sz="1400" b="1" i="0" u="none" strike="noStrike" cap="none">
                <a:solidFill>
                  <a:srgbClr val="323F4F"/>
                </a:solidFill>
                <a:latin typeface="Verdana"/>
                <a:ea typeface="Verdana"/>
                <a:cs typeface="Verdana"/>
                <a:sym typeface="Verdana"/>
              </a:rPr>
              <a:t>más favorecidos </a:t>
            </a:r>
            <a:r>
              <a:rPr lang="en-US" sz="1400" b="0" i="0" u="none" strike="noStrike" cap="none">
                <a:solidFill>
                  <a:srgbClr val="323F4F"/>
                </a:solidFill>
                <a:latin typeface="Verdana"/>
                <a:ea typeface="Verdana"/>
                <a:cs typeface="Verdana"/>
                <a:sym typeface="Verdana"/>
              </a:rPr>
              <a:t>por la CPI.</a:t>
            </a:r>
            <a:endParaRPr/>
          </a:p>
        </p:txBody>
      </p:sp>
      <p:sp>
        <p:nvSpPr>
          <p:cNvPr id="209" name="Google Shape;209;p6"/>
          <p:cNvSpPr/>
          <p:nvPr/>
        </p:nvSpPr>
        <p:spPr>
          <a:xfrm>
            <a:off x="887530" y="3568621"/>
            <a:ext cx="4723715" cy="1043875"/>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El presupuesto del </a:t>
            </a:r>
            <a:r>
              <a:rPr lang="en-US" sz="1400" b="1" i="0" u="none" strike="noStrike" cap="none">
                <a:solidFill>
                  <a:srgbClr val="323F4F"/>
                </a:solidFill>
                <a:latin typeface="Verdana"/>
                <a:ea typeface="Verdana"/>
                <a:cs typeface="Verdana"/>
                <a:sym typeface="Verdana"/>
              </a:rPr>
              <a:t>Servicio Andaluz de Salud </a:t>
            </a:r>
            <a:r>
              <a:rPr lang="en-US" sz="1400" b="0" i="0" u="none" strike="noStrike" cap="none">
                <a:solidFill>
                  <a:srgbClr val="323F4F"/>
                </a:solidFill>
                <a:latin typeface="Verdana"/>
                <a:ea typeface="Verdana"/>
                <a:cs typeface="Verdana"/>
                <a:sym typeface="Verdana"/>
              </a:rPr>
              <a:t>en el ejercicio 2021 es de </a:t>
            </a:r>
            <a:r>
              <a:rPr lang="en-US" sz="1400" b="1" i="0" u="none" strike="noStrike" cap="none">
                <a:solidFill>
                  <a:srgbClr val="323F4F"/>
                </a:solidFill>
                <a:latin typeface="Verdana"/>
                <a:ea typeface="Verdana"/>
                <a:cs typeface="Verdana"/>
                <a:sym typeface="Verdana"/>
              </a:rPr>
              <a:t>10.729.397.053€  🡪 29% BIENES Y SERVICIOS: 3.179.077.305€</a:t>
            </a:r>
            <a:endParaRPr sz="1400" b="1" i="0" u="none" strike="noStrike" cap="none">
              <a:solidFill>
                <a:srgbClr val="323F4F"/>
              </a:solidFill>
              <a:latin typeface="Verdana"/>
              <a:ea typeface="Verdana"/>
              <a:cs typeface="Verdana"/>
              <a:sym typeface="Verdana"/>
            </a:endParaRPr>
          </a:p>
        </p:txBody>
      </p:sp>
      <p:grpSp>
        <p:nvGrpSpPr>
          <p:cNvPr id="210" name="Google Shape;210;p6"/>
          <p:cNvGrpSpPr/>
          <p:nvPr/>
        </p:nvGrpSpPr>
        <p:grpSpPr>
          <a:xfrm>
            <a:off x="6269022" y="3659178"/>
            <a:ext cx="900000" cy="900000"/>
            <a:chOff x="5732804" y="5647997"/>
            <a:chExt cx="900000" cy="900000"/>
          </a:xfrm>
        </p:grpSpPr>
        <p:sp>
          <p:nvSpPr>
            <p:cNvPr id="211" name="Google Shape;211;p6"/>
            <p:cNvSpPr/>
            <p:nvPr/>
          </p:nvSpPr>
          <p:spPr>
            <a:xfrm>
              <a:off x="5732804" y="5647997"/>
              <a:ext cx="900000" cy="900000"/>
            </a:xfrm>
            <a:prstGeom prst="ellipse">
              <a:avLst/>
            </a:prstGeom>
            <a:solidFill>
              <a:srgbClr val="4C81A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rial"/>
                <a:ea typeface="Arial"/>
                <a:cs typeface="Arial"/>
                <a:sym typeface="Arial"/>
              </a:endParaRPr>
            </a:p>
          </p:txBody>
        </p:sp>
        <p:sp>
          <p:nvSpPr>
            <p:cNvPr id="212" name="Google Shape;212;p6"/>
            <p:cNvSpPr txBox="1"/>
            <p:nvPr/>
          </p:nvSpPr>
          <p:spPr>
            <a:xfrm>
              <a:off x="5921217" y="5836389"/>
              <a:ext cx="485775" cy="52322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FFFFFF"/>
                </a:buClr>
                <a:buSzPts val="1400"/>
                <a:buFont typeface="Arial"/>
                <a:buNone/>
              </a:pPr>
              <a:r>
                <a:rPr lang="en-US" sz="1400" b="0" i="0" u="none" strike="noStrike" cap="none">
                  <a:solidFill>
                    <a:srgbClr val="FFFFFF"/>
                  </a:solidFill>
                  <a:latin typeface="Arial"/>
                  <a:ea typeface="Arial"/>
                  <a:cs typeface="Arial"/>
                  <a:sym typeface="Arial"/>
                </a:rPr>
                <a:t>3% CPI</a:t>
              </a:r>
              <a:endParaRPr/>
            </a:p>
          </p:txBody>
        </p:sp>
      </p:grpSp>
      <p:sp>
        <p:nvSpPr>
          <p:cNvPr id="213" name="Google Shape;213;p6"/>
          <p:cNvSpPr/>
          <p:nvPr/>
        </p:nvSpPr>
        <p:spPr>
          <a:xfrm>
            <a:off x="437802" y="4001672"/>
            <a:ext cx="333398" cy="312782"/>
          </a:xfrm>
          <a:prstGeom prst="rightArrow">
            <a:avLst>
              <a:gd name="adj1" fmla="val 50000"/>
              <a:gd name="adj2" fmla="val 50000"/>
            </a:avLst>
          </a:prstGeom>
          <a:solidFill>
            <a:srgbClr val="4C81A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600"/>
              <a:buFont typeface="Arial"/>
              <a:buNone/>
            </a:pPr>
            <a:endParaRPr sz="1600" b="0" i="0" u="none" strike="noStrike" cap="none">
              <a:solidFill>
                <a:srgbClr val="FFFFFF"/>
              </a:solidFill>
              <a:latin typeface="Arial"/>
              <a:ea typeface="Arial"/>
              <a:cs typeface="Arial"/>
              <a:sym typeface="Arial"/>
            </a:endParaRPr>
          </a:p>
        </p:txBody>
      </p:sp>
      <p:cxnSp>
        <p:nvCxnSpPr>
          <p:cNvPr id="214" name="Google Shape;214;p6"/>
          <p:cNvCxnSpPr/>
          <p:nvPr/>
        </p:nvCxnSpPr>
        <p:spPr>
          <a:xfrm>
            <a:off x="7140222" y="4098291"/>
            <a:ext cx="641708" cy="0"/>
          </a:xfrm>
          <a:prstGeom prst="straightConnector1">
            <a:avLst/>
          </a:prstGeom>
          <a:noFill/>
          <a:ln w="19050" cap="flat" cmpd="sng">
            <a:solidFill>
              <a:srgbClr val="4C81AD"/>
            </a:solidFill>
            <a:prstDash val="dot"/>
            <a:miter lim="8000"/>
            <a:headEnd type="none" w="sm" len="sm"/>
            <a:tailEnd type="triangle" w="med" len="med"/>
          </a:ln>
        </p:spPr>
      </p:cxnSp>
      <p:sp>
        <p:nvSpPr>
          <p:cNvPr id="215" name="Google Shape;215;p6"/>
          <p:cNvSpPr/>
          <p:nvPr/>
        </p:nvSpPr>
        <p:spPr>
          <a:xfrm>
            <a:off x="7781926" y="3706139"/>
            <a:ext cx="4409834" cy="72071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Desarrollo de nuevas soluciones innovadoras por valor de más de </a:t>
            </a:r>
            <a:r>
              <a:rPr lang="en-US" sz="1400" b="1" i="0" u="none" strike="noStrike" cap="none">
                <a:solidFill>
                  <a:srgbClr val="323F4F"/>
                </a:solidFill>
                <a:latin typeface="Verdana"/>
                <a:ea typeface="Verdana"/>
                <a:cs typeface="Verdana"/>
                <a:sym typeface="Verdana"/>
              </a:rPr>
              <a:t>95 millones de €</a:t>
            </a:r>
            <a:endParaRPr/>
          </a:p>
        </p:txBody>
      </p:sp>
      <p:pic>
        <p:nvPicPr>
          <p:cNvPr id="216" name="Google Shape;216;p6"/>
          <p:cNvPicPr preferRelativeResize="0"/>
          <p:nvPr/>
        </p:nvPicPr>
        <p:blipFill rotWithShape="1">
          <a:blip r:embed="rId3">
            <a:alphaModFix/>
          </a:blip>
          <a:srcRect/>
          <a:stretch/>
        </p:blipFill>
        <p:spPr>
          <a:xfrm>
            <a:off x="9007920" y="19782"/>
            <a:ext cx="2851560" cy="344160"/>
          </a:xfrm>
          <a:prstGeom prst="rect">
            <a:avLst/>
          </a:prstGeom>
          <a:noFill/>
          <a:ln>
            <a:noFill/>
          </a:ln>
        </p:spPr>
      </p:pic>
      <p:sp>
        <p:nvSpPr>
          <p:cNvPr id="217" name="Google Shape;217;p6"/>
          <p:cNvSpPr/>
          <p:nvPr/>
        </p:nvSpPr>
        <p:spPr>
          <a:xfrm>
            <a:off x="4784078" y="6488668"/>
            <a:ext cx="1484944" cy="30777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US" sz="1400" b="0" i="1" u="none" strike="noStrike" cap="none">
                <a:solidFill>
                  <a:srgbClr val="000000"/>
                </a:solidFill>
                <a:latin typeface="Arial"/>
                <a:ea typeface="Arial"/>
                <a:cs typeface="Arial"/>
                <a:sym typeface="Arial"/>
              </a:rPr>
              <a:t>Fuente: SIGLO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22"/>
        <p:cNvGrpSpPr/>
        <p:nvPr/>
      </p:nvGrpSpPr>
      <p:grpSpPr>
        <a:xfrm>
          <a:off x="0" y="0"/>
          <a:ext cx="0" cy="0"/>
          <a:chOff x="0" y="0"/>
          <a:chExt cx="0" cy="0"/>
        </a:xfrm>
      </p:grpSpPr>
      <p:sp>
        <p:nvSpPr>
          <p:cNvPr id="223" name="Google Shape;223;p49"/>
          <p:cNvSpPr/>
          <p:nvPr/>
        </p:nvSpPr>
        <p:spPr>
          <a:xfrm>
            <a:off x="609480" y="244793"/>
            <a:ext cx="5591110" cy="181331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DB3A64"/>
              </a:buClr>
              <a:buSzPts val="1600"/>
              <a:buFont typeface="Arial"/>
              <a:buNone/>
            </a:pPr>
            <a:r>
              <a:rPr lang="en-US" sz="1600" b="0" i="0" u="none" strike="noStrike" cap="none">
                <a:solidFill>
                  <a:srgbClr val="DB3A64"/>
                </a:solidFill>
                <a:latin typeface="Verdana"/>
                <a:ea typeface="Verdana"/>
                <a:cs typeface="Verdana"/>
                <a:sym typeface="Verdana"/>
              </a:rPr>
              <a:t>Compra Pública Precomercial (CPP)</a:t>
            </a:r>
            <a:endParaRPr/>
          </a:p>
          <a:p>
            <a:pPr marL="0" marR="0" lvl="0" indent="0" algn="just" rtl="0">
              <a:lnSpc>
                <a:spcPct val="150000"/>
              </a:lnSpc>
              <a:spcBef>
                <a:spcPts val="60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Contratación de servicios de I+D+i dirigidos a conseguir soluciones innovadoras que superen las que hay disponibles en el mercado. El comprador público comparte con las empresas los riesgos y los beneficios de la I+D necesaria</a:t>
            </a:r>
            <a:endParaRPr sz="1400" b="0" i="0" u="none" strike="noStrike" cap="none">
              <a:solidFill>
                <a:srgbClr val="FFFFFF"/>
              </a:solidFill>
              <a:latin typeface="Verdana"/>
              <a:ea typeface="Verdana"/>
              <a:cs typeface="Verdana"/>
              <a:sym typeface="Verdana"/>
            </a:endParaRPr>
          </a:p>
        </p:txBody>
      </p:sp>
      <p:sp>
        <p:nvSpPr>
          <p:cNvPr id="224" name="Google Shape;224;p49"/>
          <p:cNvSpPr/>
          <p:nvPr/>
        </p:nvSpPr>
        <p:spPr>
          <a:xfrm>
            <a:off x="609481" y="4934015"/>
            <a:ext cx="5591108" cy="149015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DB3A64"/>
              </a:buClr>
              <a:buSzPts val="1600"/>
              <a:buFont typeface="Arial"/>
              <a:buNone/>
            </a:pPr>
            <a:r>
              <a:rPr lang="en-US" sz="1600" b="0" i="0" u="none" strike="noStrike" cap="none">
                <a:solidFill>
                  <a:srgbClr val="DB3A64"/>
                </a:solidFill>
                <a:latin typeface="Verdana"/>
                <a:ea typeface="Verdana"/>
                <a:cs typeface="Verdana"/>
                <a:sym typeface="Verdana"/>
              </a:rPr>
              <a:t>Asociación para la Innovación</a:t>
            </a:r>
            <a:endParaRPr/>
          </a:p>
          <a:p>
            <a:pPr marL="0" marR="0" lvl="0" indent="0" algn="just" rtl="0">
              <a:lnSpc>
                <a:spcPct val="150000"/>
              </a:lnSpc>
              <a:spcBef>
                <a:spcPts val="60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Se trata del encadenamiento de un proceso de compra precomercial y el posible contrato posterior de despliegue mediante un solo procedimiento administrativo. </a:t>
            </a:r>
            <a:endParaRPr sz="1400" b="0" i="0" u="none" strike="noStrike" cap="none">
              <a:solidFill>
                <a:srgbClr val="FFFFFF"/>
              </a:solidFill>
              <a:latin typeface="Verdana"/>
              <a:ea typeface="Verdana"/>
              <a:cs typeface="Verdana"/>
              <a:sym typeface="Verdana"/>
            </a:endParaRPr>
          </a:p>
        </p:txBody>
      </p:sp>
      <p:sp>
        <p:nvSpPr>
          <p:cNvPr id="225" name="Google Shape;225;p49"/>
          <p:cNvSpPr/>
          <p:nvPr/>
        </p:nvSpPr>
        <p:spPr>
          <a:xfrm>
            <a:off x="609480" y="2540669"/>
            <a:ext cx="5591110" cy="2136482"/>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DB3A64"/>
              </a:buClr>
              <a:buSzPts val="1600"/>
              <a:buFont typeface="Arial"/>
              <a:buNone/>
            </a:pPr>
            <a:r>
              <a:rPr lang="en-US" sz="1600" b="0" i="0" u="none" strike="noStrike" cap="none">
                <a:solidFill>
                  <a:srgbClr val="DB3A64"/>
                </a:solidFill>
                <a:latin typeface="Verdana"/>
                <a:ea typeface="Verdana"/>
                <a:cs typeface="Verdana"/>
                <a:sym typeface="Verdana"/>
              </a:rPr>
              <a:t>Compra Pública de Tecnología Innovadora (CPTI)</a:t>
            </a:r>
            <a:endParaRPr/>
          </a:p>
          <a:p>
            <a:pPr marL="0" marR="0" lvl="0" indent="0" algn="just" rtl="0">
              <a:lnSpc>
                <a:spcPct val="150000"/>
              </a:lnSpc>
              <a:spcBef>
                <a:spcPts val="600"/>
              </a:spcBef>
              <a:spcAft>
                <a:spcPts val="0"/>
              </a:spcAft>
              <a:buClr>
                <a:srgbClr val="FFFFFF"/>
              </a:buClr>
              <a:buSzPts val="1400"/>
              <a:buFont typeface="Arial"/>
              <a:buNone/>
            </a:pPr>
            <a:r>
              <a:rPr lang="en-US" sz="1400" b="0" i="0" u="none" strike="noStrike" cap="none">
                <a:solidFill>
                  <a:srgbClr val="FFFFFF"/>
                </a:solidFill>
                <a:latin typeface="Verdana"/>
                <a:ea typeface="Verdana"/>
                <a:cs typeface="Verdana"/>
                <a:sym typeface="Verdana"/>
              </a:rPr>
              <a:t>Compra pública de un bien o servicio que no existe en el momento de la compra, pero que puede desarrollarse en un periodo de tiempo razonable. Requiere el desarrollo de tecnología nueva o mejorada para poder cumplir con los requisitos demandados por el comprador.</a:t>
            </a:r>
            <a:endParaRPr sz="1400" b="0" i="0" u="none" strike="noStrike" cap="none">
              <a:solidFill>
                <a:srgbClr val="FFFFFF"/>
              </a:solidFill>
              <a:latin typeface="Verdana"/>
              <a:ea typeface="Verdana"/>
              <a:cs typeface="Verdana"/>
              <a:sym typeface="Verdana"/>
            </a:endParaRPr>
          </a:p>
        </p:txBody>
      </p:sp>
      <p:pic>
        <p:nvPicPr>
          <p:cNvPr id="226" name="Google Shape;226;p49"/>
          <p:cNvPicPr preferRelativeResize="0"/>
          <p:nvPr/>
        </p:nvPicPr>
        <p:blipFill rotWithShape="1">
          <a:blip r:embed="rId3">
            <a:alphaModFix/>
          </a:blip>
          <a:srcRect b="4293"/>
          <a:stretch/>
        </p:blipFill>
        <p:spPr>
          <a:xfrm>
            <a:off x="7275753" y="150616"/>
            <a:ext cx="4551973" cy="3330679"/>
          </a:xfrm>
          <a:prstGeom prst="rect">
            <a:avLst/>
          </a:prstGeom>
          <a:solidFill>
            <a:schemeClr val="lt1"/>
          </a:solidFill>
          <a:ln w="19050" cap="flat" cmpd="sng">
            <a:solidFill>
              <a:schemeClr val="accent1"/>
            </a:solidFill>
            <a:prstDash val="solid"/>
            <a:round/>
            <a:headEnd type="none" w="sm" len="sm"/>
            <a:tailEnd type="none" w="sm" len="sm"/>
          </a:ln>
        </p:spPr>
      </p:pic>
      <p:pic>
        <p:nvPicPr>
          <p:cNvPr id="227" name="Google Shape;227;p49" descr="Resultado de imagen de cimit health care innovation cycle"/>
          <p:cNvPicPr preferRelativeResize="0"/>
          <p:nvPr/>
        </p:nvPicPr>
        <p:blipFill rotWithShape="1">
          <a:blip r:embed="rId4">
            <a:alphaModFix/>
          </a:blip>
          <a:srcRect/>
          <a:stretch/>
        </p:blipFill>
        <p:spPr>
          <a:xfrm>
            <a:off x="7918825" y="3693121"/>
            <a:ext cx="3400902" cy="3106304"/>
          </a:xfrm>
          <a:prstGeom prst="rect">
            <a:avLst/>
          </a:prstGeom>
          <a:solidFill>
            <a:schemeClr val="lt1"/>
          </a:solid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32"/>
        <p:cNvGrpSpPr/>
        <p:nvPr/>
      </p:nvGrpSpPr>
      <p:grpSpPr>
        <a:xfrm>
          <a:off x="0" y="0"/>
          <a:ext cx="0" cy="0"/>
          <a:chOff x="0" y="0"/>
          <a:chExt cx="0" cy="0"/>
        </a:xfrm>
      </p:grpSpPr>
      <p:pic>
        <p:nvPicPr>
          <p:cNvPr id="233" name="Google Shape;233;p50"/>
          <p:cNvPicPr preferRelativeResize="0"/>
          <p:nvPr/>
        </p:nvPicPr>
        <p:blipFill rotWithShape="1">
          <a:blip r:embed="rId3">
            <a:alphaModFix/>
          </a:blip>
          <a:srcRect/>
          <a:stretch/>
        </p:blipFill>
        <p:spPr>
          <a:xfrm>
            <a:off x="9007920" y="288720"/>
            <a:ext cx="2851560" cy="344160"/>
          </a:xfrm>
          <a:prstGeom prst="rect">
            <a:avLst/>
          </a:prstGeom>
          <a:noFill/>
          <a:ln>
            <a:noFill/>
          </a:ln>
        </p:spPr>
      </p:pic>
      <p:sp>
        <p:nvSpPr>
          <p:cNvPr id="234" name="Google Shape;234;p50"/>
          <p:cNvSpPr/>
          <p:nvPr/>
        </p:nvSpPr>
        <p:spPr>
          <a:xfrm>
            <a:off x="295757" y="2825909"/>
            <a:ext cx="11358360" cy="548868"/>
          </a:xfrm>
          <a:prstGeom prst="rect">
            <a:avLst/>
          </a:prstGeom>
          <a:noFill/>
          <a:ln>
            <a:noFill/>
          </a:ln>
        </p:spPr>
        <p:txBody>
          <a:bodyPr spcFirstLastPara="1" wrap="square" lIns="0" tIns="0" rIns="0" bIns="0" anchor="t" anchorCtr="0">
            <a:spAutoFit/>
          </a:bodyPr>
          <a:lstStyle/>
          <a:p>
            <a:pPr marL="0" marR="0" lvl="0" indent="0" algn="r" rtl="0">
              <a:lnSpc>
                <a:spcPct val="87000"/>
              </a:lnSpc>
              <a:spcBef>
                <a:spcPts val="0"/>
              </a:spcBef>
              <a:spcAft>
                <a:spcPts val="0"/>
              </a:spcAft>
              <a:buClr>
                <a:srgbClr val="D9325D"/>
              </a:buClr>
              <a:buSzPts val="4000"/>
              <a:buFont typeface="Arial"/>
              <a:buNone/>
            </a:pPr>
            <a:r>
              <a:rPr lang="en-US" sz="4000" b="1" i="0" u="none" strike="noStrike" cap="none">
                <a:solidFill>
                  <a:srgbClr val="D9325D"/>
                </a:solidFill>
                <a:latin typeface="Verdana"/>
                <a:ea typeface="Verdana"/>
                <a:cs typeface="Verdana"/>
                <a:sym typeface="Verdana"/>
              </a:rPr>
              <a:t>C</a:t>
            </a:r>
            <a:r>
              <a:rPr lang="en-US" sz="4000" b="1" i="0" u="none" strike="noStrike" cap="none">
                <a:solidFill>
                  <a:srgbClr val="FFFFFF"/>
                </a:solidFill>
                <a:latin typeface="Verdana"/>
                <a:ea typeface="Verdana"/>
                <a:cs typeface="Verdana"/>
                <a:sym typeface="Verdana"/>
              </a:rPr>
              <a:t>OMPRA PÚBLICA PRECOMERCIAL</a:t>
            </a:r>
            <a:endParaRPr sz="2200" b="0" i="0" u="none" strike="noStrike" cap="none">
              <a:solidFill>
                <a:srgbClr val="F0AFC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51"/>
          <p:cNvSpPr txBox="1">
            <a:spLocks noGrp="1"/>
          </p:cNvSpPr>
          <p:nvPr>
            <p:ph type="sldNum" idx="12"/>
          </p:nvPr>
        </p:nvSpPr>
        <p:spPr>
          <a:xfrm>
            <a:off x="11088559" y="6399883"/>
            <a:ext cx="768085" cy="36512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rgbClr val="000000"/>
                </a:solidFill>
                <a:latin typeface="Arial"/>
                <a:ea typeface="Arial"/>
                <a:cs typeface="Arial"/>
                <a:sym typeface="Arial"/>
              </a:rPr>
              <a:t>11</a:t>
            </a:fld>
            <a:endParaRPr sz="1800" b="0" i="0" u="none" strike="noStrike" cap="none">
              <a:solidFill>
                <a:srgbClr val="000000"/>
              </a:solidFill>
              <a:latin typeface="Arial"/>
              <a:ea typeface="Arial"/>
              <a:cs typeface="Arial"/>
              <a:sym typeface="Arial"/>
            </a:endParaRPr>
          </a:p>
        </p:txBody>
      </p:sp>
      <p:sp>
        <p:nvSpPr>
          <p:cNvPr id="240" name="Google Shape;240;p51"/>
          <p:cNvSpPr txBox="1"/>
          <p:nvPr/>
        </p:nvSpPr>
        <p:spPr>
          <a:xfrm>
            <a:off x="557967" y="662005"/>
            <a:ext cx="7776864" cy="5860577"/>
          </a:xfrm>
          <a:prstGeom prst="rect">
            <a:avLst/>
          </a:prstGeom>
          <a:noFill/>
          <a:ln>
            <a:noFill/>
          </a:ln>
        </p:spPr>
        <p:txBody>
          <a:bodyPr spcFirstLastPara="1" wrap="square" lIns="91425" tIns="45700" rIns="91425" bIns="45700" anchor="t" anchorCtr="0">
            <a:spAutoFit/>
          </a:bodyPr>
          <a:lstStyle/>
          <a:p>
            <a:pPr marL="0" marR="0" lvl="0" indent="0" algn="just" rtl="0">
              <a:lnSpc>
                <a:spcPct val="150000"/>
              </a:lnSpc>
              <a:spcBef>
                <a:spcPts val="0"/>
              </a:spcBef>
              <a:spcAft>
                <a:spcPts val="0"/>
              </a:spcAft>
              <a:buClr>
                <a:srgbClr val="323F4F"/>
              </a:buClr>
              <a:buSzPts val="1400"/>
              <a:buFont typeface="Arial"/>
              <a:buNone/>
            </a:pPr>
            <a:endParaRPr sz="1400" b="0" i="0" u="none" strike="noStrike" cap="none">
              <a:solidFill>
                <a:srgbClr val="323F4F"/>
              </a:solidFill>
              <a:latin typeface="Verdana"/>
              <a:ea typeface="Verdana"/>
              <a:cs typeface="Verdana"/>
              <a:sym typeface="Verdana"/>
            </a:endParaRPr>
          </a:p>
          <a:p>
            <a:pPr marL="0" marR="0" lvl="0" indent="0" algn="just" rtl="0">
              <a:lnSpc>
                <a:spcPct val="150000"/>
              </a:lnSpc>
              <a:spcBef>
                <a:spcPts val="60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Regulación</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Art 8 Ley 9/2017, de 8 de noviembre, de Contratos del Sector Público, por la que se transponen al ordenamiento jurídico español las Directivas del Parlamento Europeo y del Consejo 2014/23/UE y 2014/24/UE, de 26 de febrero de 2014</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Directiva 2014/24/UE y Directiva 2014/25/UE del Parlamento Europeo y del Consejo</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Art. 31 y ss. de la COMUNICACIÓN DE LA COMISIÓN Marco sobre ayudas estatales de investigación y desarrollo e innovación (2014/C 198/01)</a:t>
            </a:r>
            <a:endParaRPr/>
          </a:p>
          <a:p>
            <a:pPr marL="0" marR="0" lvl="0" indent="0" algn="just" rtl="0">
              <a:lnSpc>
                <a:spcPct val="150000"/>
              </a:lnSpc>
              <a:spcBef>
                <a:spcPts val="600"/>
              </a:spcBef>
              <a:spcAft>
                <a:spcPts val="0"/>
              </a:spcAft>
              <a:buClr>
                <a:srgbClr val="323F4F"/>
              </a:buClr>
              <a:buSzPts val="1400"/>
              <a:buFont typeface="Arial"/>
              <a:buNone/>
            </a:pPr>
            <a:endParaRPr sz="1400" b="0" i="0" u="none" strike="noStrike" cap="none">
              <a:solidFill>
                <a:srgbClr val="323F4F"/>
              </a:solidFill>
              <a:latin typeface="Verdana"/>
              <a:ea typeface="Verdana"/>
              <a:cs typeface="Verdana"/>
              <a:sym typeface="Verdana"/>
            </a:endParaRPr>
          </a:p>
          <a:p>
            <a:pPr marL="0" marR="0" lvl="0" indent="0" algn="just" rtl="0">
              <a:lnSpc>
                <a:spcPct val="150000"/>
              </a:lnSpc>
              <a:spcBef>
                <a:spcPts val="600"/>
              </a:spcBef>
              <a:spcAft>
                <a:spcPts val="0"/>
              </a:spcAft>
              <a:buClr>
                <a:srgbClr val="323F4F"/>
              </a:buClr>
              <a:buSzPts val="1400"/>
              <a:buFont typeface="Arial"/>
              <a:buNone/>
            </a:pPr>
            <a:r>
              <a:rPr lang="en-US" sz="1400" b="0" i="0" u="none" strike="noStrike" cap="none">
                <a:solidFill>
                  <a:srgbClr val="323F4F"/>
                </a:solidFill>
                <a:latin typeface="Verdana"/>
                <a:ea typeface="Verdana"/>
                <a:cs typeface="Verdana"/>
                <a:sym typeface="Verdana"/>
              </a:rPr>
              <a:t>Recomendaciones de actuación:</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Comunicación de la Comisión al Parlamento Europeo, al Consejo, al Comité Económico y Social Europeo y al Comité de las Regiones - La contratación precomercial: impulsar la innovación para dar a Europa servicios públicos de alta calidad y sostenibles </a:t>
            </a:r>
            <a:endParaRPr/>
          </a:p>
          <a:p>
            <a:pPr marL="285750" marR="0" lvl="0" indent="-285750" algn="just" rtl="0">
              <a:lnSpc>
                <a:spcPct val="150000"/>
              </a:lnSpc>
              <a:spcBef>
                <a:spcPts val="600"/>
              </a:spcBef>
              <a:spcAft>
                <a:spcPts val="0"/>
              </a:spcAft>
              <a:buClr>
                <a:srgbClr val="323F4F"/>
              </a:buClr>
              <a:buSzPts val="1400"/>
              <a:buFont typeface="Arial"/>
              <a:buChar char="•"/>
            </a:pPr>
            <a:r>
              <a:rPr lang="en-US" sz="1400" b="0" i="0" u="none" strike="noStrike" cap="none">
                <a:solidFill>
                  <a:srgbClr val="323F4F"/>
                </a:solidFill>
                <a:latin typeface="Verdana"/>
                <a:ea typeface="Verdana"/>
                <a:cs typeface="Verdana"/>
                <a:sym typeface="Verdana"/>
              </a:rPr>
              <a:t>Guía Europea de CPI: Commission notice - Guidance on Innovation Procurement</a:t>
            </a:r>
            <a:endParaRPr sz="1400" b="0" i="0" u="none" strike="noStrike" cap="none">
              <a:solidFill>
                <a:srgbClr val="323F4F"/>
              </a:solidFill>
              <a:latin typeface="Verdana"/>
              <a:ea typeface="Verdana"/>
              <a:cs typeface="Verdana"/>
              <a:sym typeface="Verdana"/>
            </a:endParaRPr>
          </a:p>
        </p:txBody>
      </p:sp>
      <p:pic>
        <p:nvPicPr>
          <p:cNvPr id="241" name="Google Shape;241;p51"/>
          <p:cNvPicPr preferRelativeResize="0"/>
          <p:nvPr/>
        </p:nvPicPr>
        <p:blipFill rotWithShape="1">
          <a:blip r:embed="rId3">
            <a:alphaModFix/>
          </a:blip>
          <a:srcRect/>
          <a:stretch/>
        </p:blipFill>
        <p:spPr>
          <a:xfrm>
            <a:off x="8633049" y="1864228"/>
            <a:ext cx="3144621" cy="3928734"/>
          </a:xfrm>
          <a:prstGeom prst="rect">
            <a:avLst/>
          </a:prstGeom>
          <a:noFill/>
          <a:ln>
            <a:noFill/>
          </a:ln>
        </p:spPr>
      </p:pic>
      <p:sp>
        <p:nvSpPr>
          <p:cNvPr id="242" name="Google Shape;242;p51"/>
          <p:cNvSpPr txBox="1"/>
          <p:nvPr/>
        </p:nvSpPr>
        <p:spPr>
          <a:xfrm>
            <a:off x="557967" y="66381"/>
            <a:ext cx="10580180" cy="63094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3500"/>
              <a:buFont typeface="Arial"/>
              <a:buNone/>
            </a:pPr>
            <a:r>
              <a:rPr lang="en-US" sz="3500" b="1" i="0" u="none" strike="noStrike" cap="none">
                <a:solidFill>
                  <a:srgbClr val="DB3A64"/>
                </a:solidFill>
                <a:latin typeface="Verdana"/>
                <a:ea typeface="Verdana"/>
                <a:cs typeface="Verdana"/>
                <a:sym typeface="Verdana"/>
              </a:rPr>
              <a:t>C</a:t>
            </a:r>
            <a:r>
              <a:rPr lang="en-US" sz="3500" b="1" i="0" u="none" strike="noStrike" cap="none">
                <a:solidFill>
                  <a:srgbClr val="323F4F"/>
                </a:solidFill>
                <a:latin typeface="Verdana"/>
                <a:ea typeface="Verdana"/>
                <a:cs typeface="Verdana"/>
                <a:sym typeface="Verdana"/>
              </a:rPr>
              <a:t>OMPRA PÚBLICA PRECOMERCIAL</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p52"/>
          <p:cNvSpPr/>
          <p:nvPr/>
        </p:nvSpPr>
        <p:spPr>
          <a:xfrm>
            <a:off x="5886824" y="1295908"/>
            <a:ext cx="6132205" cy="2893100"/>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1300"/>
              <a:buFont typeface="Arial"/>
              <a:buNone/>
            </a:pPr>
            <a:r>
              <a:rPr lang="en-US" sz="1300" b="1" i="0" u="sng" strike="noStrike" cap="none">
                <a:solidFill>
                  <a:srgbClr val="000000"/>
                </a:solidFill>
                <a:latin typeface="Verdana"/>
                <a:ea typeface="Verdana"/>
                <a:cs typeface="Verdana"/>
                <a:sym typeface="Verdana"/>
              </a:rPr>
              <a:t>Artículo 8: </a:t>
            </a:r>
            <a:r>
              <a:rPr lang="en-US" sz="1300" b="1" i="0" u="none" strike="noStrike" cap="none">
                <a:solidFill>
                  <a:srgbClr val="000000"/>
                </a:solidFill>
                <a:latin typeface="Verdana"/>
                <a:ea typeface="Verdana"/>
                <a:cs typeface="Verdana"/>
                <a:sym typeface="Verdana"/>
              </a:rPr>
              <a:t>Negocios y contratos excluidos en el ámbito de la Investigación, el Desarrollo y la Innovación.</a:t>
            </a:r>
            <a:endParaRPr/>
          </a:p>
          <a:p>
            <a:pPr marL="0" marR="0" lvl="0" indent="0" algn="just" rtl="0">
              <a:lnSpc>
                <a:spcPct val="100000"/>
              </a:lnSpc>
              <a:spcBef>
                <a:spcPts val="0"/>
              </a:spcBef>
              <a:spcAft>
                <a:spcPts val="0"/>
              </a:spcAft>
              <a:buClr>
                <a:srgbClr val="DB3A64"/>
              </a:buClr>
              <a:buSzPts val="1300"/>
              <a:buFont typeface="Arial"/>
              <a:buNone/>
            </a:pPr>
            <a:endParaRPr sz="1300" b="0" i="0" u="none" strike="noStrike" cap="none">
              <a:solidFill>
                <a:srgbClr val="000000"/>
              </a:solidFill>
              <a:latin typeface="Verdana"/>
              <a:ea typeface="Verdana"/>
              <a:cs typeface="Verdana"/>
              <a:sym typeface="Verdana"/>
            </a:endParaRPr>
          </a:p>
          <a:p>
            <a:pPr marL="0" marR="0" lvl="0" indent="0" algn="just" rtl="0">
              <a:lnSpc>
                <a:spcPct val="100000"/>
              </a:lnSpc>
              <a:spcBef>
                <a:spcPts val="0"/>
              </a:spcBef>
              <a:spcAft>
                <a:spcPts val="0"/>
              </a:spcAft>
              <a:buClr>
                <a:srgbClr val="DB3A64"/>
              </a:buClr>
              <a:buSzPts val="1300"/>
              <a:buFont typeface="Arial"/>
              <a:buNone/>
            </a:pPr>
            <a:r>
              <a:rPr lang="en-US" sz="1300" b="0" i="0" u="none" strike="noStrike" cap="none">
                <a:solidFill>
                  <a:srgbClr val="000000"/>
                </a:solidFill>
                <a:latin typeface="Verdana"/>
                <a:ea typeface="Verdana"/>
                <a:cs typeface="Verdana"/>
                <a:sym typeface="Verdana"/>
              </a:rPr>
              <a:t>Quedan excluidos de la presente Ley los contratos de investigación y desarrollo, excepto aquellos que además de estar incluidos en los códigos CPV 73000000-2 (servicios de investigación y desarrollo y servicios de consultoría conexos); 73100000-3 (servicio de investigación y desarrollo experimental); 73110000-6 (servicios de investigación); 73111000-3 (servicios de laboratorio de investigación); 73112000-0 (servicios de investigación marina); 73120000-9 (servicios de desarrollo experimental); 73300000-5 (diseño y ejecución en materia de investigación y desarrollo); 73420000-2 (estudio de previabilidad y demostración tecnológica) y 73430000-5 (ensayo y evaluación), cumplan las dos condiciones siguientes:</a:t>
            </a:r>
            <a:endParaRPr/>
          </a:p>
        </p:txBody>
      </p:sp>
      <p:sp>
        <p:nvSpPr>
          <p:cNvPr id="249" name="Google Shape;249;p52"/>
          <p:cNvSpPr txBox="1">
            <a:spLocks noGrp="1"/>
          </p:cNvSpPr>
          <p:nvPr>
            <p:ph type="sldNum" idx="12"/>
          </p:nvPr>
        </p:nvSpPr>
        <p:spPr>
          <a:xfrm>
            <a:off x="11088559" y="6399883"/>
            <a:ext cx="768085" cy="365125"/>
          </a:xfrm>
          <a:prstGeom prst="rect">
            <a:avLst/>
          </a:prstGeom>
          <a:noFill/>
          <a:ln>
            <a:noFill/>
          </a:ln>
        </p:spPr>
        <p:txBody>
          <a:bodyPr spcFirstLastPara="1" wrap="square" lIns="107250" tIns="53600" rIns="107250" bIns="53600" anchor="ctr" anchorCtr="0">
            <a:noAutofit/>
          </a:bodyPr>
          <a:lstStyle/>
          <a:p>
            <a:pPr marL="0" marR="0" lvl="0" indent="0" algn="r" rtl="0">
              <a:lnSpc>
                <a:spcPct val="100000"/>
              </a:lnSpc>
              <a:spcBef>
                <a:spcPts val="0"/>
              </a:spcBef>
              <a:spcAft>
                <a:spcPts val="0"/>
              </a:spcAft>
              <a:buClr>
                <a:srgbClr val="969696"/>
              </a:buClr>
              <a:buSzPts val="1100"/>
              <a:buFont typeface="Arial Narrow"/>
              <a:buNone/>
            </a:pPr>
            <a:fld id="{00000000-1234-1234-1234-123412341234}" type="slidenum">
              <a:rPr lang="en-US" sz="1100" b="0" i="0" u="none" strike="noStrike" cap="none">
                <a:solidFill>
                  <a:srgbClr val="969696"/>
                </a:solidFill>
                <a:latin typeface="Arial Narrow"/>
                <a:ea typeface="Arial Narrow"/>
                <a:cs typeface="Arial Narrow"/>
                <a:sym typeface="Arial Narrow"/>
              </a:rPr>
              <a:t>12</a:t>
            </a:fld>
            <a:endParaRPr sz="1100" b="0" i="0" u="none" strike="noStrike" cap="none">
              <a:solidFill>
                <a:srgbClr val="969696"/>
              </a:solidFill>
              <a:latin typeface="Arial Narrow"/>
              <a:ea typeface="Arial Narrow"/>
              <a:cs typeface="Arial Narrow"/>
              <a:sym typeface="Arial Narrow"/>
            </a:endParaRPr>
          </a:p>
        </p:txBody>
      </p:sp>
      <p:sp>
        <p:nvSpPr>
          <p:cNvPr id="250" name="Google Shape;250;p52"/>
          <p:cNvSpPr/>
          <p:nvPr/>
        </p:nvSpPr>
        <p:spPr>
          <a:xfrm>
            <a:off x="5886824" y="4661647"/>
            <a:ext cx="6132205" cy="1754327"/>
          </a:xfrm>
          <a:prstGeom prst="rect">
            <a:avLst/>
          </a:prstGeom>
          <a:noFill/>
          <a:ln w="9525" cap="flat" cmpd="sng">
            <a:solidFill>
              <a:schemeClr val="dk1"/>
            </a:solidFill>
            <a:prstDash val="dash"/>
            <a:round/>
            <a:headEnd type="none" w="sm" len="sm"/>
            <a:tailEnd type="none" w="sm" len="sm"/>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1800"/>
              <a:buFont typeface="Arial"/>
              <a:buNone/>
            </a:pPr>
            <a:r>
              <a:rPr lang="en-US" sz="1800" b="1" i="1" u="none" strike="noStrike" cap="none">
                <a:solidFill>
                  <a:srgbClr val="000000"/>
                </a:solidFill>
                <a:latin typeface="Arial"/>
                <a:ea typeface="Arial"/>
                <a:cs typeface="Arial"/>
                <a:sym typeface="Arial"/>
              </a:rPr>
              <a:t>a) Que los </a:t>
            </a:r>
            <a:r>
              <a:rPr lang="en-US" sz="1800" b="1" i="1" u="none" strike="noStrike" cap="none">
                <a:solidFill>
                  <a:srgbClr val="C00000"/>
                </a:solidFill>
                <a:latin typeface="Arial"/>
                <a:ea typeface="Arial"/>
                <a:cs typeface="Arial"/>
                <a:sym typeface="Arial"/>
              </a:rPr>
              <a:t>beneficios NO pertenezcan exclusivamente</a:t>
            </a:r>
            <a:r>
              <a:rPr lang="en-US" sz="1800" b="1" i="1" u="none" strike="noStrike" cap="none">
                <a:solidFill>
                  <a:srgbClr val="000000"/>
                </a:solidFill>
                <a:latin typeface="Arial"/>
                <a:ea typeface="Arial"/>
                <a:cs typeface="Arial"/>
                <a:sym typeface="Arial"/>
              </a:rPr>
              <a:t> al poder adjudicador para su utilización en el ejercicio de su propia actividad.</a:t>
            </a:r>
            <a:endParaRPr/>
          </a:p>
          <a:p>
            <a:pPr marL="0" marR="0" lvl="0" indent="0" algn="just" rtl="0">
              <a:lnSpc>
                <a:spcPct val="100000"/>
              </a:lnSpc>
              <a:spcBef>
                <a:spcPts val="0"/>
              </a:spcBef>
              <a:spcAft>
                <a:spcPts val="0"/>
              </a:spcAft>
              <a:buClr>
                <a:srgbClr val="DB3A64"/>
              </a:buClr>
              <a:buSzPts val="1800"/>
              <a:buFont typeface="Arial"/>
              <a:buNone/>
            </a:pPr>
            <a:endParaRPr sz="1800" b="1" i="1" u="none" strike="noStrike" cap="none">
              <a:solidFill>
                <a:srgbClr val="000000"/>
              </a:solidFill>
              <a:latin typeface="Arial"/>
              <a:ea typeface="Arial"/>
              <a:cs typeface="Arial"/>
              <a:sym typeface="Arial"/>
            </a:endParaRPr>
          </a:p>
          <a:p>
            <a:pPr marL="0" marR="0" lvl="0" indent="0" algn="just" rtl="0">
              <a:lnSpc>
                <a:spcPct val="100000"/>
              </a:lnSpc>
              <a:spcBef>
                <a:spcPts val="0"/>
              </a:spcBef>
              <a:spcAft>
                <a:spcPts val="0"/>
              </a:spcAft>
              <a:buClr>
                <a:srgbClr val="DB3A64"/>
              </a:buClr>
              <a:buSzPts val="1800"/>
              <a:buFont typeface="Arial"/>
              <a:buNone/>
            </a:pPr>
            <a:r>
              <a:rPr lang="en-US" sz="1800" b="1" i="1" u="none" strike="noStrike" cap="none">
                <a:solidFill>
                  <a:srgbClr val="000000"/>
                </a:solidFill>
                <a:latin typeface="Arial"/>
                <a:ea typeface="Arial"/>
                <a:cs typeface="Arial"/>
                <a:sym typeface="Arial"/>
              </a:rPr>
              <a:t>b) Que el </a:t>
            </a:r>
            <a:r>
              <a:rPr lang="en-US" sz="1800" b="1" i="1" u="none" strike="noStrike" cap="none">
                <a:solidFill>
                  <a:srgbClr val="C00000"/>
                </a:solidFill>
                <a:latin typeface="Arial"/>
                <a:ea typeface="Arial"/>
                <a:cs typeface="Arial"/>
                <a:sym typeface="Arial"/>
              </a:rPr>
              <a:t>servicio prestado NO sea remunerado </a:t>
            </a:r>
            <a:r>
              <a:rPr lang="en-US" sz="1800" b="1" i="1" u="none" strike="noStrike" cap="none">
                <a:solidFill>
                  <a:srgbClr val="000000"/>
                </a:solidFill>
                <a:latin typeface="Arial"/>
                <a:ea typeface="Arial"/>
                <a:cs typeface="Arial"/>
                <a:sym typeface="Arial"/>
              </a:rPr>
              <a:t>íntegramente por el poder adjudicador.</a:t>
            </a:r>
            <a:endParaRPr/>
          </a:p>
        </p:txBody>
      </p:sp>
      <p:sp>
        <p:nvSpPr>
          <p:cNvPr id="251" name="Google Shape;251;p52"/>
          <p:cNvSpPr txBox="1"/>
          <p:nvPr/>
        </p:nvSpPr>
        <p:spPr>
          <a:xfrm>
            <a:off x="543026" y="66381"/>
            <a:ext cx="10580180" cy="630942"/>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DB3A64"/>
              </a:buClr>
              <a:buSzPts val="3500"/>
              <a:buFont typeface="Arial"/>
              <a:buNone/>
            </a:pPr>
            <a:r>
              <a:rPr lang="en-US" sz="3500" b="1" i="0" u="none" strike="noStrike" cap="none">
                <a:solidFill>
                  <a:srgbClr val="DB3A64"/>
                </a:solidFill>
                <a:latin typeface="Verdana"/>
                <a:ea typeface="Verdana"/>
                <a:cs typeface="Verdana"/>
                <a:sym typeface="Verdana"/>
              </a:rPr>
              <a:t>C</a:t>
            </a:r>
            <a:r>
              <a:rPr lang="en-US" sz="3500" b="1" i="0" u="none" strike="noStrike" cap="none">
                <a:solidFill>
                  <a:srgbClr val="323F4F"/>
                </a:solidFill>
                <a:latin typeface="Verdana"/>
                <a:ea typeface="Verdana"/>
                <a:cs typeface="Verdana"/>
                <a:sym typeface="Verdana"/>
              </a:rPr>
              <a:t>OMPRA PÚBLICA PRECOMERCIAL</a:t>
            </a:r>
            <a:endParaRPr/>
          </a:p>
        </p:txBody>
      </p:sp>
      <p:sp>
        <p:nvSpPr>
          <p:cNvPr id="252" name="Google Shape;252;p52"/>
          <p:cNvSpPr/>
          <p:nvPr/>
        </p:nvSpPr>
        <p:spPr>
          <a:xfrm>
            <a:off x="508981" y="2121644"/>
            <a:ext cx="4171905" cy="4524036"/>
          </a:xfrm>
          <a:prstGeom prst="rect">
            <a:avLst/>
          </a:prstGeom>
          <a:solidFill>
            <a:srgbClr val="BDD7EB">
              <a:alpha val="29803"/>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52"/>
          <p:cNvSpPr/>
          <p:nvPr/>
        </p:nvSpPr>
        <p:spPr>
          <a:xfrm>
            <a:off x="1117573" y="4460020"/>
            <a:ext cx="2767134" cy="45719"/>
          </a:xfrm>
          <a:prstGeom prst="rect">
            <a:avLst/>
          </a:prstGeom>
          <a:solidFill>
            <a:srgbClr val="D9325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4" name="Google Shape;254;p52"/>
          <p:cNvGrpSpPr/>
          <p:nvPr/>
        </p:nvGrpSpPr>
        <p:grpSpPr>
          <a:xfrm>
            <a:off x="617312" y="2463963"/>
            <a:ext cx="4107960" cy="1540908"/>
            <a:chOff x="1701720" y="3825215"/>
            <a:chExt cx="4107960" cy="1540908"/>
          </a:xfrm>
        </p:grpSpPr>
        <p:sp>
          <p:nvSpPr>
            <p:cNvPr id="255" name="Google Shape;255;p52"/>
            <p:cNvSpPr/>
            <p:nvPr/>
          </p:nvSpPr>
          <p:spPr>
            <a:xfrm>
              <a:off x="1701720" y="3825215"/>
              <a:ext cx="4107960" cy="830997"/>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800"/>
                <a:buFont typeface="Arial"/>
                <a:buNone/>
              </a:pPr>
              <a:r>
                <a:rPr lang="en-US" sz="1800" b="1" i="0" u="none" strike="noStrike" cap="none">
                  <a:solidFill>
                    <a:srgbClr val="1B456C"/>
                  </a:solidFill>
                  <a:latin typeface="Verdana"/>
                  <a:ea typeface="Verdana"/>
                  <a:cs typeface="Verdana"/>
                  <a:sym typeface="Verdana"/>
                </a:rPr>
                <a:t>LOS PROVEEDORES CONSERVAN LA PROPIEDAD INTELECTUAL</a:t>
              </a:r>
              <a:endParaRPr sz="1800" b="0" i="0" u="none" strike="noStrike" cap="none">
                <a:solidFill>
                  <a:srgbClr val="000000"/>
                </a:solidFill>
                <a:latin typeface="Arial"/>
                <a:ea typeface="Arial"/>
                <a:cs typeface="Arial"/>
                <a:sym typeface="Arial"/>
              </a:endParaRPr>
            </a:p>
          </p:txBody>
        </p:sp>
        <p:sp>
          <p:nvSpPr>
            <p:cNvPr id="256" name="Google Shape;256;p52"/>
            <p:cNvSpPr/>
            <p:nvPr/>
          </p:nvSpPr>
          <p:spPr>
            <a:xfrm>
              <a:off x="1800000" y="4873680"/>
              <a:ext cx="3729600" cy="49244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600"/>
                <a:buFont typeface="Arial"/>
                <a:buNone/>
              </a:pPr>
              <a:r>
                <a:rPr lang="en-US" sz="1600" b="0" i="0" u="none" strike="noStrike" cap="none">
                  <a:solidFill>
                    <a:srgbClr val="1B456C"/>
                  </a:solidFill>
                  <a:latin typeface="Verdana"/>
                  <a:ea typeface="Verdana"/>
                  <a:cs typeface="Verdana"/>
                  <a:sym typeface="Verdana"/>
                </a:rPr>
                <a:t>de los resultados generados durante el desarrollo de la CPP</a:t>
              </a:r>
              <a:endParaRPr sz="1600" b="0" i="0" u="none" strike="noStrike" cap="none">
                <a:solidFill>
                  <a:srgbClr val="000000"/>
                </a:solidFill>
                <a:latin typeface="Arial"/>
                <a:ea typeface="Arial"/>
                <a:cs typeface="Arial"/>
                <a:sym typeface="Arial"/>
              </a:endParaRPr>
            </a:p>
          </p:txBody>
        </p:sp>
      </p:grpSp>
      <p:sp>
        <p:nvSpPr>
          <p:cNvPr id="257" name="Google Shape;257;p52"/>
          <p:cNvSpPr/>
          <p:nvPr/>
        </p:nvSpPr>
        <p:spPr>
          <a:xfrm>
            <a:off x="841846" y="4832186"/>
            <a:ext cx="3585240" cy="55399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800"/>
              <a:buFont typeface="Arial"/>
              <a:buNone/>
            </a:pPr>
            <a:r>
              <a:rPr lang="en-US" sz="1800" b="1" i="0" u="none" strike="noStrike" cap="none">
                <a:solidFill>
                  <a:srgbClr val="1B456C"/>
                </a:solidFill>
                <a:latin typeface="Verdana"/>
                <a:ea typeface="Verdana"/>
                <a:cs typeface="Verdana"/>
                <a:sym typeface="Verdana"/>
              </a:rPr>
              <a:t>COMPENSACIÓN ECONÓMICA</a:t>
            </a:r>
            <a:endParaRPr sz="1800" b="0" i="0" u="none" strike="noStrike" cap="none">
              <a:solidFill>
                <a:srgbClr val="000000"/>
              </a:solidFill>
              <a:latin typeface="Arial"/>
              <a:ea typeface="Arial"/>
              <a:cs typeface="Arial"/>
              <a:sym typeface="Arial"/>
            </a:endParaRPr>
          </a:p>
        </p:txBody>
      </p:sp>
      <p:sp>
        <p:nvSpPr>
          <p:cNvPr id="258" name="Google Shape;258;p52"/>
          <p:cNvSpPr/>
          <p:nvPr/>
        </p:nvSpPr>
        <p:spPr>
          <a:xfrm>
            <a:off x="826905" y="5688274"/>
            <a:ext cx="3839040" cy="246221"/>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1B456C"/>
              </a:buClr>
              <a:buSzPts val="1600"/>
              <a:buFont typeface="Arial"/>
              <a:buNone/>
            </a:pPr>
            <a:r>
              <a:rPr lang="en-US" sz="1600" b="0" i="0" u="none" strike="noStrike" cap="none">
                <a:solidFill>
                  <a:srgbClr val="1B456C"/>
                </a:solidFill>
                <a:latin typeface="Verdana"/>
                <a:ea typeface="Verdana"/>
                <a:cs typeface="Verdana"/>
                <a:sym typeface="Verdana"/>
              </a:rPr>
              <a:t>determinada en el pliego y contratos. </a:t>
            </a:r>
            <a:endParaRPr sz="1600" b="0" i="0" u="none" strike="noStrike" cap="none">
              <a:solidFill>
                <a:srgbClr val="000000"/>
              </a:solidFill>
              <a:latin typeface="Arial"/>
              <a:ea typeface="Arial"/>
              <a:cs typeface="Arial"/>
              <a:sym typeface="Arial"/>
            </a:endParaRPr>
          </a:p>
        </p:txBody>
      </p:sp>
      <p:sp>
        <p:nvSpPr>
          <p:cNvPr id="259" name="Google Shape;259;p52"/>
          <p:cNvSpPr/>
          <p:nvPr/>
        </p:nvSpPr>
        <p:spPr>
          <a:xfrm>
            <a:off x="388466" y="1071023"/>
            <a:ext cx="4411948"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D9325D"/>
              </a:buClr>
              <a:buSzPts val="2400"/>
              <a:buFont typeface="Arial"/>
              <a:buNone/>
            </a:pPr>
            <a:r>
              <a:rPr lang="en-US" sz="2400" b="0" i="0" u="none" strike="noStrike" cap="none">
                <a:solidFill>
                  <a:srgbClr val="D9325D"/>
                </a:solidFill>
                <a:latin typeface="Verdana"/>
                <a:ea typeface="Verdana"/>
                <a:cs typeface="Verdana"/>
                <a:sym typeface="Verdana"/>
              </a:rPr>
              <a:t>D</a:t>
            </a:r>
            <a:r>
              <a:rPr lang="en-US" sz="2400" b="0" i="0" u="none" strike="noStrike" cap="none">
                <a:solidFill>
                  <a:srgbClr val="1B456C"/>
                </a:solidFill>
                <a:latin typeface="Verdana"/>
                <a:ea typeface="Verdana"/>
                <a:cs typeface="Verdana"/>
                <a:sym typeface="Verdana"/>
              </a:rPr>
              <a:t>ERECHOS DE PROPIEDAD INTELECTUAL</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53"/>
          <p:cNvSpPr/>
          <p:nvPr/>
        </p:nvSpPr>
        <p:spPr>
          <a:xfrm>
            <a:off x="388466" y="159611"/>
            <a:ext cx="6110946" cy="46166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D9325D"/>
              </a:buClr>
              <a:buSzPts val="3000"/>
              <a:buFont typeface="Arial"/>
              <a:buNone/>
            </a:pPr>
            <a:r>
              <a:rPr lang="en-US" sz="3000" b="0" i="0" u="none" strike="noStrike" cap="none">
                <a:solidFill>
                  <a:srgbClr val="D9325D"/>
                </a:solidFill>
                <a:latin typeface="Verdana"/>
                <a:ea typeface="Verdana"/>
                <a:cs typeface="Verdana"/>
                <a:sym typeface="Verdana"/>
              </a:rPr>
              <a:t>M</a:t>
            </a:r>
            <a:r>
              <a:rPr lang="en-US" sz="3000" b="0" i="0" u="none" strike="noStrike" cap="none">
                <a:solidFill>
                  <a:srgbClr val="1B456C"/>
                </a:solidFill>
                <a:latin typeface="Verdana"/>
                <a:ea typeface="Verdana"/>
                <a:cs typeface="Verdana"/>
                <a:sym typeface="Verdana"/>
              </a:rPr>
              <a:t>ODELO DE DESARROLLO</a:t>
            </a:r>
            <a:endParaRPr sz="3000" b="0" i="0" u="none" strike="noStrike" cap="none">
              <a:solidFill>
                <a:srgbClr val="000000"/>
              </a:solidFill>
              <a:latin typeface="Arial"/>
              <a:ea typeface="Arial"/>
              <a:cs typeface="Arial"/>
              <a:sym typeface="Arial"/>
            </a:endParaRPr>
          </a:p>
        </p:txBody>
      </p:sp>
      <p:pic>
        <p:nvPicPr>
          <p:cNvPr id="266" name="Google Shape;266;p53"/>
          <p:cNvPicPr preferRelativeResize="0"/>
          <p:nvPr/>
        </p:nvPicPr>
        <p:blipFill rotWithShape="1">
          <a:blip r:embed="rId3">
            <a:alphaModFix/>
          </a:blip>
          <a:srcRect/>
          <a:stretch/>
        </p:blipFill>
        <p:spPr>
          <a:xfrm>
            <a:off x="2226234" y="2481451"/>
            <a:ext cx="7097060" cy="3674314"/>
          </a:xfrm>
          <a:prstGeom prst="rect">
            <a:avLst/>
          </a:prstGeom>
          <a:noFill/>
          <a:ln>
            <a:noFill/>
          </a:ln>
        </p:spPr>
      </p:pic>
      <p:sp>
        <p:nvSpPr>
          <p:cNvPr id="267" name="Google Shape;267;p53"/>
          <p:cNvSpPr/>
          <p:nvPr/>
        </p:nvSpPr>
        <p:spPr>
          <a:xfrm>
            <a:off x="687294" y="826758"/>
            <a:ext cx="11071412" cy="138499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En el modelo de procedimiento de CPP de la Comisión Europea, se distingue una primera fase de exploración de soluciones, una segunda de construcción de prototipos, y finalmente una tercera de estudio y análisis de viabilidad de las soluciones. </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Verdana"/>
                <a:ea typeface="Verdana"/>
                <a:cs typeface="Verdana"/>
                <a:sym typeface="Verdana"/>
              </a:rPr>
              <a:t>Existen modelos similares con el mismo objetivo de promover muchas soluciones innovadoras de diferentes proveedores y a través de distintas fases madurar los desarrollos y evaluar los resultados</a:t>
            </a:r>
            <a:endParaRPr sz="1400" b="0" i="0" u="none" strike="noStrike" cap="none">
              <a:solidFill>
                <a:srgbClr val="000000"/>
              </a:solidFill>
              <a:latin typeface="Verdana"/>
              <a:ea typeface="Verdana"/>
              <a:cs typeface="Verdana"/>
              <a:sym typeface="Verdan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71"/>
        <p:cNvGrpSpPr/>
        <p:nvPr/>
      </p:nvGrpSpPr>
      <p:grpSpPr>
        <a:xfrm>
          <a:off x="0" y="0"/>
          <a:ext cx="0" cy="0"/>
          <a:chOff x="0" y="0"/>
          <a:chExt cx="0" cy="0"/>
        </a:xfrm>
      </p:grpSpPr>
      <p:pic>
        <p:nvPicPr>
          <p:cNvPr id="272" name="Google Shape;272;p54"/>
          <p:cNvPicPr preferRelativeResize="0"/>
          <p:nvPr/>
        </p:nvPicPr>
        <p:blipFill rotWithShape="1">
          <a:blip r:embed="rId3">
            <a:alphaModFix/>
          </a:blip>
          <a:srcRect/>
          <a:stretch/>
        </p:blipFill>
        <p:spPr>
          <a:xfrm>
            <a:off x="9007920" y="288720"/>
            <a:ext cx="2851560" cy="344160"/>
          </a:xfrm>
          <a:prstGeom prst="rect">
            <a:avLst/>
          </a:prstGeom>
          <a:noFill/>
          <a:ln>
            <a:noFill/>
          </a:ln>
        </p:spPr>
      </p:pic>
      <p:sp>
        <p:nvSpPr>
          <p:cNvPr id="273" name="Google Shape;273;p54"/>
          <p:cNvSpPr/>
          <p:nvPr/>
        </p:nvSpPr>
        <p:spPr>
          <a:xfrm>
            <a:off x="501120" y="898200"/>
            <a:ext cx="10652400" cy="548868"/>
          </a:xfrm>
          <a:prstGeom prst="rect">
            <a:avLst/>
          </a:prstGeom>
          <a:noFill/>
          <a:ln>
            <a:noFill/>
          </a:ln>
        </p:spPr>
        <p:txBody>
          <a:bodyPr spcFirstLastPara="1" wrap="square" lIns="0" tIns="0" rIns="0" bIns="0" anchor="t" anchorCtr="0">
            <a:spAutoFit/>
          </a:bodyPr>
          <a:lstStyle/>
          <a:p>
            <a:pPr marL="0" marR="0" lvl="0" indent="0" algn="l" rtl="0">
              <a:lnSpc>
                <a:spcPct val="87000"/>
              </a:lnSpc>
              <a:spcBef>
                <a:spcPts val="0"/>
              </a:spcBef>
              <a:spcAft>
                <a:spcPts val="0"/>
              </a:spcAft>
              <a:buClr>
                <a:srgbClr val="D9325D"/>
              </a:buClr>
              <a:buSzPts val="4000"/>
              <a:buFont typeface="Arial"/>
              <a:buNone/>
            </a:pPr>
            <a:r>
              <a:rPr lang="en-US" sz="4000" b="1" i="0" u="none" strike="noStrike" cap="none">
                <a:solidFill>
                  <a:srgbClr val="D9325D"/>
                </a:solidFill>
                <a:latin typeface="Verdana"/>
                <a:ea typeface="Verdana"/>
                <a:cs typeface="Verdana"/>
                <a:sym typeface="Verdana"/>
              </a:rPr>
              <a:t>C</a:t>
            </a:r>
            <a:r>
              <a:rPr lang="en-US" sz="4000" b="1" i="0" u="none" strike="noStrike" cap="none">
                <a:solidFill>
                  <a:srgbClr val="FFFFFF"/>
                </a:solidFill>
                <a:latin typeface="Verdana"/>
                <a:ea typeface="Verdana"/>
                <a:cs typeface="Verdana"/>
                <a:sym typeface="Verdana"/>
              </a:rPr>
              <a:t>ontratación, seguimiento y pagos</a:t>
            </a:r>
            <a:endParaRPr sz="4000" b="0" i="0" u="none" strike="noStrike" cap="none">
              <a:solidFill>
                <a:srgbClr val="000000"/>
              </a:solidFill>
              <a:latin typeface="Arial"/>
              <a:ea typeface="Arial"/>
              <a:cs typeface="Arial"/>
              <a:sym typeface="Arial"/>
            </a:endParaRPr>
          </a:p>
        </p:txBody>
      </p:sp>
      <p:sp>
        <p:nvSpPr>
          <p:cNvPr id="274" name="Google Shape;274;p54"/>
          <p:cNvSpPr/>
          <p:nvPr/>
        </p:nvSpPr>
        <p:spPr>
          <a:xfrm>
            <a:off x="1214640" y="4026240"/>
            <a:ext cx="2663640" cy="2009520"/>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D9325D"/>
              </a:buClr>
              <a:buSzPts val="1800"/>
              <a:buFont typeface="Arial"/>
              <a:buNone/>
            </a:pPr>
            <a:r>
              <a:rPr lang="en-US" sz="1800" b="1" i="0" u="none" strike="noStrike" cap="none">
                <a:solidFill>
                  <a:srgbClr val="D9325D"/>
                </a:solidFill>
                <a:latin typeface="Verdana"/>
                <a:ea typeface="Verdana"/>
                <a:cs typeface="Verdana"/>
                <a:sym typeface="Verdana"/>
              </a:rPr>
              <a:t>CONTRATACIÓN</a:t>
            </a:r>
            <a:endParaRPr sz="1800" b="0" i="0" u="none" strike="noStrike" cap="none">
              <a:solidFill>
                <a:srgbClr val="000000"/>
              </a:solidFill>
              <a:latin typeface="Arial"/>
              <a:ea typeface="Arial"/>
              <a:cs typeface="Arial"/>
              <a:sym typeface="Arial"/>
            </a:endParaRPr>
          </a:p>
        </p:txBody>
      </p:sp>
      <p:sp>
        <p:nvSpPr>
          <p:cNvPr id="275" name="Google Shape;275;p54"/>
          <p:cNvSpPr/>
          <p:nvPr/>
        </p:nvSpPr>
        <p:spPr>
          <a:xfrm>
            <a:off x="4538880" y="3133800"/>
            <a:ext cx="2827120" cy="2901960"/>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D9325D"/>
              </a:buClr>
              <a:buSzPts val="1800"/>
              <a:buFont typeface="Arial"/>
              <a:buNone/>
            </a:pPr>
            <a:r>
              <a:rPr lang="en-US" sz="1800" b="1" i="0" u="none" strike="noStrike" cap="none">
                <a:solidFill>
                  <a:srgbClr val="D9325D"/>
                </a:solidFill>
                <a:latin typeface="Verdana"/>
                <a:ea typeface="Verdana"/>
                <a:cs typeface="Verdana"/>
                <a:sym typeface="Verdana"/>
              </a:rPr>
              <a:t>SEGUIMIENTO</a:t>
            </a:r>
            <a:endParaRPr sz="1800" b="0" i="0" u="none" strike="noStrike" cap="none">
              <a:solidFill>
                <a:srgbClr val="000000"/>
              </a:solidFill>
              <a:latin typeface="Arial"/>
              <a:ea typeface="Arial"/>
              <a:cs typeface="Arial"/>
              <a:sym typeface="Arial"/>
            </a:endParaRPr>
          </a:p>
        </p:txBody>
      </p:sp>
      <p:sp>
        <p:nvSpPr>
          <p:cNvPr id="276" name="Google Shape;276;p54"/>
          <p:cNvSpPr/>
          <p:nvPr/>
        </p:nvSpPr>
        <p:spPr>
          <a:xfrm>
            <a:off x="7844040" y="2247840"/>
            <a:ext cx="2870142" cy="3807000"/>
          </a:xfrm>
          <a:prstGeom prst="rect">
            <a:avLst/>
          </a:prstGeom>
          <a:solidFill>
            <a:schemeClr val="lt1"/>
          </a:solidFill>
          <a:ln>
            <a:noFill/>
          </a:ln>
        </p:spPr>
        <p:txBody>
          <a:bodyPr spcFirstLastPara="1" wrap="square" lIns="91425" tIns="108000" rIns="91425" bIns="45700" anchor="t" anchorCtr="0">
            <a:noAutofit/>
          </a:bodyPr>
          <a:lstStyle/>
          <a:p>
            <a:pPr marL="0" marR="0" lvl="0" indent="0" algn="ctr" rtl="0">
              <a:lnSpc>
                <a:spcPct val="100000"/>
              </a:lnSpc>
              <a:spcBef>
                <a:spcPts val="0"/>
              </a:spcBef>
              <a:spcAft>
                <a:spcPts val="0"/>
              </a:spcAft>
              <a:buClr>
                <a:srgbClr val="D9325D"/>
              </a:buClr>
              <a:buSzPts val="1800"/>
              <a:buFont typeface="Arial"/>
              <a:buNone/>
            </a:pPr>
            <a:r>
              <a:rPr lang="en-US" sz="1800" b="1" i="0" u="none" strike="noStrike" cap="none">
                <a:solidFill>
                  <a:srgbClr val="D9325D"/>
                </a:solidFill>
                <a:latin typeface="Verdana"/>
                <a:ea typeface="Verdana"/>
                <a:cs typeface="Verdana"/>
                <a:sym typeface="Verdana"/>
              </a:rPr>
              <a:t>CRITERIOS DE FINALIZACIÓN</a:t>
            </a:r>
            <a:endParaRPr sz="1800" b="0" i="0" u="none" strike="noStrike" cap="none">
              <a:solidFill>
                <a:srgbClr val="000000"/>
              </a:solidFill>
              <a:latin typeface="Arial"/>
              <a:ea typeface="Arial"/>
              <a:cs typeface="Arial"/>
              <a:sym typeface="Arial"/>
            </a:endParaRPr>
          </a:p>
        </p:txBody>
      </p:sp>
      <p:sp>
        <p:nvSpPr>
          <p:cNvPr id="277" name="Google Shape;277;p54"/>
          <p:cNvSpPr/>
          <p:nvPr/>
        </p:nvSpPr>
        <p:spPr>
          <a:xfrm>
            <a:off x="1283040" y="5085156"/>
            <a:ext cx="2371320" cy="940104"/>
          </a:xfrm>
          <a:prstGeom prst="rect">
            <a:avLst/>
          </a:prstGeom>
          <a:noFill/>
          <a:ln>
            <a:noFill/>
          </a:ln>
        </p:spPr>
        <p:txBody>
          <a:bodyPr spcFirstLastPara="1" wrap="square" lIns="91425" tIns="45700" rIns="91425" bIns="45700" anchor="t" anchorCtr="0">
            <a:spAutoFit/>
          </a:bodyPr>
          <a:lstStyle/>
          <a:p>
            <a:pPr marL="0" marR="0" lvl="0" indent="0" algn="l" rtl="0">
              <a:lnSpc>
                <a:spcPct val="133000"/>
              </a:lnSpc>
              <a:spcBef>
                <a:spcPts val="0"/>
              </a:spcBef>
              <a:spcAft>
                <a:spcPts val="0"/>
              </a:spcAft>
              <a:buClr>
                <a:srgbClr val="1B456C"/>
              </a:buClr>
              <a:buSzPts val="1400"/>
              <a:buFont typeface="Arial"/>
              <a:buNone/>
            </a:pPr>
            <a:r>
              <a:rPr lang="en-US" sz="1400" b="0" i="0" u="none" strike="noStrike" cap="none">
                <a:solidFill>
                  <a:srgbClr val="1B456C"/>
                </a:solidFill>
                <a:latin typeface="Verdana"/>
                <a:ea typeface="Verdana"/>
                <a:cs typeface="Verdana"/>
                <a:sym typeface="Verdana"/>
              </a:rPr>
              <a:t>Acuerdo Marco con contratos específicos en cada fase</a:t>
            </a:r>
            <a:endParaRPr sz="1400" b="0" i="0" u="none" strike="noStrike" cap="none">
              <a:solidFill>
                <a:srgbClr val="000000"/>
              </a:solidFill>
              <a:latin typeface="Arial"/>
              <a:ea typeface="Arial"/>
              <a:cs typeface="Arial"/>
              <a:sym typeface="Arial"/>
            </a:endParaRPr>
          </a:p>
        </p:txBody>
      </p:sp>
      <p:sp>
        <p:nvSpPr>
          <p:cNvPr id="278" name="Google Shape;278;p54"/>
          <p:cNvSpPr/>
          <p:nvPr/>
        </p:nvSpPr>
        <p:spPr>
          <a:xfrm>
            <a:off x="4643640" y="3924048"/>
            <a:ext cx="2722360" cy="2066634"/>
          </a:xfrm>
          <a:prstGeom prst="rect">
            <a:avLst/>
          </a:prstGeom>
          <a:noFill/>
          <a:ln>
            <a:noFill/>
          </a:ln>
        </p:spPr>
        <p:txBody>
          <a:bodyPr spcFirstLastPara="1" wrap="square" lIns="36000" tIns="36000" rIns="36000" bIns="36000" anchor="t" anchorCtr="0">
            <a:spAutoFit/>
          </a:bodyPr>
          <a:lstStyle/>
          <a:p>
            <a:pPr marL="0" marR="0" lvl="0" indent="0" algn="l" rtl="0">
              <a:lnSpc>
                <a:spcPct val="133000"/>
              </a:lnSpc>
              <a:spcBef>
                <a:spcPts val="0"/>
              </a:spcBef>
              <a:spcAft>
                <a:spcPts val="0"/>
              </a:spcAft>
              <a:buClr>
                <a:srgbClr val="1B456C"/>
              </a:buClr>
              <a:buSzPts val="1400"/>
              <a:buFont typeface="Arial"/>
              <a:buNone/>
            </a:pPr>
            <a:r>
              <a:rPr lang="en-US" sz="1400" b="0" i="0" u="none" strike="noStrike" cap="none">
                <a:solidFill>
                  <a:srgbClr val="1B456C"/>
                </a:solidFill>
                <a:latin typeface="Verdana"/>
                <a:ea typeface="Verdana"/>
                <a:cs typeface="Verdana"/>
                <a:sym typeface="Verdana"/>
              </a:rPr>
              <a:t>En cada una fase,se realizará el </a:t>
            </a:r>
            <a:r>
              <a:rPr lang="en-US" sz="1400" b="1" i="0" u="none" strike="noStrike" cap="none">
                <a:solidFill>
                  <a:srgbClr val="1B456C"/>
                </a:solidFill>
                <a:latin typeface="Verdana"/>
                <a:ea typeface="Verdana"/>
                <a:cs typeface="Verdana"/>
                <a:sym typeface="Verdana"/>
              </a:rPr>
              <a:t>seguimiento del contratos</a:t>
            </a:r>
            <a:r>
              <a:rPr lang="en-US" sz="1400" b="0" i="0" u="none" strike="noStrike" cap="none">
                <a:solidFill>
                  <a:srgbClr val="1B456C"/>
                </a:solidFill>
                <a:latin typeface="Verdana"/>
                <a:ea typeface="Verdana"/>
                <a:cs typeface="Verdana"/>
                <a:sym typeface="Verdana"/>
              </a:rPr>
              <a:t>, monitorizando</a:t>
            </a:r>
            <a:r>
              <a:rPr lang="en-US" sz="1400" b="1" i="0" u="none" strike="noStrike" cap="none">
                <a:solidFill>
                  <a:srgbClr val="1B456C"/>
                </a:solidFill>
                <a:latin typeface="Verdana"/>
                <a:ea typeface="Verdana"/>
                <a:cs typeface="Verdana"/>
                <a:sym typeface="Verdana"/>
              </a:rPr>
              <a:t> de forma periódica los resultados esperados</a:t>
            </a:r>
            <a:r>
              <a:rPr lang="en-US" sz="1400" b="0" i="0" u="none" strike="noStrike" cap="none">
                <a:solidFill>
                  <a:srgbClr val="1B456C"/>
                </a:solidFill>
                <a:latin typeface="Verdana"/>
                <a:ea typeface="Verdana"/>
                <a:cs typeface="Verdana"/>
                <a:sym typeface="Verdana"/>
              </a:rPr>
              <a:t> (hitos, entregables, productos o resultados).  </a:t>
            </a:r>
            <a:endParaRPr sz="1400" b="0" i="0" u="none" strike="noStrike" cap="none">
              <a:solidFill>
                <a:srgbClr val="000000"/>
              </a:solidFill>
              <a:latin typeface="Arial"/>
              <a:ea typeface="Arial"/>
              <a:cs typeface="Arial"/>
              <a:sym typeface="Arial"/>
            </a:endParaRPr>
          </a:p>
        </p:txBody>
      </p:sp>
      <p:sp>
        <p:nvSpPr>
          <p:cNvPr id="279" name="Google Shape;279;p54"/>
          <p:cNvSpPr/>
          <p:nvPr/>
        </p:nvSpPr>
        <p:spPr>
          <a:xfrm>
            <a:off x="7981251" y="3593364"/>
            <a:ext cx="2549520" cy="2353174"/>
          </a:xfrm>
          <a:prstGeom prst="rect">
            <a:avLst/>
          </a:prstGeom>
          <a:noFill/>
          <a:ln>
            <a:noFill/>
          </a:ln>
        </p:spPr>
        <p:txBody>
          <a:bodyPr spcFirstLastPara="1" wrap="square" lIns="36000" tIns="36000" rIns="36000" bIns="36000" anchor="t" anchorCtr="0">
            <a:spAutoFit/>
          </a:bodyPr>
          <a:lstStyle/>
          <a:p>
            <a:pPr marL="0" marR="0" lvl="0" indent="0" algn="l" rtl="0">
              <a:lnSpc>
                <a:spcPct val="133000"/>
              </a:lnSpc>
              <a:spcBef>
                <a:spcPts val="0"/>
              </a:spcBef>
              <a:spcAft>
                <a:spcPts val="0"/>
              </a:spcAft>
              <a:buClr>
                <a:srgbClr val="1B456C"/>
              </a:buClr>
              <a:buSzPts val="1400"/>
              <a:buFont typeface="Arial"/>
              <a:buNone/>
            </a:pPr>
            <a:r>
              <a:rPr lang="en-US" sz="1400" b="1" i="0" u="none" strike="noStrike" cap="none">
                <a:solidFill>
                  <a:srgbClr val="1B456C"/>
                </a:solidFill>
                <a:latin typeface="Verdana"/>
                <a:ea typeface="Verdana"/>
                <a:cs typeface="Verdana"/>
                <a:sym typeface="Verdana"/>
              </a:rPr>
              <a:t>Finalización satisfactoria </a:t>
            </a:r>
            <a:r>
              <a:rPr lang="en-US" sz="1400" b="0" i="0" u="none" strike="noStrike" cap="none">
                <a:solidFill>
                  <a:srgbClr val="1B456C"/>
                </a:solidFill>
                <a:latin typeface="Verdana"/>
                <a:ea typeface="Verdana"/>
                <a:cs typeface="Verdana"/>
                <a:sym typeface="Verdana"/>
              </a:rPr>
              <a:t>de hitos y entregables: Requerimiento para el pago.  </a:t>
            </a:r>
            <a:endParaRPr sz="1400" b="0" i="0" u="none" strike="noStrike" cap="none">
              <a:solidFill>
                <a:srgbClr val="000000"/>
              </a:solidFill>
              <a:latin typeface="Arial"/>
              <a:ea typeface="Arial"/>
              <a:cs typeface="Arial"/>
              <a:sym typeface="Arial"/>
            </a:endParaRPr>
          </a:p>
          <a:p>
            <a:pPr marL="0" marR="0" lvl="0" indent="0" algn="l" rtl="0">
              <a:lnSpc>
                <a:spcPct val="133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33000"/>
              </a:lnSpc>
              <a:spcBef>
                <a:spcPts val="0"/>
              </a:spcBef>
              <a:spcAft>
                <a:spcPts val="0"/>
              </a:spcAft>
              <a:buClr>
                <a:srgbClr val="1B456C"/>
              </a:buClr>
              <a:buSzPts val="1400"/>
              <a:buFont typeface="Arial"/>
              <a:buNone/>
            </a:pPr>
            <a:r>
              <a:rPr lang="en-US" sz="1400" b="1" i="0" u="none" strike="noStrike" cap="none">
                <a:solidFill>
                  <a:srgbClr val="1B456C"/>
                </a:solidFill>
                <a:latin typeface="Verdana"/>
                <a:ea typeface="Verdana"/>
                <a:cs typeface="Verdana"/>
                <a:sym typeface="Verdana"/>
              </a:rPr>
              <a:t>Finalización con éxito</a:t>
            </a:r>
            <a:r>
              <a:rPr lang="en-US" sz="1400" b="0" i="0" u="none" strike="noStrike" cap="none">
                <a:solidFill>
                  <a:srgbClr val="1B456C"/>
                </a:solidFill>
                <a:latin typeface="Verdana"/>
                <a:ea typeface="Verdana"/>
                <a:cs typeface="Verdana"/>
                <a:sym typeface="Verdana"/>
              </a:rPr>
              <a:t>: Pre requisito para pasar de una fase a otra.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55"/>
          <p:cNvSpPr txBox="1">
            <a:spLocks noGrp="1"/>
          </p:cNvSpPr>
          <p:nvPr>
            <p:ph type="body" idx="1"/>
          </p:nvPr>
        </p:nvSpPr>
        <p:spPr>
          <a:xfrm>
            <a:off x="2156654" y="2057445"/>
            <a:ext cx="8229600" cy="1236236"/>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C</a:t>
            </a:r>
            <a:r>
              <a:rPr lang="en-US"/>
              <a:t>uáles son los retos de iProcureSecurity PCP?</a:t>
            </a:r>
            <a:endParaRPr/>
          </a:p>
        </p:txBody>
      </p:sp>
      <p:sp>
        <p:nvSpPr>
          <p:cNvPr id="285" name="Google Shape;285;p55"/>
          <p:cNvSpPr/>
          <p:nvPr/>
        </p:nvSpPr>
        <p:spPr>
          <a:xfrm>
            <a:off x="240" y="4815648"/>
            <a:ext cx="12191760" cy="1569660"/>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Andrés G. Castillo Sanz </a:t>
            </a:r>
            <a:endParaRPr dirty="0"/>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Director</a:t>
            </a:r>
            <a:r>
              <a:rPr lang="en-US" sz="2400" i="1" dirty="0">
                <a:solidFill>
                  <a:srgbClr val="FFFFFF"/>
                </a:solidFill>
                <a:latin typeface="Calibri"/>
                <a:ea typeface="Calibri"/>
                <a:cs typeface="Calibri"/>
                <a:sym typeface="Calibri"/>
              </a:rPr>
              <a:t> </a:t>
            </a:r>
            <a:r>
              <a:rPr lang="en-US" sz="2400" b="0" i="1" u="none" strike="noStrike" cap="none" dirty="0">
                <a:solidFill>
                  <a:srgbClr val="FFFFFF"/>
                </a:solidFill>
                <a:latin typeface="Calibri"/>
                <a:ea typeface="Calibri"/>
                <a:cs typeface="Calibri"/>
                <a:sym typeface="Calibri"/>
              </a:rPr>
              <a:t>de </a:t>
            </a:r>
            <a:r>
              <a:rPr lang="en-US" sz="2400" b="0" i="1" u="none" strike="noStrike" cap="none" dirty="0" err="1">
                <a:solidFill>
                  <a:srgbClr val="FFFFFF"/>
                </a:solidFill>
                <a:latin typeface="Calibri"/>
                <a:ea typeface="Calibri"/>
                <a:cs typeface="Calibri"/>
                <a:sym typeface="Calibri"/>
              </a:rPr>
              <a:t>Innovación</a:t>
            </a:r>
            <a:r>
              <a:rPr lang="en-US" sz="2400" b="0" i="1" u="none" strike="noStrike" cap="none" dirty="0">
                <a:solidFill>
                  <a:srgbClr val="FFFFFF"/>
                </a:solidFill>
                <a:latin typeface="Calibri"/>
                <a:ea typeface="Calibri"/>
                <a:cs typeface="Calibri"/>
                <a:sym typeface="Calibri"/>
              </a:rPr>
              <a:t> </a:t>
            </a:r>
            <a:r>
              <a:rPr lang="en-US" sz="2400" b="0" i="1" u="none" strike="noStrike" cap="none" dirty="0" err="1">
                <a:solidFill>
                  <a:srgbClr val="FFFFFF"/>
                </a:solidFill>
                <a:latin typeface="Calibri"/>
                <a:ea typeface="Calibri"/>
                <a:cs typeface="Calibri"/>
                <a:sym typeface="Calibri"/>
              </a:rPr>
              <a:t>Tecnológica</a:t>
            </a:r>
            <a:r>
              <a:rPr lang="en-US" sz="2400" b="0" i="1" u="none" strike="noStrike" cap="none" dirty="0">
                <a:solidFill>
                  <a:srgbClr val="FFFFFF"/>
                </a:solidFill>
                <a:latin typeface="Calibri"/>
                <a:ea typeface="Calibri"/>
                <a:cs typeface="Calibri"/>
                <a:sym typeface="Calibri"/>
              </a:rPr>
              <a:t> </a:t>
            </a:r>
            <a:endParaRPr dirty="0"/>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Hospital  </a:t>
            </a:r>
            <a:r>
              <a:rPr lang="en-US" sz="2400" b="0" i="1" u="none" strike="noStrike" cap="none" dirty="0" err="1">
                <a:solidFill>
                  <a:srgbClr val="FFFFFF"/>
                </a:solidFill>
                <a:latin typeface="Calibri"/>
                <a:ea typeface="Calibri"/>
                <a:cs typeface="Calibri"/>
                <a:sym typeface="Calibri"/>
              </a:rPr>
              <a:t>Infantil</a:t>
            </a:r>
            <a:r>
              <a:rPr lang="en-US" sz="2400" b="0" i="1" u="none" strike="noStrike" cap="none" dirty="0">
                <a:solidFill>
                  <a:srgbClr val="FFFFFF"/>
                </a:solidFill>
                <a:latin typeface="Calibri"/>
                <a:ea typeface="Calibri"/>
                <a:cs typeface="Calibri"/>
                <a:sym typeface="Calibri"/>
              </a:rPr>
              <a:t> Universitario Niño Jesús</a:t>
            </a:r>
            <a:endParaRPr sz="2400" b="0" i="1" u="none" strike="noStrike" cap="none" dirty="0">
              <a:solidFill>
                <a:srgbClr val="FFFFFF"/>
              </a:solidFill>
              <a:latin typeface="Calibri"/>
              <a:ea typeface="Calibri"/>
              <a:cs typeface="Calibri"/>
              <a:sym typeface="Calibri"/>
            </a:endParaRPr>
          </a:p>
          <a:p>
            <a:pPr marL="0" marR="0" lvl="0" indent="0" algn="r" rtl="0">
              <a:lnSpc>
                <a:spcPct val="100000"/>
              </a:lnSpc>
              <a:spcBef>
                <a:spcPts val="0"/>
              </a:spcBef>
              <a:spcAft>
                <a:spcPts val="0"/>
              </a:spcAft>
              <a:buClr>
                <a:srgbClr val="FFFFFF"/>
              </a:buClr>
              <a:buSzPts val="2400"/>
              <a:buFont typeface="Arial"/>
              <a:buNone/>
            </a:pPr>
            <a:r>
              <a:rPr lang="en-US" sz="2400" b="0" i="1" u="none" strike="noStrike" cap="none" dirty="0">
                <a:solidFill>
                  <a:srgbClr val="FFFFFF"/>
                </a:solidFill>
                <a:latin typeface="Calibri"/>
                <a:ea typeface="Calibri"/>
                <a:cs typeface="Calibri"/>
                <a:sym typeface="Calibri"/>
              </a:rPr>
              <a:t> </a:t>
            </a:r>
            <a:endParaRPr sz="2400" b="0" i="1" u="none" strike="noStrike" cap="none" dirty="0">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289"/>
        <p:cNvGrpSpPr/>
        <p:nvPr/>
      </p:nvGrpSpPr>
      <p:grpSpPr>
        <a:xfrm>
          <a:off x="0" y="0"/>
          <a:ext cx="0" cy="0"/>
          <a:chOff x="0" y="0"/>
          <a:chExt cx="0" cy="0"/>
        </a:xfrm>
      </p:grpSpPr>
      <p:pic>
        <p:nvPicPr>
          <p:cNvPr id="290" name="Google Shape;290;p7"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291" name="Google Shape;291;p7"/>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292" name="Google Shape;292;p7"/>
          <p:cNvSpPr txBox="1"/>
          <p:nvPr/>
        </p:nvSpPr>
        <p:spPr>
          <a:xfrm>
            <a:off x="501272" y="631618"/>
            <a:ext cx="11483650" cy="448841"/>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R</a:t>
            </a:r>
            <a:r>
              <a:rPr lang="en-US" sz="4000" b="1" i="0" u="none" strike="noStrike" cap="none">
                <a:solidFill>
                  <a:schemeClr val="lt1"/>
                </a:solidFill>
                <a:latin typeface="Verdana"/>
                <a:ea typeface="Verdana"/>
                <a:cs typeface="Verdana"/>
                <a:sym typeface="Verdana"/>
              </a:rPr>
              <a:t>etos actuales en triaje</a:t>
            </a:r>
            <a:endParaRPr sz="4000" b="1" i="0" u="none" strike="noStrike" cap="none">
              <a:solidFill>
                <a:schemeClr val="lt1"/>
              </a:solidFill>
              <a:latin typeface="Verdana"/>
              <a:ea typeface="Verdana"/>
              <a:cs typeface="Verdana"/>
              <a:sym typeface="Verdana"/>
            </a:endParaRPr>
          </a:p>
        </p:txBody>
      </p:sp>
      <p:sp>
        <p:nvSpPr>
          <p:cNvPr id="293" name="Google Shape;293;p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4" name="Google Shape;294;p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7"/>
          <p:cNvSpPr txBox="1"/>
          <p:nvPr/>
        </p:nvSpPr>
        <p:spPr>
          <a:xfrm>
            <a:off x="1190625" y="1403350"/>
            <a:ext cx="10198433" cy="15080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Planificación y toma de decisiones</a:t>
            </a: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Información insuficiente para el jefe de operaciones sobre el terreno y para las estructuras de mando y control y los centros de coordinación de emergencias </a:t>
            </a:r>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de datos de apoyo a la toma de decisiones para mejorar la asignación de recursos y el transporte de víctimas</a:t>
            </a:r>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296" name="Google Shape;296;p7"/>
          <p:cNvSpPr txBox="1"/>
          <p:nvPr/>
        </p:nvSpPr>
        <p:spPr>
          <a:xfrm>
            <a:off x="1190625" y="2593300"/>
            <a:ext cx="9870098" cy="143112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Gestión de recursos</a:t>
            </a: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 veces es ineficiente porque no se conservan datos generados durante y tras el incidente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La monitorización automatizada de las víctimas clasificadas puede liberar recursos humanos para atender a otras víctimas </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297" name="Google Shape;297;p7"/>
          <p:cNvSpPr txBox="1"/>
          <p:nvPr/>
        </p:nvSpPr>
        <p:spPr>
          <a:xfrm>
            <a:off x="1190625" y="3762310"/>
            <a:ext cx="9571160" cy="11848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Triaje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El triaje actual no es muy flexible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Mejora del triaje secundario con monitorización continua de signos vitales y el estado de salud</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dk1"/>
              </a:buClr>
              <a:buSzPts val="1600"/>
              <a:buFont typeface="Courier New"/>
              <a:buNone/>
            </a:pPr>
            <a:endParaRPr sz="1600" b="0" i="0" u="none" strike="noStrike" cap="none">
              <a:solidFill>
                <a:schemeClr val="lt1"/>
              </a:solidFill>
              <a:latin typeface="Calibri"/>
              <a:ea typeface="Calibri"/>
              <a:cs typeface="Calibri"/>
              <a:sym typeface="Calibri"/>
            </a:endParaRPr>
          </a:p>
        </p:txBody>
      </p:sp>
      <p:sp>
        <p:nvSpPr>
          <p:cNvPr id="298" name="Google Shape;298;p7"/>
          <p:cNvSpPr txBox="1"/>
          <p:nvPr/>
        </p:nvSpPr>
        <p:spPr>
          <a:xfrm>
            <a:off x="1190625" y="4700798"/>
            <a:ext cx="7311537" cy="69245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Transmisión de datos</a:t>
            </a: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Los mensajes de radio son lentos y propensos a confusiones</a:t>
            </a:r>
            <a:endParaRPr sz="1600" b="0" i="0" u="none" strike="noStrike" cap="none">
              <a:solidFill>
                <a:schemeClr val="lt1"/>
              </a:solidFill>
              <a:latin typeface="Calibri"/>
              <a:ea typeface="Calibri"/>
              <a:cs typeface="Calibri"/>
              <a:sym typeface="Calibri"/>
            </a:endParaRPr>
          </a:p>
        </p:txBody>
      </p:sp>
      <p:sp>
        <p:nvSpPr>
          <p:cNvPr id="299" name="Google Shape;299;p7"/>
          <p:cNvSpPr txBox="1"/>
          <p:nvPr/>
        </p:nvSpPr>
        <p:spPr>
          <a:xfrm>
            <a:off x="1190625" y="5414235"/>
            <a:ext cx="6037230" cy="133882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Interoperabilidad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interoperabilidad entre las aplicaciones de emergencias (APIs) </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interoperabilidad entre los actores</a:t>
            </a: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Falta interoperabilidad con las historias clínica electrónicas</a:t>
            </a:r>
            <a:endParaRPr sz="1600" b="0" i="0" u="none" strike="noStrike" cap="none">
              <a:solidFill>
                <a:schemeClr val="lt1"/>
              </a:solidFill>
              <a:latin typeface="Calibri"/>
              <a:ea typeface="Calibri"/>
              <a:cs typeface="Calibri"/>
              <a:sym typeface="Calibri"/>
            </a:endParaRPr>
          </a:p>
        </p:txBody>
      </p:sp>
      <p:sp>
        <p:nvSpPr>
          <p:cNvPr id="300" name="Google Shape;300;p7"/>
          <p:cNvSpPr/>
          <p:nvPr/>
        </p:nvSpPr>
        <p:spPr>
          <a:xfrm>
            <a:off x="623392" y="262225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1" name="Google Shape;301;p7"/>
          <p:cNvSpPr/>
          <p:nvPr/>
        </p:nvSpPr>
        <p:spPr>
          <a:xfrm>
            <a:off x="568616" y="253921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2" name="Google Shape;302;p7"/>
          <p:cNvSpPr/>
          <p:nvPr/>
        </p:nvSpPr>
        <p:spPr>
          <a:xfrm>
            <a:off x="624236" y="379837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3" name="Google Shape;303;p7"/>
          <p:cNvSpPr/>
          <p:nvPr/>
        </p:nvSpPr>
        <p:spPr>
          <a:xfrm>
            <a:off x="569460" y="371533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4" name="Google Shape;304;p7"/>
          <p:cNvSpPr/>
          <p:nvPr/>
        </p:nvSpPr>
        <p:spPr>
          <a:xfrm>
            <a:off x="624236" y="472620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5" name="Google Shape;305;p7"/>
          <p:cNvSpPr/>
          <p:nvPr/>
        </p:nvSpPr>
        <p:spPr>
          <a:xfrm>
            <a:off x="569460" y="464316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6" name="Google Shape;306;p7"/>
          <p:cNvSpPr/>
          <p:nvPr/>
        </p:nvSpPr>
        <p:spPr>
          <a:xfrm>
            <a:off x="629851" y="54591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7" name="Google Shape;307;p7"/>
          <p:cNvSpPr/>
          <p:nvPr/>
        </p:nvSpPr>
        <p:spPr>
          <a:xfrm>
            <a:off x="575075" y="53760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311"/>
        <p:cNvGrpSpPr/>
        <p:nvPr/>
      </p:nvGrpSpPr>
      <p:grpSpPr>
        <a:xfrm>
          <a:off x="0" y="0"/>
          <a:ext cx="0" cy="0"/>
          <a:chOff x="0" y="0"/>
          <a:chExt cx="0" cy="0"/>
        </a:xfrm>
      </p:grpSpPr>
      <p:pic>
        <p:nvPicPr>
          <p:cNvPr id="312" name="Google Shape;312;p8"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313" name="Google Shape;313;p8"/>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314" name="Google Shape;314;p8"/>
          <p:cNvSpPr txBox="1"/>
          <p:nvPr/>
        </p:nvSpPr>
        <p:spPr>
          <a:xfrm>
            <a:off x="501272" y="631618"/>
            <a:ext cx="11483650" cy="541687"/>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I</a:t>
            </a:r>
            <a:r>
              <a:rPr lang="en-US" sz="4000" b="1" i="0" u="none" strike="noStrike" cap="none">
                <a:solidFill>
                  <a:schemeClr val="lt1"/>
                </a:solidFill>
                <a:latin typeface="Verdana"/>
                <a:ea typeface="Verdana"/>
                <a:cs typeface="Verdana"/>
                <a:sym typeface="Verdana"/>
              </a:rPr>
              <a:t>mportancia de la gestión del triaje</a:t>
            </a:r>
            <a:endParaRPr sz="1400" b="0" i="0" u="none" strike="noStrike" cap="none">
              <a:solidFill>
                <a:srgbClr val="000000"/>
              </a:solidFill>
              <a:latin typeface="Arial"/>
              <a:ea typeface="Arial"/>
              <a:cs typeface="Arial"/>
              <a:sym typeface="Arial"/>
            </a:endParaRPr>
          </a:p>
        </p:txBody>
      </p:sp>
      <p:sp>
        <p:nvSpPr>
          <p:cNvPr id="315" name="Google Shape;315;p8"/>
          <p:cNvSpPr/>
          <p:nvPr/>
        </p:nvSpPr>
        <p:spPr>
          <a:xfrm>
            <a:off x="624236" y="3307992"/>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6" name="Google Shape;316;p8"/>
          <p:cNvSpPr/>
          <p:nvPr/>
        </p:nvSpPr>
        <p:spPr>
          <a:xfrm>
            <a:off x="569460" y="3224951"/>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7" name="Google Shape;317;p8"/>
          <p:cNvSpPr txBox="1"/>
          <p:nvPr/>
        </p:nvSpPr>
        <p:spPr>
          <a:xfrm>
            <a:off x="1190625" y="3182627"/>
            <a:ext cx="10121232" cy="9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r>
              <a:rPr lang="en-US" sz="2400" b="0" i="0" u="none" strike="noStrike" cap="none">
                <a:solidFill>
                  <a:schemeClr val="lt1"/>
                </a:solidFill>
                <a:latin typeface="Calibri"/>
                <a:ea typeface="Calibri"/>
                <a:cs typeface="Calibri"/>
                <a:sym typeface="Calibri"/>
              </a:rPr>
              <a:t>Se trata de clasificar a las víctimas según sus necesidades y los recursos disponibles y garantizar el uso eficiente de los recursos disponibles</a:t>
            </a:r>
            <a:endParaRPr sz="2000" b="0" i="0" u="none" strike="noStrike" cap="none">
              <a:solidFill>
                <a:srgbClr val="000000"/>
              </a:solidFill>
              <a:latin typeface="Arial"/>
              <a:ea typeface="Arial"/>
              <a:cs typeface="Arial"/>
              <a:sym typeface="Arial"/>
            </a:endParaRPr>
          </a:p>
        </p:txBody>
      </p:sp>
      <p:sp>
        <p:nvSpPr>
          <p:cNvPr id="318" name="Google Shape;318;p8"/>
          <p:cNvSpPr txBox="1"/>
          <p:nvPr/>
        </p:nvSpPr>
        <p:spPr>
          <a:xfrm>
            <a:off x="1190625" y="4185490"/>
            <a:ext cx="10293969" cy="135417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r>
              <a:rPr lang="en-US" sz="2400" b="0" i="0" u="none" strike="noStrike" cap="none">
                <a:solidFill>
                  <a:schemeClr val="lt1"/>
                </a:solidFill>
                <a:latin typeface="Calibri"/>
                <a:ea typeface="Calibri"/>
                <a:cs typeface="Calibri"/>
                <a:sym typeface="Calibri"/>
              </a:rPr>
              <a:t>Los IMV son de probabilidad baja pero impacto alto</a:t>
            </a:r>
            <a:endParaRPr/>
          </a:p>
          <a:p>
            <a:pPr marL="0" marR="0" lvl="0" indent="0" algn="l" rtl="0">
              <a:lnSpc>
                <a:spcPct val="100000"/>
              </a:lnSpc>
              <a:spcBef>
                <a:spcPts val="600"/>
              </a:spcBef>
              <a:spcAft>
                <a:spcPts val="0"/>
              </a:spcAft>
              <a:buNone/>
            </a:pPr>
            <a:r>
              <a:rPr lang="en-US" sz="2400" b="0" i="0" u="none" strike="noStrike" cap="none">
                <a:solidFill>
                  <a:schemeClr val="lt1"/>
                </a:solidFill>
                <a:latin typeface="Calibri"/>
                <a:ea typeface="Calibri"/>
                <a:cs typeface="Calibri"/>
                <a:sym typeface="Calibri"/>
              </a:rPr>
              <a:t>El alcance y la calidad de la atención prestada por los servicios de emergencia influye en la mortalidad de las víctimas y la calidad de vida posterior</a:t>
            </a:r>
            <a:endParaRPr/>
          </a:p>
        </p:txBody>
      </p:sp>
      <p:sp>
        <p:nvSpPr>
          <p:cNvPr id="319" name="Google Shape;319;p8"/>
          <p:cNvSpPr/>
          <p:nvPr/>
        </p:nvSpPr>
        <p:spPr>
          <a:xfrm>
            <a:off x="623392" y="440533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0" name="Google Shape;320;p8"/>
          <p:cNvSpPr/>
          <p:nvPr/>
        </p:nvSpPr>
        <p:spPr>
          <a:xfrm>
            <a:off x="568616" y="432229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21" name="Google Shape;321;p8"/>
          <p:cNvPicPr preferRelativeResize="0"/>
          <p:nvPr/>
        </p:nvPicPr>
        <p:blipFill rotWithShape="1">
          <a:blip r:embed="rId5">
            <a:alphaModFix/>
          </a:blip>
          <a:srcRect/>
          <a:stretch/>
        </p:blipFill>
        <p:spPr>
          <a:xfrm>
            <a:off x="568616" y="1520392"/>
            <a:ext cx="10915978" cy="1333621"/>
          </a:xfrm>
          <a:prstGeom prst="rect">
            <a:avLst/>
          </a:prstGeom>
          <a:noFill/>
          <a:ln>
            <a:noFill/>
          </a:ln>
        </p:spPr>
      </p:pic>
      <p:sp>
        <p:nvSpPr>
          <p:cNvPr id="322" name="Google Shape;322;p8"/>
          <p:cNvSpPr txBox="1"/>
          <p:nvPr/>
        </p:nvSpPr>
        <p:spPr>
          <a:xfrm>
            <a:off x="1199481" y="5634629"/>
            <a:ext cx="9562304" cy="907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600"/>
              </a:spcBef>
              <a:spcAft>
                <a:spcPts val="0"/>
              </a:spcAft>
              <a:buNone/>
            </a:pPr>
            <a:r>
              <a:rPr lang="en-US" sz="2400" b="0" i="0" u="none" strike="noStrike" cap="none">
                <a:solidFill>
                  <a:schemeClr val="lt1"/>
                </a:solidFill>
                <a:latin typeface="Arial"/>
                <a:ea typeface="Arial"/>
                <a:cs typeface="Arial"/>
                <a:sym typeface="Arial"/>
              </a:rPr>
              <a:t>Está aumentando el número de catástrofes naturales y de origen humano</a:t>
            </a:r>
            <a:endParaRPr/>
          </a:p>
        </p:txBody>
      </p:sp>
      <p:sp>
        <p:nvSpPr>
          <p:cNvPr id="323" name="Google Shape;323;p8"/>
          <p:cNvSpPr/>
          <p:nvPr/>
        </p:nvSpPr>
        <p:spPr>
          <a:xfrm>
            <a:off x="632248" y="566358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4" name="Google Shape;324;p8"/>
          <p:cNvSpPr/>
          <p:nvPr/>
        </p:nvSpPr>
        <p:spPr>
          <a:xfrm>
            <a:off x="577472" y="558054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328"/>
        <p:cNvGrpSpPr/>
        <p:nvPr/>
      </p:nvGrpSpPr>
      <p:grpSpPr>
        <a:xfrm>
          <a:off x="0" y="0"/>
          <a:ext cx="0" cy="0"/>
          <a:chOff x="0" y="0"/>
          <a:chExt cx="0" cy="0"/>
        </a:xfrm>
      </p:grpSpPr>
      <p:pic>
        <p:nvPicPr>
          <p:cNvPr id="329" name="Google Shape;329;p16" descr="A picture containing grass, outdoor, sky, road&#10;&#10;Description automatically generated"/>
          <p:cNvPicPr preferRelativeResize="0"/>
          <p:nvPr/>
        </p:nvPicPr>
        <p:blipFill rotWithShape="1">
          <a:blip r:embed="rId3">
            <a:alphaModFix amt="10000"/>
          </a:blip>
          <a:srcRect l="17526"/>
          <a:stretch/>
        </p:blipFill>
        <p:spPr>
          <a:xfrm>
            <a:off x="5577994" y="762000"/>
            <a:ext cx="6462041" cy="5223494"/>
          </a:xfrm>
          <a:prstGeom prst="rect">
            <a:avLst/>
          </a:prstGeom>
          <a:noFill/>
          <a:ln>
            <a:noFill/>
          </a:ln>
        </p:spPr>
      </p:pic>
      <p:pic>
        <p:nvPicPr>
          <p:cNvPr id="330" name="Google Shape;330;p16"/>
          <p:cNvPicPr preferRelativeResize="0"/>
          <p:nvPr/>
        </p:nvPicPr>
        <p:blipFill rotWithShape="1">
          <a:blip r:embed="rId4">
            <a:alphaModFix/>
          </a:blip>
          <a:srcRect/>
          <a:stretch/>
        </p:blipFill>
        <p:spPr>
          <a:xfrm>
            <a:off x="9007813" y="288858"/>
            <a:ext cx="2851824" cy="344596"/>
          </a:xfrm>
          <a:prstGeom prst="rect">
            <a:avLst/>
          </a:prstGeom>
          <a:noFill/>
          <a:ln>
            <a:noFill/>
          </a:ln>
        </p:spPr>
      </p:pic>
      <p:sp>
        <p:nvSpPr>
          <p:cNvPr id="331" name="Google Shape;331;p16"/>
          <p:cNvSpPr txBox="1"/>
          <p:nvPr/>
        </p:nvSpPr>
        <p:spPr>
          <a:xfrm>
            <a:off x="501272" y="631618"/>
            <a:ext cx="7809496" cy="453394"/>
          </a:xfrm>
          <a:prstGeom prst="rect">
            <a:avLst/>
          </a:prstGeom>
          <a:noFill/>
          <a:ln>
            <a:noFill/>
          </a:ln>
        </p:spPr>
        <p:txBody>
          <a:bodyPr spcFirstLastPara="1" wrap="square" lIns="0" tIns="0" rIns="0" bIns="0" anchor="t" anchorCtr="0">
            <a:spAutoFit/>
          </a:bodyPr>
          <a:lstStyle/>
          <a:p>
            <a:pPr marL="0" marR="0" lvl="0" indent="0" algn="l" rtl="0">
              <a:lnSpc>
                <a:spcPct val="87750"/>
              </a:lnSpc>
              <a:spcBef>
                <a:spcPts val="0"/>
              </a:spcBef>
              <a:spcAft>
                <a:spcPts val="0"/>
              </a:spcAft>
              <a:buClr>
                <a:srgbClr val="D9325D"/>
              </a:buClr>
              <a:buSzPts val="4000"/>
              <a:buFont typeface="Verdana"/>
              <a:buNone/>
            </a:pPr>
            <a:r>
              <a:rPr lang="en-US" sz="4000" b="1" i="0" u="none" strike="noStrike" cap="none">
                <a:solidFill>
                  <a:srgbClr val="D9325D"/>
                </a:solidFill>
                <a:latin typeface="Verdana"/>
                <a:ea typeface="Verdana"/>
                <a:cs typeface="Verdana"/>
                <a:sym typeface="Verdana"/>
              </a:rPr>
              <a:t>M</a:t>
            </a:r>
            <a:r>
              <a:rPr lang="en-US" sz="4000" b="1" i="0" u="none" strike="noStrike" cap="none">
                <a:solidFill>
                  <a:srgbClr val="FFFFFF"/>
                </a:solidFill>
                <a:latin typeface="Verdana"/>
                <a:ea typeface="Verdana"/>
                <a:cs typeface="Verdana"/>
                <a:sym typeface="Verdana"/>
              </a:rPr>
              <a:t>otivación</a:t>
            </a:r>
            <a:endParaRPr sz="1400" b="0" i="0" u="none" strike="noStrike" cap="none">
              <a:solidFill>
                <a:srgbClr val="000000"/>
              </a:solidFill>
              <a:latin typeface="Arial"/>
              <a:ea typeface="Arial"/>
              <a:cs typeface="Arial"/>
              <a:sym typeface="Arial"/>
            </a:endParaRPr>
          </a:p>
        </p:txBody>
      </p:sp>
      <p:sp>
        <p:nvSpPr>
          <p:cNvPr id="332" name="Google Shape;332;p16"/>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p16"/>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4" name="Google Shape;334;p16"/>
          <p:cNvSpPr txBox="1"/>
          <p:nvPr/>
        </p:nvSpPr>
        <p:spPr>
          <a:xfrm>
            <a:off x="1190625" y="1403350"/>
            <a:ext cx="7396961" cy="29084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Necesidades recogidas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Quick assessment of the situation on site (e.g. number, location, status of casualties)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Better and quicker planning onsite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Reducing reaction time to changing situations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Availability of data that help to make better informed decisions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More reliable tagging of casualties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Better interoperability with all relevant agencies in onsite/at disaster area</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Better distribution of resources at the scene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Increase in rapid transportation of casualties (According to their status)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Right distribution of patients to avoid overcrowded hospitals</a:t>
            </a:r>
            <a:endParaRPr sz="1400" b="0" i="0" u="none" strike="noStrike" cap="none">
              <a:solidFill>
                <a:srgbClr val="000000"/>
              </a:solidFill>
              <a:latin typeface="Arial"/>
              <a:ea typeface="Arial"/>
              <a:cs typeface="Arial"/>
              <a:sym typeface="Arial"/>
            </a:endParaRPr>
          </a:p>
        </p:txBody>
      </p:sp>
      <p:sp>
        <p:nvSpPr>
          <p:cNvPr id="335" name="Google Shape;335;p16"/>
          <p:cNvSpPr/>
          <p:nvPr/>
        </p:nvSpPr>
        <p:spPr>
          <a:xfrm>
            <a:off x="700436" y="4347741"/>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p16"/>
          <p:cNvSpPr/>
          <p:nvPr/>
        </p:nvSpPr>
        <p:spPr>
          <a:xfrm>
            <a:off x="645660" y="4264700"/>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7" name="Google Shape;337;p16"/>
          <p:cNvSpPr txBox="1"/>
          <p:nvPr/>
        </p:nvSpPr>
        <p:spPr>
          <a:xfrm>
            <a:off x="1266825" y="4308475"/>
            <a:ext cx="8550276" cy="216982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La innovación en emergencias médicas debería:</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6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make the EMS system interoperable and travel with the casualty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make the status very visible in all situations and weather conditions (night, smoke,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 data transfer to EMS decision makers onsite and enable hem to distribute resources and </a:t>
            </a:r>
            <a:br>
              <a:rPr lang="en-US" sz="1600" b="0" i="0" u="none" strike="noStrike" cap="none">
                <a:solidFill>
                  <a:schemeClr val="lt1"/>
                </a:solidFill>
                <a:latin typeface="Calibri"/>
                <a:ea typeface="Calibri"/>
                <a:cs typeface="Calibri"/>
                <a:sym typeface="Calibri"/>
              </a:rPr>
            </a:br>
            <a:r>
              <a:rPr lang="en-US" sz="1600" b="0" i="0" u="none" strike="noStrike" cap="none">
                <a:solidFill>
                  <a:schemeClr val="lt1"/>
                </a:solidFill>
                <a:latin typeface="Calibri"/>
                <a:ea typeface="Calibri"/>
                <a:cs typeface="Calibri"/>
                <a:sym typeface="Calibri"/>
              </a:rPr>
              <a:t>organise rapid transportation of victims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save data for analysis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help during the handover process from outside to inside hospital</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 overseeing the situation (number of casualties, location and status)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56"/>
          <p:cNvPicPr preferRelativeResize="0"/>
          <p:nvPr/>
        </p:nvPicPr>
        <p:blipFill rotWithShape="1">
          <a:blip r:embed="rId3">
            <a:alphaModFix/>
          </a:blip>
          <a:srcRect b="56006"/>
          <a:stretch/>
        </p:blipFill>
        <p:spPr>
          <a:xfrm>
            <a:off x="521825" y="3249480"/>
            <a:ext cx="9851798" cy="3238783"/>
          </a:xfrm>
          <a:prstGeom prst="rect">
            <a:avLst/>
          </a:prstGeom>
          <a:noFill/>
          <a:ln>
            <a:noFill/>
          </a:ln>
        </p:spPr>
      </p:pic>
      <p:grpSp>
        <p:nvGrpSpPr>
          <p:cNvPr id="343" name="Google Shape;343;p56"/>
          <p:cNvGrpSpPr/>
          <p:nvPr/>
        </p:nvGrpSpPr>
        <p:grpSpPr>
          <a:xfrm>
            <a:off x="575059" y="637549"/>
            <a:ext cx="379556" cy="379556"/>
            <a:chOff x="8840440" y="1083484"/>
            <a:chExt cx="486198" cy="486198"/>
          </a:xfrm>
        </p:grpSpPr>
        <p:sp>
          <p:nvSpPr>
            <p:cNvPr id="344" name="Google Shape;344;p56"/>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p56"/>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46" name="Google Shape;346;p56"/>
          <p:cNvSpPr txBox="1"/>
          <p:nvPr/>
        </p:nvSpPr>
        <p:spPr>
          <a:xfrm>
            <a:off x="1045694" y="631331"/>
            <a:ext cx="9585200"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El foco en la gestion completa en el lugar del incidente</a:t>
            </a:r>
            <a:endParaRPr sz="1400" b="0" i="0" u="none" strike="noStrike" cap="none">
              <a:solidFill>
                <a:schemeClr val="lt1"/>
              </a:solidFill>
              <a:latin typeface="Arial"/>
              <a:ea typeface="Arial"/>
              <a:cs typeface="Arial"/>
              <a:sym typeface="Arial"/>
            </a:endParaRPr>
          </a:p>
        </p:txBody>
      </p:sp>
      <p:grpSp>
        <p:nvGrpSpPr>
          <p:cNvPr id="347" name="Google Shape;347;p56"/>
          <p:cNvGrpSpPr/>
          <p:nvPr/>
        </p:nvGrpSpPr>
        <p:grpSpPr>
          <a:xfrm>
            <a:off x="572660" y="1959494"/>
            <a:ext cx="379556" cy="379556"/>
            <a:chOff x="8840440" y="1083484"/>
            <a:chExt cx="486198" cy="486198"/>
          </a:xfrm>
        </p:grpSpPr>
        <p:sp>
          <p:nvSpPr>
            <p:cNvPr id="348" name="Google Shape;348;p56"/>
            <p:cNvSpPr/>
            <p:nvPr/>
          </p:nvSpPr>
          <p:spPr>
            <a:xfrm>
              <a:off x="8895216" y="11665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9" name="Google Shape;349;p56"/>
            <p:cNvSpPr/>
            <p:nvPr/>
          </p:nvSpPr>
          <p:spPr>
            <a:xfrm>
              <a:off x="8840440" y="10834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50" name="Google Shape;350;p56"/>
          <p:cNvSpPr txBox="1"/>
          <p:nvPr/>
        </p:nvSpPr>
        <p:spPr>
          <a:xfrm>
            <a:off x="1043294" y="2045608"/>
            <a:ext cx="6018687"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Soporte tecnológico en todo el proceso</a:t>
            </a:r>
            <a:endParaRPr sz="1400" b="0" i="0" u="none" strike="noStrike" cap="none">
              <a:solidFill>
                <a:schemeClr val="lt1"/>
              </a:solidFill>
              <a:latin typeface="Arial"/>
              <a:ea typeface="Arial"/>
              <a:cs typeface="Arial"/>
              <a:sym typeface="Arial"/>
            </a:endParaRPr>
          </a:p>
        </p:txBody>
      </p:sp>
      <p:sp>
        <p:nvSpPr>
          <p:cNvPr id="351" name="Google Shape;351;p56"/>
          <p:cNvSpPr txBox="1"/>
          <p:nvPr/>
        </p:nvSpPr>
        <p:spPr>
          <a:xfrm>
            <a:off x="1045222" y="2403999"/>
            <a:ext cx="6621670"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Solutions are expected to provide the necessary devices that work together to manage the triage process (e.g. triage tags, mobile devices)</a:t>
            </a:r>
            <a:endParaRPr sz="1000" b="0" i="0" u="none" strike="noStrike" cap="none">
              <a:solidFill>
                <a:schemeClr val="lt1"/>
              </a:solidFill>
              <a:latin typeface="Arial"/>
              <a:ea typeface="Arial"/>
              <a:cs typeface="Arial"/>
              <a:sym typeface="Arial"/>
            </a:endParaRPr>
          </a:p>
        </p:txBody>
      </p:sp>
      <p:sp>
        <p:nvSpPr>
          <p:cNvPr id="352" name="Google Shape;352;p56"/>
          <p:cNvSpPr txBox="1"/>
          <p:nvPr/>
        </p:nvSpPr>
        <p:spPr>
          <a:xfrm>
            <a:off x="1039902" y="1095676"/>
            <a:ext cx="7175630" cy="43088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chemeClr val="lt1"/>
                </a:solidFill>
                <a:latin typeface="Verdana"/>
                <a:ea typeface="Verdana"/>
                <a:cs typeface="Verdana"/>
                <a:sym typeface="Verdana"/>
              </a:rPr>
              <a:t>… with links to further communication (e.g. EMCC) and health and care interfaces (e.g. data from triage passed on to the treatment centre / hospital)</a:t>
            </a:r>
            <a:endParaRPr sz="1000" b="0"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57"/>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58" name="Google Shape;358;p57"/>
          <p:cNvSpPr txBox="1"/>
          <p:nvPr/>
        </p:nvSpPr>
        <p:spPr>
          <a:xfrm>
            <a:off x="1190625" y="1403350"/>
            <a:ext cx="10546104" cy="415494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Supervisión rápida y exacta de las víctimas y su estado</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Distinguish </a:t>
            </a:r>
            <a:r>
              <a:rPr lang="en-US" sz="1600" b="1" i="0" u="none" strike="noStrike" cap="none">
                <a:solidFill>
                  <a:srgbClr val="D9325D"/>
                </a:solidFill>
                <a:latin typeface="Calibri"/>
                <a:ea typeface="Calibri"/>
                <a:cs typeface="Calibri"/>
                <a:sym typeface="Calibri"/>
              </a:rPr>
              <a:t>different roles </a:t>
            </a:r>
            <a:r>
              <a:rPr lang="en-US" sz="1600" b="0" i="0" u="none" strike="noStrike" cap="none">
                <a:solidFill>
                  <a:schemeClr val="lt1"/>
                </a:solidFill>
                <a:latin typeface="Calibri"/>
                <a:ea typeface="Calibri"/>
                <a:cs typeface="Calibri"/>
                <a:sym typeface="Calibri"/>
              </a:rPr>
              <a:t>in the system, such as casualties, different types of EMS practitioners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Display casualties at a glance </a:t>
            </a:r>
            <a:r>
              <a:rPr lang="en-US" sz="1600" b="0" i="0" u="none" strike="noStrike" cap="none">
                <a:solidFill>
                  <a:schemeClr val="lt1"/>
                </a:solidFill>
                <a:latin typeface="Calibri"/>
                <a:ea typeface="Calibri"/>
                <a:cs typeface="Calibri"/>
                <a:sym typeface="Calibri"/>
              </a:rPr>
              <a:t>as they are being registered, their status and triage steps they are in, geolocation,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 for </a:t>
            </a:r>
            <a:r>
              <a:rPr lang="en-US" sz="1600" b="1" i="0" u="none" strike="noStrike" cap="none">
                <a:solidFill>
                  <a:srgbClr val="D9325D"/>
                </a:solidFill>
                <a:latin typeface="Calibri"/>
                <a:ea typeface="Calibri"/>
                <a:cs typeface="Calibri"/>
                <a:sym typeface="Calibri"/>
              </a:rPr>
              <a:t>identifying the casualties </a:t>
            </a:r>
            <a:r>
              <a:rPr lang="en-US" sz="1600" b="0" i="0" u="none" strike="noStrike" cap="none">
                <a:solidFill>
                  <a:schemeClr val="lt1"/>
                </a:solidFill>
                <a:latin typeface="Calibri"/>
                <a:ea typeface="Calibri"/>
                <a:cs typeface="Calibri"/>
                <a:sym typeface="Calibri"/>
              </a:rPr>
              <a:t>, e.g. by scanning their ID cards, adding a photo taken by the EMS practitioner, possibly access to the casualty‘s medical record/HER</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an </a:t>
            </a:r>
            <a:r>
              <a:rPr lang="en-US" sz="1600" b="1" i="0" u="none" strike="noStrike" cap="none">
                <a:solidFill>
                  <a:srgbClr val="D9325D"/>
                </a:solidFill>
                <a:latin typeface="Calibri"/>
                <a:ea typeface="Calibri"/>
                <a:cs typeface="Calibri"/>
                <a:sym typeface="Calibri"/>
              </a:rPr>
              <a:t>innovative device (tag) </a:t>
            </a:r>
            <a:r>
              <a:rPr lang="en-US" sz="1600" b="0" i="0" u="none" strike="noStrike" cap="none">
                <a:solidFill>
                  <a:schemeClr val="lt1"/>
                </a:solidFill>
                <a:latin typeface="Calibri"/>
                <a:ea typeface="Calibri"/>
                <a:cs typeface="Calibri"/>
                <a:sym typeface="Calibri"/>
              </a:rPr>
              <a:t>that can be attached to the casualty easily in different conditions and </a:t>
            </a:r>
            <a:r>
              <a:rPr lang="en-US" sz="1600" b="1" i="0" u="none" strike="noStrike" cap="none">
                <a:solidFill>
                  <a:srgbClr val="D9325D"/>
                </a:solidFill>
                <a:latin typeface="Calibri"/>
                <a:ea typeface="Calibri"/>
                <a:cs typeface="Calibri"/>
                <a:sym typeface="Calibri"/>
              </a:rPr>
              <a:t>displaying information</a:t>
            </a:r>
            <a:r>
              <a:rPr lang="en-US" sz="1600" b="0" i="0" u="none" strike="noStrike" cap="none">
                <a:solidFill>
                  <a:schemeClr val="lt1"/>
                </a:solidFill>
                <a:latin typeface="Calibri"/>
                <a:ea typeface="Calibri"/>
                <a:cs typeface="Calibri"/>
                <a:sym typeface="Calibri"/>
              </a:rPr>
              <a:t> such as status, ID, as well as </a:t>
            </a:r>
            <a:r>
              <a:rPr lang="en-US" sz="1600" b="1" i="0" u="none" strike="noStrike" cap="none">
                <a:solidFill>
                  <a:srgbClr val="D9325D"/>
                </a:solidFill>
                <a:latin typeface="Calibri"/>
                <a:ea typeface="Calibri"/>
                <a:cs typeface="Calibri"/>
                <a:sym typeface="Calibri"/>
              </a:rPr>
              <a:t>collecting information </a:t>
            </a:r>
            <a:r>
              <a:rPr lang="en-US" sz="1600" b="0" i="0" u="none" strike="noStrike" cap="none">
                <a:solidFill>
                  <a:schemeClr val="lt1"/>
                </a:solidFill>
                <a:latin typeface="Calibri"/>
                <a:ea typeface="Calibri"/>
                <a:cs typeface="Calibri"/>
                <a:sym typeface="Calibri"/>
              </a:rPr>
              <a:t>(e.g. vital signs, status changes) which can be viewed via appropriate interfaces by the EMS team. Further innovative elements are desirable, such as voice recognition. Some information should be visible directly on the device (e.g. circulation, breathing, disability, child/adult, stabilisation actions, exposure, bleeding/fractures/injuries, CBRN, airway, injury location, pregnancy), other information may be visible only through a connection to another interface such as a tablet.</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59" name="Google Shape;359;p57"/>
          <p:cNvGrpSpPr/>
          <p:nvPr/>
        </p:nvGrpSpPr>
        <p:grpSpPr>
          <a:xfrm>
            <a:off x="569460" y="1359575"/>
            <a:ext cx="486198" cy="486198"/>
            <a:chOff x="569460" y="1359575"/>
            <a:chExt cx="486198" cy="486198"/>
          </a:xfrm>
        </p:grpSpPr>
        <p:sp>
          <p:nvSpPr>
            <p:cNvPr id="360" name="Google Shape;360;p57"/>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1" name="Google Shape;361;p57"/>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8"/>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67" name="Google Shape;367;p58"/>
          <p:cNvSpPr txBox="1"/>
          <p:nvPr/>
        </p:nvSpPr>
        <p:spPr>
          <a:xfrm>
            <a:off x="1190625" y="1403350"/>
            <a:ext cx="10546104" cy="510905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Apoyo a la toma de decisiones respecto a la asignación de recursos y al tratamiento a las víctimas</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Allowing to quickly </a:t>
            </a:r>
            <a:r>
              <a:rPr lang="en-US" sz="1600" b="1" i="0" u="none" strike="noStrike" cap="none">
                <a:solidFill>
                  <a:srgbClr val="D9325D"/>
                </a:solidFill>
                <a:latin typeface="Calibri"/>
                <a:ea typeface="Calibri"/>
                <a:cs typeface="Calibri"/>
                <a:sym typeface="Calibri"/>
              </a:rPr>
              <a:t>add new users  </a:t>
            </a:r>
            <a:r>
              <a:rPr lang="en-US" sz="1600" b="0" i="0" u="none" strike="noStrike" cap="none">
                <a:solidFill>
                  <a:schemeClr val="lt1"/>
                </a:solidFill>
                <a:latin typeface="Calibri"/>
                <a:ea typeface="Calibri"/>
                <a:cs typeface="Calibri"/>
                <a:sym typeface="Calibri"/>
              </a:rPr>
              <a:t>to the system when dealing with a specific MCI, </a:t>
            </a:r>
            <a:r>
              <a:rPr lang="en-US" sz="1600" b="1" i="0" u="none" strike="noStrike" cap="none">
                <a:solidFill>
                  <a:srgbClr val="D9325D"/>
                </a:solidFill>
                <a:latin typeface="Calibri"/>
                <a:ea typeface="Calibri"/>
                <a:cs typeface="Calibri"/>
                <a:sym typeface="Calibri"/>
              </a:rPr>
              <a:t>assigning roles </a:t>
            </a:r>
            <a:r>
              <a:rPr lang="en-US" sz="1600" b="0" i="0" u="none" strike="noStrike" cap="none">
                <a:solidFill>
                  <a:schemeClr val="lt1"/>
                </a:solidFill>
                <a:latin typeface="Calibri"/>
                <a:ea typeface="Calibri"/>
                <a:cs typeface="Calibri"/>
                <a:sym typeface="Calibri"/>
              </a:rPr>
              <a:t>to them and allowing them to </a:t>
            </a:r>
            <a:r>
              <a:rPr lang="en-US" sz="1600" b="1" i="0" u="none" strike="noStrike" cap="none">
                <a:solidFill>
                  <a:srgbClr val="D9325D"/>
                </a:solidFill>
                <a:latin typeface="Calibri"/>
                <a:ea typeface="Calibri"/>
                <a:cs typeface="Calibri"/>
                <a:sym typeface="Calibri"/>
              </a:rPr>
              <a:t>set preferences </a:t>
            </a:r>
            <a:r>
              <a:rPr lang="en-US" sz="1600" b="0" i="0" u="none" strike="noStrike" cap="none">
                <a:solidFill>
                  <a:schemeClr val="lt1"/>
                </a:solidFill>
                <a:latin typeface="Calibri"/>
                <a:ea typeface="Calibri"/>
                <a:cs typeface="Calibri"/>
                <a:sym typeface="Calibri"/>
              </a:rPr>
              <a:t>in the system (e.g. language)</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A comprehensive way of </a:t>
            </a:r>
            <a:r>
              <a:rPr lang="en-US" sz="1600" b="1" i="0" u="none" strike="noStrike" cap="none">
                <a:solidFill>
                  <a:srgbClr val="D9325D"/>
                </a:solidFill>
                <a:latin typeface="Calibri"/>
                <a:ea typeface="Calibri"/>
                <a:cs typeface="Calibri"/>
                <a:sym typeface="Calibri"/>
              </a:rPr>
              <a:t>displaying the whole picture</a:t>
            </a:r>
            <a:r>
              <a:rPr lang="en-US" sz="1600" b="0" i="0" u="none" strike="noStrike" cap="none">
                <a:solidFill>
                  <a:schemeClr val="lt1"/>
                </a:solidFill>
                <a:latin typeface="Calibri"/>
                <a:ea typeface="Calibri"/>
                <a:cs typeface="Calibri"/>
                <a:sym typeface="Calibri"/>
              </a:rPr>
              <a:t>, including mapping of the MCI area and ability to add / chart elements, resources (e.g. triage stations, vehicles area, etc.) on a shared map, displaying an overview of the casualties as they are being registered in the system by on-the-ground staff, overview of checklists of important actions to take into account for the EMS onsite staff</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a:t>
            </a:r>
            <a:r>
              <a:rPr lang="en-US" sz="1600" b="1" i="0" u="none" strike="noStrike" cap="none">
                <a:solidFill>
                  <a:srgbClr val="D9325D"/>
                </a:solidFill>
                <a:latin typeface="Calibri"/>
                <a:ea typeface="Calibri"/>
                <a:cs typeface="Calibri"/>
                <a:sym typeface="Calibri"/>
              </a:rPr>
              <a:t>complementary information </a:t>
            </a:r>
            <a:r>
              <a:rPr lang="en-US" sz="1600" b="0" i="0" u="none" strike="noStrike" cap="none">
                <a:solidFill>
                  <a:schemeClr val="lt1"/>
                </a:solidFill>
                <a:latin typeface="Calibri"/>
                <a:ea typeface="Calibri"/>
                <a:cs typeface="Calibri"/>
                <a:sym typeface="Calibri"/>
              </a:rPr>
              <a:t>such as weather conditions, traffic conditions, surroundings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a:t>
            </a:r>
            <a:r>
              <a:rPr lang="en-US" sz="1600" b="1" i="0" u="none" strike="noStrike" cap="none">
                <a:solidFill>
                  <a:srgbClr val="D9325D"/>
                </a:solidFill>
                <a:latin typeface="Calibri"/>
                <a:ea typeface="Calibri"/>
                <a:cs typeface="Calibri"/>
                <a:sym typeface="Calibri"/>
              </a:rPr>
              <a:t>decision support </a:t>
            </a:r>
            <a:r>
              <a:rPr lang="en-US" sz="1600" b="0" i="0" u="none" strike="noStrike" cap="none">
                <a:solidFill>
                  <a:schemeClr val="lt1"/>
                </a:solidFill>
                <a:latin typeface="Calibri"/>
                <a:ea typeface="Calibri"/>
                <a:cs typeface="Calibri"/>
                <a:sym typeface="Calibri"/>
              </a:rPr>
              <a:t>based on the available data entered into the system, which supports decisions such as which hospital to select for different casualties based on available infrastructure (e.g. ICU beds) and specialisation (e.g. burns)of the hospitals nearby, required types of transportation (land/air) and number of transport vehicles, number and type of personnel, required logistic resources (supplies),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120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Support </a:t>
            </a:r>
            <a:r>
              <a:rPr lang="en-US" sz="1600" b="1" i="0" u="none" strike="noStrike" cap="none">
                <a:solidFill>
                  <a:srgbClr val="D9325D"/>
                </a:solidFill>
                <a:latin typeface="Calibri"/>
                <a:ea typeface="Calibri"/>
                <a:cs typeface="Calibri"/>
                <a:sym typeface="Calibri"/>
              </a:rPr>
              <a:t>staff management</a:t>
            </a:r>
            <a:r>
              <a:rPr lang="en-US" sz="1600" b="0" i="0" u="none" strike="noStrike" cap="none">
                <a:solidFill>
                  <a:schemeClr val="lt1"/>
                </a:solidFill>
                <a:latin typeface="Calibri"/>
                <a:ea typeface="Calibri"/>
                <a:cs typeface="Calibri"/>
                <a:sym typeface="Calibri"/>
              </a:rPr>
              <a:t>, such as staff location and types, check-in and check-out, staff progress (e.g. view of main completed tasks or checklists completed), easily communicate to the staff through the system, e.g. by sending a reminder to staff for a specific action regarding a specific casualty </a:t>
            </a:r>
            <a:endParaRPr sz="1400" b="0" i="0" u="none" strike="noStrike" cap="none">
              <a:solidFill>
                <a:srgbClr val="000000"/>
              </a:solidFill>
              <a:latin typeface="Arial"/>
              <a:ea typeface="Arial"/>
              <a:cs typeface="Arial"/>
              <a:sym typeface="Arial"/>
            </a:endParaRPr>
          </a:p>
        </p:txBody>
      </p:sp>
      <p:grpSp>
        <p:nvGrpSpPr>
          <p:cNvPr id="368" name="Google Shape;368;p58"/>
          <p:cNvGrpSpPr/>
          <p:nvPr/>
        </p:nvGrpSpPr>
        <p:grpSpPr>
          <a:xfrm>
            <a:off x="569460" y="1359575"/>
            <a:ext cx="486198" cy="486198"/>
            <a:chOff x="569460" y="1359575"/>
            <a:chExt cx="486198" cy="486198"/>
          </a:xfrm>
        </p:grpSpPr>
        <p:sp>
          <p:nvSpPr>
            <p:cNvPr id="369" name="Google Shape;369;p58"/>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0" name="Google Shape;370;p58"/>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9"/>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76" name="Google Shape;376;p59"/>
          <p:cNvSpPr txBox="1"/>
          <p:nvPr/>
        </p:nvSpPr>
        <p:spPr>
          <a:xfrm>
            <a:off x="1190625" y="1403350"/>
            <a:ext cx="10546104" cy="246217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Mejorar la coordinación y la comunicación entre los intervinientes</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Keep track of all actions – a unique record of a </a:t>
            </a:r>
            <a:r>
              <a:rPr lang="en-US" sz="1600" b="1" i="0" u="none" strike="noStrike" cap="none">
                <a:solidFill>
                  <a:srgbClr val="D9325D"/>
                </a:solidFill>
                <a:latin typeface="Calibri"/>
                <a:ea typeface="Calibri"/>
                <a:cs typeface="Calibri"/>
                <a:sym typeface="Calibri"/>
              </a:rPr>
              <a:t>casualty’s journey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Share live information </a:t>
            </a:r>
            <a:r>
              <a:rPr lang="en-US" sz="1600" b="0" i="0" u="none" strike="noStrike" cap="none">
                <a:solidFill>
                  <a:schemeClr val="lt1"/>
                </a:solidFill>
                <a:latin typeface="Calibri"/>
                <a:ea typeface="Calibri"/>
                <a:cs typeface="Calibri"/>
                <a:sym typeface="Calibri"/>
              </a:rPr>
              <a:t>about red / danger zones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Store</a:t>
            </a:r>
            <a:r>
              <a:rPr lang="en-US" sz="1600" b="0" i="0" u="none" strike="noStrike" cap="none">
                <a:solidFill>
                  <a:schemeClr val="lt1"/>
                </a:solidFill>
                <a:latin typeface="Calibri"/>
                <a:ea typeface="Calibri"/>
                <a:cs typeface="Calibri"/>
                <a:sym typeface="Calibri"/>
              </a:rPr>
              <a:t> and </a:t>
            </a:r>
            <a:r>
              <a:rPr lang="en-US" sz="1600" b="1" i="0" u="none" strike="noStrike" cap="none">
                <a:solidFill>
                  <a:srgbClr val="D9325D"/>
                </a:solidFill>
                <a:latin typeface="Calibri"/>
                <a:ea typeface="Calibri"/>
                <a:cs typeface="Calibri"/>
                <a:sym typeface="Calibri"/>
              </a:rPr>
              <a:t>exchange images </a:t>
            </a:r>
            <a:r>
              <a:rPr lang="en-US" sz="1600" b="0" i="0" u="none" strike="noStrike" cap="none">
                <a:solidFill>
                  <a:schemeClr val="lt1"/>
                </a:solidFill>
                <a:latin typeface="Calibri"/>
                <a:ea typeface="Calibri"/>
                <a:cs typeface="Calibri"/>
                <a:sym typeface="Calibri"/>
              </a:rPr>
              <a:t>(e.g. with EMCC)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120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Ensure </a:t>
            </a:r>
            <a:r>
              <a:rPr lang="en-US" sz="1600" b="1" i="0" u="none" strike="noStrike" cap="none">
                <a:solidFill>
                  <a:srgbClr val="D9325D"/>
                </a:solidFill>
                <a:latin typeface="Calibri"/>
                <a:ea typeface="Calibri"/>
                <a:cs typeface="Calibri"/>
                <a:sym typeface="Calibri"/>
              </a:rPr>
              <a:t>messages are stored </a:t>
            </a:r>
            <a:r>
              <a:rPr lang="en-US" sz="1600" b="0" i="0" u="none" strike="noStrike" cap="none">
                <a:solidFill>
                  <a:schemeClr val="lt1"/>
                </a:solidFill>
                <a:latin typeface="Calibri"/>
                <a:ea typeface="Calibri"/>
                <a:cs typeface="Calibri"/>
                <a:sym typeface="Calibri"/>
              </a:rPr>
              <a:t>in case of blocked communication and are labelled clearly if they are outdated (e.g. due to missing network connection)</a:t>
            </a:r>
            <a:endParaRPr sz="1400" b="0" i="0" u="none" strike="noStrike" cap="none">
              <a:solidFill>
                <a:srgbClr val="000000"/>
              </a:solidFill>
              <a:latin typeface="Arial"/>
              <a:ea typeface="Arial"/>
              <a:cs typeface="Arial"/>
              <a:sym typeface="Arial"/>
            </a:endParaRPr>
          </a:p>
        </p:txBody>
      </p:sp>
      <p:grpSp>
        <p:nvGrpSpPr>
          <p:cNvPr id="377" name="Google Shape;377;p59"/>
          <p:cNvGrpSpPr/>
          <p:nvPr/>
        </p:nvGrpSpPr>
        <p:grpSpPr>
          <a:xfrm>
            <a:off x="569460" y="1359575"/>
            <a:ext cx="486198" cy="486198"/>
            <a:chOff x="569460" y="1359575"/>
            <a:chExt cx="486198" cy="486198"/>
          </a:xfrm>
        </p:grpSpPr>
        <p:sp>
          <p:nvSpPr>
            <p:cNvPr id="378" name="Google Shape;378;p5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9" name="Google Shape;379;p5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80" name="Google Shape;380;p59"/>
          <p:cNvSpPr txBox="1"/>
          <p:nvPr/>
        </p:nvSpPr>
        <p:spPr>
          <a:xfrm>
            <a:off x="1190625" y="4306471"/>
            <a:ext cx="10546104"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Reducir los tiempos de transporte a los hospitales</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0"/>
              </a:spcBef>
              <a:spcAft>
                <a:spcPts val="0"/>
              </a:spcAft>
              <a:buClr>
                <a:schemeClr val="lt1"/>
              </a:buClr>
              <a:buSzPts val="1600"/>
              <a:buFont typeface="Courier New"/>
              <a:buNone/>
            </a:pPr>
            <a:endParaRPr sz="1800" b="1" i="0" u="none" strike="noStrike" cap="none">
              <a:solidFill>
                <a:schemeClr val="lt1"/>
              </a:solidFill>
              <a:latin typeface="Verdana"/>
              <a:ea typeface="Verdana"/>
              <a:cs typeface="Verdana"/>
              <a:sym typeface="Verdana"/>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Display </a:t>
            </a:r>
            <a:r>
              <a:rPr lang="en-US" sz="1600" b="1" i="0" u="none" strike="noStrike" cap="none">
                <a:solidFill>
                  <a:srgbClr val="D9325D"/>
                </a:solidFill>
                <a:latin typeface="Calibri"/>
                <a:ea typeface="Calibri"/>
                <a:cs typeface="Calibri"/>
                <a:sym typeface="Calibri"/>
              </a:rPr>
              <a:t>available infrastructure </a:t>
            </a:r>
            <a:r>
              <a:rPr lang="en-US" sz="1600" b="0" i="0" u="none" strike="noStrike" cap="none">
                <a:solidFill>
                  <a:schemeClr val="lt1"/>
                </a:solidFill>
                <a:latin typeface="Calibri"/>
                <a:ea typeface="Calibri"/>
                <a:cs typeface="Calibri"/>
                <a:sym typeface="Calibri"/>
              </a:rPr>
              <a:t>of hospitals nearby, their specialisation and capacity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Alert hospitals </a:t>
            </a:r>
            <a:r>
              <a:rPr lang="en-US" sz="1600" b="0" i="0" u="none" strike="noStrike" cap="none">
                <a:solidFill>
                  <a:schemeClr val="lt1"/>
                </a:solidFill>
                <a:latin typeface="Calibri"/>
                <a:ea typeface="Calibri"/>
                <a:cs typeface="Calibri"/>
                <a:sym typeface="Calibri"/>
              </a:rPr>
              <a:t>of upcoming casualties in need of treatment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Enable </a:t>
            </a:r>
            <a:r>
              <a:rPr lang="en-US" sz="1600" b="1" i="0" u="none" strike="noStrike" cap="none">
                <a:solidFill>
                  <a:srgbClr val="D9325D"/>
                </a:solidFill>
                <a:latin typeface="Calibri"/>
                <a:ea typeface="Calibri"/>
                <a:cs typeface="Calibri"/>
                <a:sym typeface="Calibri"/>
              </a:rPr>
              <a:t>sending of relevant information </a:t>
            </a:r>
            <a:r>
              <a:rPr lang="en-US" sz="1600" b="0" i="0" u="none" strike="noStrike" cap="none">
                <a:solidFill>
                  <a:schemeClr val="lt1"/>
                </a:solidFill>
                <a:latin typeface="Calibri"/>
                <a:ea typeface="Calibri"/>
                <a:cs typeface="Calibri"/>
                <a:sym typeface="Calibri"/>
              </a:rPr>
              <a:t>(incl. clinical data) to those hospitals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200"/>
              </a:spcBef>
              <a:spcAft>
                <a:spcPts val="120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381" name="Google Shape;381;p59"/>
          <p:cNvGrpSpPr/>
          <p:nvPr/>
        </p:nvGrpSpPr>
        <p:grpSpPr>
          <a:xfrm>
            <a:off x="569460" y="4262696"/>
            <a:ext cx="486198" cy="486198"/>
            <a:chOff x="569460" y="1359575"/>
            <a:chExt cx="486198" cy="486198"/>
          </a:xfrm>
        </p:grpSpPr>
        <p:sp>
          <p:nvSpPr>
            <p:cNvPr id="382" name="Google Shape;382;p59"/>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3" name="Google Shape;383;p59"/>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60"/>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389" name="Google Shape;389;p60"/>
          <p:cNvSpPr txBox="1"/>
          <p:nvPr/>
        </p:nvSpPr>
        <p:spPr>
          <a:xfrm>
            <a:off x="1190625" y="1403350"/>
            <a:ext cx="10546104" cy="227750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Recogida de datos para asegurar la calidad de la intervención y para formación</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Providing information necessary to </a:t>
            </a:r>
            <a:r>
              <a:rPr lang="en-US" sz="1600" b="1" i="0" u="none" strike="noStrike" cap="none">
                <a:solidFill>
                  <a:srgbClr val="D9325D"/>
                </a:solidFill>
                <a:latin typeface="Calibri"/>
                <a:ea typeface="Calibri"/>
                <a:cs typeface="Calibri"/>
                <a:sym typeface="Calibri"/>
              </a:rPr>
              <a:t>evaluate the event ex-post </a:t>
            </a:r>
            <a:r>
              <a:rPr lang="en-US" sz="1600" b="0" i="0" u="none" strike="noStrike" cap="none">
                <a:solidFill>
                  <a:schemeClr val="lt1"/>
                </a:solidFill>
                <a:latin typeface="Calibri"/>
                <a:ea typeface="Calibri"/>
                <a:cs typeface="Calibri"/>
                <a:sym typeface="Calibri"/>
              </a:rPr>
              <a:t>(e.g. number of casualties and their status, number of vehicles and other resources used, number of EMS staff involved, used equipment, reaction times between reported actions logged in the system, collaboration with local hospitals, internal and external communication, etc.)</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Offering </a:t>
            </a:r>
            <a:r>
              <a:rPr lang="en-US" sz="1600" b="1" i="0" u="none" strike="noStrike" cap="none">
                <a:solidFill>
                  <a:srgbClr val="D9325D"/>
                </a:solidFill>
                <a:latin typeface="Calibri"/>
                <a:ea typeface="Calibri"/>
                <a:cs typeface="Calibri"/>
                <a:sym typeface="Calibri"/>
              </a:rPr>
              <a:t>real data</a:t>
            </a:r>
            <a:r>
              <a:rPr lang="en-US" sz="1600" b="0" i="0" u="none" strike="noStrike" cap="none">
                <a:solidFill>
                  <a:schemeClr val="lt1"/>
                </a:solidFill>
                <a:latin typeface="Calibri"/>
                <a:ea typeface="Calibri"/>
                <a:cs typeface="Calibri"/>
                <a:sym typeface="Calibri"/>
              </a:rPr>
              <a:t> from past MCI events </a:t>
            </a:r>
            <a:r>
              <a:rPr lang="en-US" sz="1600" b="1" i="0" u="none" strike="noStrike" cap="none">
                <a:solidFill>
                  <a:srgbClr val="D9325D"/>
                </a:solidFill>
                <a:latin typeface="Calibri"/>
                <a:ea typeface="Calibri"/>
                <a:cs typeface="Calibri"/>
                <a:sym typeface="Calibri"/>
              </a:rPr>
              <a:t>for simulation purposes </a:t>
            </a:r>
            <a:r>
              <a:rPr lang="en-US" sz="1600" b="0" i="0" u="none" strike="noStrike" cap="none">
                <a:solidFill>
                  <a:schemeClr val="lt1"/>
                </a:solidFill>
                <a:latin typeface="Calibri"/>
                <a:ea typeface="Calibri"/>
                <a:cs typeface="Calibri"/>
                <a:sym typeface="Calibri"/>
              </a:rPr>
              <a:t>and augmented reality enabled training</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a:ea typeface="Arial"/>
              <a:cs typeface="Arial"/>
              <a:sym typeface="Arial"/>
            </a:endParaRPr>
          </a:p>
        </p:txBody>
      </p:sp>
      <p:grpSp>
        <p:nvGrpSpPr>
          <p:cNvPr id="390" name="Google Shape;390;p60"/>
          <p:cNvGrpSpPr/>
          <p:nvPr/>
        </p:nvGrpSpPr>
        <p:grpSpPr>
          <a:xfrm>
            <a:off x="569460" y="1359575"/>
            <a:ext cx="486198" cy="486198"/>
            <a:chOff x="569460" y="1359575"/>
            <a:chExt cx="486198" cy="486198"/>
          </a:xfrm>
        </p:grpSpPr>
        <p:sp>
          <p:nvSpPr>
            <p:cNvPr id="391" name="Google Shape;391;p60"/>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2" name="Google Shape;392;p60"/>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393" name="Google Shape;393;p60"/>
          <p:cNvSpPr txBox="1"/>
          <p:nvPr/>
        </p:nvSpPr>
        <p:spPr>
          <a:xfrm>
            <a:off x="1190625" y="3415030"/>
            <a:ext cx="10546104" cy="258528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Interoperabilidad entre todos los sistemas</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Use of a </a:t>
            </a:r>
            <a:r>
              <a:rPr lang="en-US" sz="1600" b="1" i="0" u="none" strike="noStrike" cap="none">
                <a:solidFill>
                  <a:srgbClr val="D9325D"/>
                </a:solidFill>
                <a:latin typeface="Calibri"/>
                <a:ea typeface="Calibri"/>
                <a:cs typeface="Calibri"/>
                <a:sym typeface="Calibri"/>
              </a:rPr>
              <a:t>harmonised terminology</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Connection with existing APIs and systems </a:t>
            </a:r>
            <a:r>
              <a:rPr lang="en-US" sz="1600" b="0" i="0" u="none" strike="noStrike" cap="none">
                <a:solidFill>
                  <a:schemeClr val="lt1"/>
                </a:solidFill>
                <a:latin typeface="Calibri"/>
                <a:ea typeface="Calibri"/>
                <a:cs typeface="Calibri"/>
                <a:sym typeface="Calibri"/>
              </a:rPr>
              <a:t>of the procurers (detailed in the tender documents)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Enable </a:t>
            </a:r>
            <a:r>
              <a:rPr lang="en-US" sz="1600" b="1" i="0" u="none" strike="noStrike" cap="none">
                <a:solidFill>
                  <a:srgbClr val="D9325D"/>
                </a:solidFill>
                <a:latin typeface="Calibri"/>
                <a:ea typeface="Calibri"/>
                <a:cs typeface="Calibri"/>
                <a:sym typeface="Calibri"/>
              </a:rPr>
              <a:t>sharing of data with other first respondents </a:t>
            </a:r>
            <a:r>
              <a:rPr lang="en-US" sz="1600" b="0" i="0" u="none" strike="noStrike" cap="none">
                <a:solidFill>
                  <a:schemeClr val="lt1"/>
                </a:solidFill>
                <a:latin typeface="Calibri"/>
                <a:ea typeface="Calibri"/>
                <a:cs typeface="Calibri"/>
                <a:sym typeface="Calibri"/>
              </a:rPr>
              <a:t>like police and rescue (to be defined in the tender documents)</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Sharing of clinical data </a:t>
            </a:r>
            <a:r>
              <a:rPr lang="en-US" sz="1600" b="0" i="0" u="none" strike="noStrike" cap="none">
                <a:solidFill>
                  <a:schemeClr val="lt1"/>
                </a:solidFill>
                <a:latin typeface="Calibri"/>
                <a:ea typeface="Calibri"/>
                <a:cs typeface="Calibri"/>
                <a:sym typeface="Calibri"/>
              </a:rPr>
              <a:t>collected onsite hospitals (EHRs) </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a:ea typeface="Arial"/>
              <a:cs typeface="Arial"/>
              <a:sym typeface="Arial"/>
            </a:endParaRPr>
          </a:p>
        </p:txBody>
      </p:sp>
      <p:grpSp>
        <p:nvGrpSpPr>
          <p:cNvPr id="394" name="Google Shape;394;p60"/>
          <p:cNvGrpSpPr/>
          <p:nvPr/>
        </p:nvGrpSpPr>
        <p:grpSpPr>
          <a:xfrm>
            <a:off x="569460" y="3371255"/>
            <a:ext cx="486198" cy="486198"/>
            <a:chOff x="569460" y="1359575"/>
            <a:chExt cx="486198" cy="486198"/>
          </a:xfrm>
        </p:grpSpPr>
        <p:sp>
          <p:nvSpPr>
            <p:cNvPr id="395" name="Google Shape;395;p60"/>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6" name="Google Shape;396;p60"/>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p61"/>
          <p:cNvSpPr txBox="1">
            <a:spLocks noGrp="1"/>
          </p:cNvSpPr>
          <p:nvPr>
            <p:ph type="body" idx="1"/>
          </p:nvPr>
        </p:nvSpPr>
        <p:spPr>
          <a:xfrm>
            <a:off x="378427" y="218309"/>
            <a:ext cx="8229600" cy="682238"/>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solidFill>
                  <a:srgbClr val="D9325D"/>
                </a:solidFill>
              </a:rPr>
              <a:t>R</a:t>
            </a:r>
            <a:r>
              <a:rPr lang="en-US"/>
              <a:t>equisitos - ejemplos</a:t>
            </a:r>
            <a:endParaRPr/>
          </a:p>
        </p:txBody>
      </p:sp>
      <p:sp>
        <p:nvSpPr>
          <p:cNvPr id="402" name="Google Shape;402;p61"/>
          <p:cNvSpPr txBox="1"/>
          <p:nvPr/>
        </p:nvSpPr>
        <p:spPr>
          <a:xfrm>
            <a:off x="1190625" y="1403350"/>
            <a:ext cx="10546104" cy="427805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Operacionales – en el proceso de CPP</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Provide the solution in </a:t>
            </a:r>
            <a:r>
              <a:rPr lang="en-US" sz="1600" b="1" i="0" u="none" strike="noStrike" cap="none">
                <a:solidFill>
                  <a:srgbClr val="D9325D"/>
                </a:solidFill>
                <a:latin typeface="Calibri"/>
                <a:ea typeface="Calibri"/>
                <a:cs typeface="Calibri"/>
                <a:sym typeface="Calibri"/>
              </a:rPr>
              <a:t>all languages </a:t>
            </a:r>
            <a:r>
              <a:rPr lang="en-US" sz="1600" b="0" i="0" u="none" strike="noStrike" cap="none">
                <a:solidFill>
                  <a:schemeClr val="lt1"/>
                </a:solidFill>
                <a:latin typeface="Calibri"/>
                <a:ea typeface="Calibri"/>
                <a:cs typeface="Calibri"/>
                <a:sym typeface="Calibri"/>
              </a:rPr>
              <a:t>of the procurers – English, Spanish, German, Italian, Greek, Turkish</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1" i="0" u="none" strike="noStrike" cap="none">
                <a:solidFill>
                  <a:srgbClr val="D9325D"/>
                </a:solidFill>
                <a:latin typeface="Calibri"/>
                <a:ea typeface="Calibri"/>
                <a:cs typeface="Calibri"/>
                <a:sym typeface="Calibri"/>
              </a:rPr>
              <a:t>Develop prototypes </a:t>
            </a:r>
            <a:r>
              <a:rPr lang="en-US" sz="1600" b="0" i="0" u="none" strike="noStrike" cap="none">
                <a:solidFill>
                  <a:schemeClr val="lt1"/>
                </a:solidFill>
                <a:latin typeface="Calibri"/>
                <a:ea typeface="Calibri"/>
                <a:cs typeface="Calibri"/>
                <a:sym typeface="Calibri"/>
              </a:rPr>
              <a:t>in two iterations (phase II) and test them with end users (n = 10 per pilot)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Fully develop the systems and test them extensively with end users (e.g. as part of national or international simulation events to be agreed with the procurers in phase III)</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Ensure all equipment necessary for the solution to work (e.g. mobile devices, tags) is made available during the simulation events (plan for at least 10 end users per pilot)</a:t>
            </a:r>
            <a:endParaRPr sz="1400" b="0" i="0" u="none" strike="noStrike" cap="none">
              <a:solidFill>
                <a:srgbClr val="000000"/>
              </a:solidFill>
              <a:latin typeface="Arial"/>
              <a:ea typeface="Arial"/>
              <a:cs typeface="Arial"/>
              <a:sym typeface="Arial"/>
            </a:endParaRPr>
          </a:p>
          <a:p>
            <a:pPr marL="285750" marR="0" lvl="0" indent="-285750" algn="l" rtl="0">
              <a:lnSpc>
                <a:spcPct val="100000"/>
              </a:lnSpc>
              <a:spcBef>
                <a:spcPts val="1200"/>
              </a:spcBef>
              <a:spcAft>
                <a:spcPts val="0"/>
              </a:spcAft>
              <a:buClr>
                <a:schemeClr val="lt1"/>
              </a:buClr>
              <a:buSzPts val="1600"/>
              <a:buFont typeface="Courier New"/>
              <a:buChar char="o"/>
            </a:pPr>
            <a:r>
              <a:rPr lang="en-US" sz="1600" b="0" i="0" u="none" strike="noStrike" cap="none">
                <a:solidFill>
                  <a:schemeClr val="lt1"/>
                </a:solidFill>
                <a:latin typeface="Calibri"/>
                <a:ea typeface="Calibri"/>
                <a:cs typeface="Calibri"/>
                <a:sym typeface="Calibri"/>
              </a:rPr>
              <a:t>Collect data in collaboration with the procurers to evaluate the solution’s effectiveness</a:t>
            </a:r>
            <a:endParaRPr sz="1400" b="0" i="0" u="none" strike="noStrike" cap="none">
              <a:solidFill>
                <a:srgbClr val="000000"/>
              </a:solidFill>
              <a:latin typeface="Arial"/>
              <a:ea typeface="Arial"/>
              <a:cs typeface="Arial"/>
              <a:sym typeface="Arial"/>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120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1200"/>
              </a:spcBef>
              <a:spcAft>
                <a:spcPts val="1200"/>
              </a:spcAft>
              <a:buClr>
                <a:schemeClr val="lt1"/>
              </a:buClr>
              <a:buSzPts val="1600"/>
              <a:buFont typeface="Courier New"/>
              <a:buNone/>
            </a:pPr>
            <a:endParaRPr sz="1400" b="0" i="0" u="none" strike="noStrike" cap="none">
              <a:solidFill>
                <a:srgbClr val="000000"/>
              </a:solidFill>
              <a:latin typeface="Arial"/>
              <a:ea typeface="Arial"/>
              <a:cs typeface="Arial"/>
              <a:sym typeface="Arial"/>
            </a:endParaRPr>
          </a:p>
        </p:txBody>
      </p:sp>
      <p:grpSp>
        <p:nvGrpSpPr>
          <p:cNvPr id="403" name="Google Shape;403;p61"/>
          <p:cNvGrpSpPr/>
          <p:nvPr/>
        </p:nvGrpSpPr>
        <p:grpSpPr>
          <a:xfrm>
            <a:off x="569460" y="1359575"/>
            <a:ext cx="486198" cy="486198"/>
            <a:chOff x="569460" y="1359575"/>
            <a:chExt cx="486198" cy="486198"/>
          </a:xfrm>
        </p:grpSpPr>
        <p:sp>
          <p:nvSpPr>
            <p:cNvPr id="404" name="Google Shape;404;p61"/>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5" name="Google Shape;405;p61"/>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06" name="Google Shape;406;p61"/>
          <p:cNvSpPr txBox="1"/>
          <p:nvPr/>
        </p:nvSpPr>
        <p:spPr>
          <a:xfrm>
            <a:off x="1190625" y="4735830"/>
            <a:ext cx="10546104" cy="98484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Verdana"/>
                <a:ea typeface="Verdana"/>
                <a:cs typeface="Verdana"/>
                <a:sym typeface="Verdana"/>
              </a:rPr>
              <a:t>Requisitos de privacidad, seguridad, conectividad, usabilidad, desempeño </a:t>
            </a:r>
            <a:endParaRPr sz="1600" b="0" i="0" u="none" strike="noStrike" cap="none">
              <a:solidFill>
                <a:schemeClr val="lt1"/>
              </a:solidFill>
              <a:latin typeface="Calibri"/>
              <a:ea typeface="Calibri"/>
              <a:cs typeface="Calibri"/>
              <a:sym typeface="Calibri"/>
            </a:endParaRPr>
          </a:p>
          <a:p>
            <a:pPr marL="285750" marR="0" lvl="0" indent="-184150" algn="l" rtl="0">
              <a:lnSpc>
                <a:spcPct val="100000"/>
              </a:lnSpc>
              <a:spcBef>
                <a:spcPts val="0"/>
              </a:spcBef>
              <a:spcAft>
                <a:spcPts val="0"/>
              </a:spcAft>
              <a:buClr>
                <a:schemeClr val="lt1"/>
              </a:buClr>
              <a:buSzPts val="1600"/>
              <a:buFont typeface="Courier New"/>
              <a:buNone/>
            </a:pPr>
            <a:endParaRPr sz="1600" b="0" i="0" u="none" strike="noStrike" cap="none">
              <a:solidFill>
                <a:schemeClr val="lt1"/>
              </a:solidFill>
              <a:latin typeface="Calibri"/>
              <a:ea typeface="Calibri"/>
              <a:cs typeface="Calibri"/>
              <a:sym typeface="Calibri"/>
            </a:endParaRPr>
          </a:p>
          <a:p>
            <a:pPr marL="0" marR="0" lvl="0" indent="0" algn="l" rtl="0">
              <a:lnSpc>
                <a:spcPct val="100000"/>
              </a:lnSpc>
              <a:spcBef>
                <a:spcPts val="0"/>
              </a:spcBef>
              <a:spcAft>
                <a:spcPts val="120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407" name="Google Shape;407;p61"/>
          <p:cNvGrpSpPr/>
          <p:nvPr/>
        </p:nvGrpSpPr>
        <p:grpSpPr>
          <a:xfrm>
            <a:off x="569460" y="4692055"/>
            <a:ext cx="486198" cy="486198"/>
            <a:chOff x="569460" y="1359575"/>
            <a:chExt cx="486198" cy="486198"/>
          </a:xfrm>
        </p:grpSpPr>
        <p:sp>
          <p:nvSpPr>
            <p:cNvPr id="408" name="Google Shape;408;p61"/>
            <p:cNvSpPr/>
            <p:nvPr/>
          </p:nvSpPr>
          <p:spPr>
            <a:xfrm>
              <a:off x="624236" y="1442616"/>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09" name="Google Shape;409;p61"/>
            <p:cNvSpPr/>
            <p:nvPr/>
          </p:nvSpPr>
          <p:spPr>
            <a:xfrm>
              <a:off x="569460" y="1359575"/>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chemeClr val="lt1"/>
            </a:solidFill>
            <a:ln w="952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62"/>
          <p:cNvSpPr txBox="1">
            <a:spLocks noGrp="1"/>
          </p:cNvSpPr>
          <p:nvPr>
            <p:ph type="body" idx="1"/>
          </p:nvPr>
        </p:nvSpPr>
        <p:spPr>
          <a:xfrm>
            <a:off x="2156654" y="2057445"/>
            <a:ext cx="8229600" cy="1790234"/>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Q</a:t>
            </a:r>
            <a:r>
              <a:rPr lang="en-US"/>
              <a:t>ué características tiene la CPM de iProcureSecurity PCP?</a:t>
            </a:r>
            <a:endParaRPr/>
          </a:p>
        </p:txBody>
      </p:sp>
      <p:sp>
        <p:nvSpPr>
          <p:cNvPr id="415" name="Google Shape;415;p62"/>
          <p:cNvSpPr/>
          <p:nvPr/>
        </p:nvSpPr>
        <p:spPr>
          <a:xfrm>
            <a:off x="240" y="4815648"/>
            <a:ext cx="12191760" cy="1200329"/>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Carmen Porras Cruz </a:t>
            </a:r>
            <a:endParaRPr/>
          </a:p>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Coordinadora Técnica Proyectos. </a:t>
            </a:r>
            <a:endParaRPr/>
          </a:p>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Centro de Emergencias Sanitarias 061. Servicio Andaluz de Salud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9"/>
        <p:cNvGrpSpPr/>
        <p:nvPr/>
      </p:nvGrpSpPr>
      <p:grpSpPr>
        <a:xfrm>
          <a:off x="0" y="0"/>
          <a:ext cx="0" cy="0"/>
          <a:chOff x="0" y="0"/>
          <a:chExt cx="0" cy="0"/>
        </a:xfrm>
      </p:grpSpPr>
      <p:pic>
        <p:nvPicPr>
          <p:cNvPr id="420" name="Google Shape;420;p63"/>
          <p:cNvPicPr preferRelativeResize="0"/>
          <p:nvPr/>
        </p:nvPicPr>
        <p:blipFill rotWithShape="1">
          <a:blip r:embed="rId3">
            <a:alphaModFix/>
          </a:blip>
          <a:srcRect/>
          <a:stretch/>
        </p:blipFill>
        <p:spPr>
          <a:xfrm>
            <a:off x="1392695" y="1253926"/>
            <a:ext cx="947368" cy="720000"/>
          </a:xfrm>
          <a:prstGeom prst="rect">
            <a:avLst/>
          </a:prstGeom>
          <a:noFill/>
          <a:ln>
            <a:noFill/>
          </a:ln>
        </p:spPr>
      </p:pic>
      <p:pic>
        <p:nvPicPr>
          <p:cNvPr id="421" name="Google Shape;421;p63"/>
          <p:cNvPicPr preferRelativeResize="0"/>
          <p:nvPr/>
        </p:nvPicPr>
        <p:blipFill rotWithShape="1">
          <a:blip r:embed="rId3">
            <a:alphaModFix/>
          </a:blip>
          <a:srcRect/>
          <a:stretch/>
        </p:blipFill>
        <p:spPr>
          <a:xfrm rot="10800000">
            <a:off x="9972554" y="4814712"/>
            <a:ext cx="947368" cy="720000"/>
          </a:xfrm>
          <a:prstGeom prst="rect">
            <a:avLst/>
          </a:prstGeom>
          <a:noFill/>
          <a:ln>
            <a:noFill/>
          </a:ln>
        </p:spPr>
      </p:pic>
      <p:sp>
        <p:nvSpPr>
          <p:cNvPr id="422" name="Google Shape;422;p63"/>
          <p:cNvSpPr txBox="1"/>
          <p:nvPr/>
        </p:nvSpPr>
        <p:spPr>
          <a:xfrm>
            <a:off x="1068308" y="2164669"/>
            <a:ext cx="9952117"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000"/>
              <a:buFont typeface="Arial"/>
              <a:buNone/>
            </a:pPr>
            <a:r>
              <a:rPr lang="en-US" sz="4000" b="1" i="0" u="none" strike="noStrike" cap="none">
                <a:solidFill>
                  <a:srgbClr val="FFFFFF"/>
                </a:solidFill>
                <a:latin typeface="Calibri"/>
                <a:ea typeface="Calibri"/>
                <a:cs typeface="Calibri"/>
                <a:sym typeface="Calibri"/>
              </a:rPr>
              <a:t>El objetivo principal de iProcureSecurity PCP es mejorar los escenarios de triaje a través de un sistema de gestión de triaje flexible. Se ponen a disposición 6,7 millones de euros para los servicios de I+D en este ámbito.</a:t>
            </a:r>
            <a:endParaRPr sz="4000" b="0" i="0" u="none" strike="noStrike" cap="none">
              <a:solidFill>
                <a:srgbClr val="FFFFFF"/>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Google Shape;427;p64"/>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28" name="Google Shape;428;p6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29" name="Google Shape;429;p64"/>
          <p:cNvSpPr txBox="1"/>
          <p:nvPr/>
        </p:nvSpPr>
        <p:spPr>
          <a:xfrm>
            <a:off x="145664" y="529470"/>
            <a:ext cx="3254988" cy="518603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9</a:t>
            </a:r>
            <a:r>
              <a:rPr lang="en-US" sz="2800" b="1" i="0" u="none" strike="noStrike" cap="none">
                <a:solidFill>
                  <a:srgbClr val="FFFFF6"/>
                </a:solidFill>
                <a:latin typeface="Verdana"/>
                <a:ea typeface="Verdana"/>
                <a:cs typeface="Verdana"/>
                <a:sym typeface="Verdana"/>
              </a:rPr>
              <a:t> compradores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de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5</a:t>
            </a:r>
            <a:r>
              <a:rPr lang="en-US" sz="2800" b="1" i="0" u="none" strike="noStrike" cap="none">
                <a:solidFill>
                  <a:srgbClr val="FFFFF6"/>
                </a:solidFill>
                <a:latin typeface="Verdana"/>
                <a:ea typeface="Verdana"/>
                <a:cs typeface="Verdana"/>
                <a:sym typeface="Verdana"/>
              </a:rPr>
              <a:t> países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Responsables de las emergencias de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40</a:t>
            </a:r>
            <a:r>
              <a:rPr lang="en-US" sz="2800" b="1" i="0" u="none" strike="noStrike" cap="none">
                <a:solidFill>
                  <a:srgbClr val="FFFFF6"/>
                </a:solidFill>
                <a:latin typeface="Verdana"/>
                <a:ea typeface="Verdana"/>
                <a:cs typeface="Verdana"/>
                <a:sym typeface="Verdana"/>
              </a:rPr>
              <a:t> milliones</a:t>
            </a:r>
            <a:endParaRPr sz="2800" b="1" i="0" u="none" strike="noStrike" cap="none">
              <a:solidFill>
                <a:srgbClr val="000000"/>
              </a:solidFill>
              <a:latin typeface="Verdana"/>
              <a:ea typeface="Verdana"/>
              <a:cs typeface="Verdana"/>
              <a:sym typeface="Verdana"/>
            </a:endParaRPr>
          </a:p>
        </p:txBody>
      </p:sp>
      <p:grpSp>
        <p:nvGrpSpPr>
          <p:cNvPr id="430" name="Google Shape;430;p64"/>
          <p:cNvGrpSpPr/>
          <p:nvPr/>
        </p:nvGrpSpPr>
        <p:grpSpPr>
          <a:xfrm>
            <a:off x="3959487" y="349326"/>
            <a:ext cx="345999" cy="345999"/>
            <a:chOff x="6997962" y="1320876"/>
            <a:chExt cx="486198" cy="486198"/>
          </a:xfrm>
        </p:grpSpPr>
        <p:sp>
          <p:nvSpPr>
            <p:cNvPr id="431" name="Google Shape;431;p64"/>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32" name="Google Shape;432;p64"/>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33" name="Google Shape;433;p64"/>
          <p:cNvSpPr txBox="1"/>
          <p:nvPr/>
        </p:nvSpPr>
        <p:spPr>
          <a:xfrm>
            <a:off x="5570927" y="16372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CENTRO DE EMERGENCIAS SANITARIAS 061 - ESPAÑA</a:t>
            </a:r>
            <a:endParaRPr sz="1400" b="0" i="0" u="none" strike="noStrike" cap="none">
              <a:solidFill>
                <a:srgbClr val="000000"/>
              </a:solidFill>
              <a:latin typeface="Arial"/>
              <a:ea typeface="Arial"/>
              <a:cs typeface="Arial"/>
              <a:sym typeface="Arial"/>
            </a:endParaRPr>
          </a:p>
        </p:txBody>
      </p:sp>
      <p:sp>
        <p:nvSpPr>
          <p:cNvPr id="434" name="Google Shape;434;p64"/>
          <p:cNvSpPr txBox="1"/>
          <p:nvPr/>
        </p:nvSpPr>
        <p:spPr>
          <a:xfrm>
            <a:off x="4513653" y="451581"/>
            <a:ext cx="3630222" cy="217688"/>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Compradores</a:t>
            </a:r>
            <a:endParaRPr sz="2400" b="0" i="0" u="none" strike="noStrike" cap="none">
              <a:solidFill>
                <a:srgbClr val="191919"/>
              </a:solidFill>
              <a:latin typeface="Verdana"/>
              <a:ea typeface="Verdana"/>
              <a:cs typeface="Verdana"/>
              <a:sym typeface="Verdana"/>
            </a:endParaRPr>
          </a:p>
        </p:txBody>
      </p:sp>
      <p:sp>
        <p:nvSpPr>
          <p:cNvPr id="435" name="Google Shape;435;p64"/>
          <p:cNvSpPr txBox="1"/>
          <p:nvPr/>
        </p:nvSpPr>
        <p:spPr>
          <a:xfrm>
            <a:off x="5570927" y="22087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SERVICIO MADRILENO DE SALUD (SERMAS) - ESPAÑA</a:t>
            </a:r>
            <a:endParaRPr sz="1400" b="0" i="0" u="none" strike="noStrike" cap="none">
              <a:solidFill>
                <a:srgbClr val="000000"/>
              </a:solidFill>
              <a:latin typeface="Arial"/>
              <a:ea typeface="Arial"/>
              <a:cs typeface="Arial"/>
              <a:sym typeface="Arial"/>
            </a:endParaRPr>
          </a:p>
        </p:txBody>
      </p:sp>
      <p:pic>
        <p:nvPicPr>
          <p:cNvPr id="436" name="Google Shape;436;p64"/>
          <p:cNvPicPr preferRelativeResize="0"/>
          <p:nvPr/>
        </p:nvPicPr>
        <p:blipFill rotWithShape="1">
          <a:blip r:embed="rId4">
            <a:alphaModFix/>
          </a:blip>
          <a:srcRect/>
          <a:stretch/>
        </p:blipFill>
        <p:spPr>
          <a:xfrm>
            <a:off x="4411241" y="2109938"/>
            <a:ext cx="840009" cy="454593"/>
          </a:xfrm>
          <a:prstGeom prst="rect">
            <a:avLst/>
          </a:prstGeom>
          <a:noFill/>
          <a:ln>
            <a:noFill/>
          </a:ln>
        </p:spPr>
      </p:pic>
      <p:pic>
        <p:nvPicPr>
          <p:cNvPr id="437" name="Google Shape;437;p64"/>
          <p:cNvPicPr preferRelativeResize="0"/>
          <p:nvPr/>
        </p:nvPicPr>
        <p:blipFill rotWithShape="1">
          <a:blip r:embed="rId5">
            <a:alphaModFix/>
          </a:blip>
          <a:srcRect/>
          <a:stretch/>
        </p:blipFill>
        <p:spPr>
          <a:xfrm>
            <a:off x="4348758" y="2653539"/>
            <a:ext cx="957702" cy="518286"/>
          </a:xfrm>
          <a:prstGeom prst="rect">
            <a:avLst/>
          </a:prstGeom>
          <a:noFill/>
          <a:ln>
            <a:noFill/>
          </a:ln>
        </p:spPr>
      </p:pic>
      <p:sp>
        <p:nvSpPr>
          <p:cNvPr id="438" name="Google Shape;438;p64"/>
          <p:cNvSpPr txBox="1"/>
          <p:nvPr/>
        </p:nvSpPr>
        <p:spPr>
          <a:xfrm>
            <a:off x="5570927" y="2751663"/>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OSTERREICHISCHES ROTES KREUZ (ARC) - AUSTRIA</a:t>
            </a:r>
            <a:endParaRPr sz="1400" b="0" i="0" u="none" strike="noStrike" cap="none">
              <a:solidFill>
                <a:srgbClr val="000000"/>
              </a:solidFill>
              <a:latin typeface="Arial"/>
              <a:ea typeface="Arial"/>
              <a:cs typeface="Arial"/>
              <a:sym typeface="Arial"/>
            </a:endParaRPr>
          </a:p>
        </p:txBody>
      </p:sp>
      <p:pic>
        <p:nvPicPr>
          <p:cNvPr id="439" name="Google Shape;439;p64" descr="Ein Bild, das Text enthält.&#10;&#10;Automatisch generierte Beschreibung"/>
          <p:cNvPicPr preferRelativeResize="0"/>
          <p:nvPr/>
        </p:nvPicPr>
        <p:blipFill rotWithShape="1">
          <a:blip r:embed="rId6">
            <a:alphaModFix/>
          </a:blip>
          <a:srcRect/>
          <a:stretch/>
        </p:blipFill>
        <p:spPr>
          <a:xfrm>
            <a:off x="4417238" y="3291457"/>
            <a:ext cx="805502" cy="435919"/>
          </a:xfrm>
          <a:prstGeom prst="rect">
            <a:avLst/>
          </a:prstGeom>
          <a:noFill/>
          <a:ln>
            <a:noFill/>
          </a:ln>
        </p:spPr>
      </p:pic>
      <p:sp>
        <p:nvSpPr>
          <p:cNvPr id="440" name="Google Shape;440;p64"/>
          <p:cNvSpPr txBox="1"/>
          <p:nvPr/>
        </p:nvSpPr>
        <p:spPr>
          <a:xfrm>
            <a:off x="5570927" y="33707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AGENZIA REGIONALE EMERGENZA URGENZA (AREU) - ITALIA</a:t>
            </a:r>
            <a:endParaRPr sz="1400" b="0" i="0" u="none" strike="noStrike" cap="none">
              <a:solidFill>
                <a:srgbClr val="000000"/>
              </a:solidFill>
              <a:latin typeface="Arial"/>
              <a:ea typeface="Arial"/>
              <a:cs typeface="Arial"/>
              <a:sym typeface="Arial"/>
            </a:endParaRPr>
          </a:p>
        </p:txBody>
      </p:sp>
      <p:pic>
        <p:nvPicPr>
          <p:cNvPr id="441" name="Google Shape;441;p64"/>
          <p:cNvPicPr preferRelativeResize="0"/>
          <p:nvPr/>
        </p:nvPicPr>
        <p:blipFill rotWithShape="1">
          <a:blip r:embed="rId7">
            <a:alphaModFix/>
          </a:blip>
          <a:srcRect/>
          <a:stretch/>
        </p:blipFill>
        <p:spPr>
          <a:xfrm>
            <a:off x="4367807" y="3854473"/>
            <a:ext cx="903451" cy="488927"/>
          </a:xfrm>
          <a:prstGeom prst="rect">
            <a:avLst/>
          </a:prstGeom>
          <a:noFill/>
          <a:ln>
            <a:noFill/>
          </a:ln>
        </p:spPr>
      </p:pic>
      <p:sp>
        <p:nvSpPr>
          <p:cNvPr id="442" name="Google Shape;442;p64"/>
          <p:cNvSpPr txBox="1"/>
          <p:nvPr/>
        </p:nvSpPr>
        <p:spPr>
          <a:xfrm>
            <a:off x="5570927" y="39994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AZIENDA SANITARIA LOCALE BENEVENTO (ASLBN) - ITALIA</a:t>
            </a:r>
            <a:endParaRPr sz="1400" b="0" i="0" u="none" strike="noStrike" cap="none">
              <a:solidFill>
                <a:srgbClr val="000000"/>
              </a:solidFill>
              <a:latin typeface="Arial"/>
              <a:ea typeface="Arial"/>
              <a:cs typeface="Arial"/>
              <a:sym typeface="Arial"/>
            </a:endParaRPr>
          </a:p>
        </p:txBody>
      </p:sp>
      <p:pic>
        <p:nvPicPr>
          <p:cNvPr id="443" name="Google Shape;443;p64"/>
          <p:cNvPicPr preferRelativeResize="0"/>
          <p:nvPr/>
        </p:nvPicPr>
        <p:blipFill rotWithShape="1">
          <a:blip r:embed="rId8">
            <a:alphaModFix/>
          </a:blip>
          <a:srcRect/>
          <a:stretch/>
        </p:blipFill>
        <p:spPr>
          <a:xfrm>
            <a:off x="4324351" y="4448175"/>
            <a:ext cx="968030" cy="523875"/>
          </a:xfrm>
          <a:prstGeom prst="rect">
            <a:avLst/>
          </a:prstGeom>
          <a:noFill/>
          <a:ln>
            <a:noFill/>
          </a:ln>
        </p:spPr>
      </p:pic>
      <p:sp>
        <p:nvSpPr>
          <p:cNvPr id="444" name="Google Shape;444;p64"/>
          <p:cNvSpPr txBox="1"/>
          <p:nvPr/>
        </p:nvSpPr>
        <p:spPr>
          <a:xfrm>
            <a:off x="5570927" y="46661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ELLINIKOS ERYTHROS STAVROS (HRC) - GRECIA</a:t>
            </a:r>
            <a:endParaRPr sz="1400" b="0" i="0" u="none" strike="noStrike" cap="none">
              <a:solidFill>
                <a:srgbClr val="000000"/>
              </a:solidFill>
              <a:latin typeface="Arial"/>
              <a:ea typeface="Arial"/>
              <a:cs typeface="Arial"/>
              <a:sym typeface="Arial"/>
            </a:endParaRPr>
          </a:p>
        </p:txBody>
      </p:sp>
      <p:pic>
        <p:nvPicPr>
          <p:cNvPr id="445" name="Google Shape;445;p64"/>
          <p:cNvPicPr preferRelativeResize="0"/>
          <p:nvPr/>
        </p:nvPicPr>
        <p:blipFill rotWithShape="1">
          <a:blip r:embed="rId9">
            <a:alphaModFix/>
          </a:blip>
          <a:srcRect/>
          <a:stretch/>
        </p:blipFill>
        <p:spPr>
          <a:xfrm>
            <a:off x="4292735" y="5045148"/>
            <a:ext cx="1069840" cy="578972"/>
          </a:xfrm>
          <a:prstGeom prst="rect">
            <a:avLst/>
          </a:prstGeom>
          <a:noFill/>
          <a:ln>
            <a:noFill/>
          </a:ln>
        </p:spPr>
      </p:pic>
      <p:sp>
        <p:nvSpPr>
          <p:cNvPr id="446" name="Google Shape;446;p64"/>
          <p:cNvSpPr txBox="1"/>
          <p:nvPr/>
        </p:nvSpPr>
        <p:spPr>
          <a:xfrm>
            <a:off x="5570927" y="52757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ETHINKO KENTRO AMESIS VOITHEIAS (EKAB) - GRECIA</a:t>
            </a:r>
            <a:endParaRPr sz="1400" b="0" i="0" u="none" strike="noStrike" cap="none">
              <a:solidFill>
                <a:srgbClr val="000000"/>
              </a:solidFill>
              <a:latin typeface="Arial"/>
              <a:ea typeface="Arial"/>
              <a:cs typeface="Arial"/>
              <a:sym typeface="Arial"/>
            </a:endParaRPr>
          </a:p>
        </p:txBody>
      </p:sp>
      <p:pic>
        <p:nvPicPr>
          <p:cNvPr id="447" name="Google Shape;447;p64"/>
          <p:cNvPicPr preferRelativeResize="0"/>
          <p:nvPr/>
        </p:nvPicPr>
        <p:blipFill rotWithShape="1">
          <a:blip r:embed="rId10">
            <a:alphaModFix/>
          </a:blip>
          <a:srcRect/>
          <a:stretch/>
        </p:blipFill>
        <p:spPr>
          <a:xfrm>
            <a:off x="4276725" y="5731024"/>
            <a:ext cx="1114425" cy="603101"/>
          </a:xfrm>
          <a:prstGeom prst="rect">
            <a:avLst/>
          </a:prstGeom>
          <a:noFill/>
          <a:ln>
            <a:noFill/>
          </a:ln>
        </p:spPr>
      </p:pic>
      <p:sp>
        <p:nvSpPr>
          <p:cNvPr id="448" name="Google Shape;448;p64"/>
          <p:cNvSpPr txBox="1"/>
          <p:nvPr/>
        </p:nvSpPr>
        <p:spPr>
          <a:xfrm>
            <a:off x="5570927" y="59044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IZMIR BUYUKSEHIR BELEDIYESI (IBB) - TURQUIA</a:t>
            </a:r>
            <a:endParaRPr sz="1400" b="0" i="0" u="none" strike="noStrike" cap="none">
              <a:solidFill>
                <a:srgbClr val="000000"/>
              </a:solidFill>
              <a:latin typeface="Arial"/>
              <a:ea typeface="Arial"/>
              <a:cs typeface="Arial"/>
              <a:sym typeface="Arial"/>
            </a:endParaRPr>
          </a:p>
        </p:txBody>
      </p:sp>
      <p:pic>
        <p:nvPicPr>
          <p:cNvPr id="449" name="Google Shape;449;p64"/>
          <p:cNvPicPr preferRelativeResize="0"/>
          <p:nvPr/>
        </p:nvPicPr>
        <p:blipFill rotWithShape="1">
          <a:blip r:embed="rId11">
            <a:alphaModFix/>
          </a:blip>
          <a:srcRect/>
          <a:stretch/>
        </p:blipFill>
        <p:spPr>
          <a:xfrm>
            <a:off x="4439816" y="821854"/>
            <a:ext cx="847725" cy="458769"/>
          </a:xfrm>
          <a:prstGeom prst="rect">
            <a:avLst/>
          </a:prstGeom>
          <a:noFill/>
          <a:ln>
            <a:noFill/>
          </a:ln>
        </p:spPr>
      </p:pic>
      <p:sp>
        <p:nvSpPr>
          <p:cNvPr id="450" name="Google Shape;450;p64"/>
          <p:cNvSpPr txBox="1"/>
          <p:nvPr/>
        </p:nvSpPr>
        <p:spPr>
          <a:xfrm>
            <a:off x="5570927" y="948809"/>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KENTRO MELETON ASFALEIAS (KEMEA) – GRECIA *</a:t>
            </a:r>
            <a:endParaRPr sz="1200" b="0" i="0" u="none" strike="noStrike" cap="none">
              <a:solidFill>
                <a:srgbClr val="191919"/>
              </a:solidFill>
              <a:latin typeface="Verdana"/>
              <a:ea typeface="Verdana"/>
              <a:cs typeface="Verdana"/>
              <a:sym typeface="Verdana"/>
            </a:endParaRPr>
          </a:p>
        </p:txBody>
      </p:sp>
      <p:sp>
        <p:nvSpPr>
          <p:cNvPr id="451" name="Google Shape;451;p64"/>
          <p:cNvSpPr txBox="1"/>
          <p:nvPr/>
        </p:nvSpPr>
        <p:spPr>
          <a:xfrm>
            <a:off x="114300" y="6505575"/>
            <a:ext cx="2026517"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rgbClr val="FFFFFF"/>
                </a:solidFill>
                <a:latin typeface="Verdana"/>
                <a:ea typeface="Verdana"/>
                <a:cs typeface="Verdana"/>
                <a:sym typeface="Verdana"/>
              </a:rPr>
              <a:t>* Líder de los compradores</a:t>
            </a:r>
            <a:endParaRPr sz="1050" b="0" i="0" u="none" strike="noStrike" cap="none">
              <a:solidFill>
                <a:srgbClr val="FFFFFF"/>
              </a:solidFill>
              <a:latin typeface="Verdana"/>
              <a:ea typeface="Verdana"/>
              <a:cs typeface="Verdana"/>
              <a:sym typeface="Verdana"/>
            </a:endParaRPr>
          </a:p>
        </p:txBody>
      </p:sp>
      <p:pic>
        <p:nvPicPr>
          <p:cNvPr id="452" name="Google Shape;452;p64"/>
          <p:cNvPicPr preferRelativeResize="0"/>
          <p:nvPr/>
        </p:nvPicPr>
        <p:blipFill rotWithShape="1">
          <a:blip r:embed="rId12">
            <a:alphaModFix/>
          </a:blip>
          <a:srcRect/>
          <a:stretch/>
        </p:blipFill>
        <p:spPr>
          <a:xfrm>
            <a:off x="4202885" y="1407720"/>
            <a:ext cx="1249448" cy="683562"/>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pic>
        <p:nvPicPr>
          <p:cNvPr id="457" name="Google Shape;457;p11"/>
          <p:cNvPicPr preferRelativeResize="0"/>
          <p:nvPr/>
        </p:nvPicPr>
        <p:blipFill rotWithShape="1">
          <a:blip r:embed="rId3">
            <a:alphaModFix/>
          </a:blip>
          <a:srcRect/>
          <a:stretch/>
        </p:blipFill>
        <p:spPr>
          <a:xfrm>
            <a:off x="4151784" y="1881783"/>
            <a:ext cx="1443245" cy="781050"/>
          </a:xfrm>
          <a:prstGeom prst="rect">
            <a:avLst/>
          </a:prstGeom>
          <a:noFill/>
          <a:ln>
            <a:noFill/>
          </a:ln>
        </p:spPr>
      </p:pic>
      <p:sp>
        <p:nvSpPr>
          <p:cNvPr id="458" name="Google Shape;458;p11"/>
          <p:cNvSpPr/>
          <p:nvPr/>
        </p:nvSpPr>
        <p:spPr>
          <a:xfrm>
            <a:off x="-1" y="0"/>
            <a:ext cx="3575721" cy="6858000"/>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59" name="Google Shape;459;p11"/>
          <p:cNvPicPr preferRelativeResize="0"/>
          <p:nvPr/>
        </p:nvPicPr>
        <p:blipFill rotWithShape="1">
          <a:blip r:embed="rId4">
            <a:alphaModFix/>
          </a:blip>
          <a:srcRect/>
          <a:stretch/>
        </p:blipFill>
        <p:spPr>
          <a:xfrm>
            <a:off x="9013656" y="285750"/>
            <a:ext cx="2853572" cy="345600"/>
          </a:xfrm>
          <a:prstGeom prst="rect">
            <a:avLst/>
          </a:prstGeom>
          <a:noFill/>
          <a:ln>
            <a:noFill/>
          </a:ln>
        </p:spPr>
      </p:pic>
      <p:sp>
        <p:nvSpPr>
          <p:cNvPr id="460" name="Google Shape;460;p11"/>
          <p:cNvSpPr txBox="1"/>
          <p:nvPr/>
        </p:nvSpPr>
        <p:spPr>
          <a:xfrm>
            <a:off x="145664" y="529470"/>
            <a:ext cx="3254988" cy="6109365"/>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12</a:t>
            </a:r>
            <a:r>
              <a:rPr lang="en-US" sz="2800" b="1" i="0" u="none" strike="noStrike" cap="none">
                <a:solidFill>
                  <a:srgbClr val="FFFFF6"/>
                </a:solidFill>
                <a:latin typeface="Verdana"/>
                <a:ea typeface="Verdana"/>
                <a:cs typeface="Verdana"/>
                <a:sym typeface="Verdana"/>
              </a:rPr>
              <a:t> socios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0"/>
              </a:spcAft>
              <a:buClr>
                <a:srgbClr val="000000"/>
              </a:buClr>
              <a:buSzPts val="1800"/>
              <a:buFont typeface="Arial"/>
              <a:buNone/>
            </a:pPr>
            <a:r>
              <a:rPr lang="en-US" sz="1800" b="0" i="0" u="none" strike="noStrike" cap="none">
                <a:solidFill>
                  <a:srgbClr val="FFFFF6"/>
                </a:solidFill>
                <a:latin typeface="Verdana"/>
                <a:ea typeface="Verdana"/>
                <a:cs typeface="Verdana"/>
                <a:sym typeface="Verdana"/>
              </a:rPr>
              <a:t>de</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6</a:t>
            </a:r>
            <a:r>
              <a:rPr lang="en-US" sz="2800" b="1" i="0" u="none" strike="noStrike" cap="none">
                <a:solidFill>
                  <a:srgbClr val="FFFFF6"/>
                </a:solidFill>
                <a:latin typeface="Verdana"/>
                <a:ea typeface="Verdana"/>
                <a:cs typeface="Verdana"/>
                <a:sym typeface="Verdana"/>
              </a:rPr>
              <a:t> países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200"/>
              </a:spcBef>
              <a:spcAft>
                <a:spcPts val="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10  </a:t>
            </a:r>
            <a:r>
              <a:rPr lang="en-US" sz="2800" b="1" i="0" u="none" strike="noStrike" cap="none">
                <a:solidFill>
                  <a:srgbClr val="FFFFF6"/>
                </a:solidFill>
                <a:latin typeface="Verdana"/>
                <a:ea typeface="Verdana"/>
                <a:cs typeface="Verdana"/>
                <a:sym typeface="Verdana"/>
              </a:rPr>
              <a:t> expertos</a:t>
            </a:r>
            <a:endParaRPr sz="2800" b="1" i="0" u="none" strike="noStrike" cap="none">
              <a:solidFill>
                <a:srgbClr val="FFFFF6"/>
              </a:solidFill>
              <a:latin typeface="Verdana"/>
              <a:ea typeface="Verdana"/>
              <a:cs typeface="Verdana"/>
              <a:sym typeface="Verdana"/>
            </a:endParaRPr>
          </a:p>
          <a:p>
            <a:pPr marL="0" marR="0" lvl="0" indent="0" algn="ctr" rtl="0">
              <a:lnSpc>
                <a:spcPct val="100000"/>
              </a:lnSpc>
              <a:spcBef>
                <a:spcPts val="1800"/>
              </a:spcBef>
              <a:spcAft>
                <a:spcPts val="1800"/>
              </a:spcAft>
              <a:buClr>
                <a:srgbClr val="000000"/>
              </a:buClr>
              <a:buSzPts val="6000"/>
              <a:buFont typeface="Arial"/>
              <a:buNone/>
            </a:pPr>
            <a:r>
              <a:rPr lang="en-US" sz="6000" b="1" i="0" u="none" strike="noStrike" cap="none">
                <a:solidFill>
                  <a:srgbClr val="70AD47"/>
                </a:solidFill>
                <a:latin typeface="Verdana"/>
                <a:ea typeface="Verdana"/>
                <a:cs typeface="Verdana"/>
                <a:sym typeface="Verdana"/>
              </a:rPr>
              <a:t>160+</a:t>
            </a:r>
            <a:r>
              <a:rPr lang="en-US" sz="2800" b="1" i="0" u="none" strike="noStrike" cap="none">
                <a:solidFill>
                  <a:srgbClr val="FFFFF6"/>
                </a:solidFill>
                <a:latin typeface="Verdana"/>
                <a:ea typeface="Verdana"/>
                <a:cs typeface="Verdana"/>
                <a:sym typeface="Verdana"/>
              </a:rPr>
              <a:t> servicios de emergencias</a:t>
            </a:r>
            <a:endParaRPr sz="2800" b="1" i="0" u="none" strike="noStrike" cap="none">
              <a:solidFill>
                <a:srgbClr val="000000"/>
              </a:solidFill>
              <a:latin typeface="Verdana"/>
              <a:ea typeface="Verdana"/>
              <a:cs typeface="Verdana"/>
              <a:sym typeface="Verdana"/>
            </a:endParaRPr>
          </a:p>
        </p:txBody>
      </p:sp>
      <p:grpSp>
        <p:nvGrpSpPr>
          <p:cNvPr id="461" name="Google Shape;461;p11"/>
          <p:cNvGrpSpPr/>
          <p:nvPr/>
        </p:nvGrpSpPr>
        <p:grpSpPr>
          <a:xfrm>
            <a:off x="3959487" y="349326"/>
            <a:ext cx="345999" cy="345999"/>
            <a:chOff x="6997962" y="1320876"/>
            <a:chExt cx="486198" cy="486198"/>
          </a:xfrm>
        </p:grpSpPr>
        <p:sp>
          <p:nvSpPr>
            <p:cNvPr id="462" name="Google Shape;46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63" name="Google Shape;46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64" name="Google Shape;464;p11"/>
          <p:cNvSpPr txBox="1"/>
          <p:nvPr/>
        </p:nvSpPr>
        <p:spPr>
          <a:xfrm>
            <a:off x="5570927" y="228493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ACIL AFET AMBULANS HEKIMLERI DERNEGI (AAHD) - TURQUIA</a:t>
            </a:r>
            <a:endParaRPr sz="1400" b="0" i="0" u="none" strike="noStrike" cap="none">
              <a:solidFill>
                <a:srgbClr val="000000"/>
              </a:solidFill>
              <a:latin typeface="Arial"/>
              <a:ea typeface="Arial"/>
              <a:cs typeface="Arial"/>
              <a:sym typeface="Arial"/>
            </a:endParaRPr>
          </a:p>
        </p:txBody>
      </p:sp>
      <p:sp>
        <p:nvSpPr>
          <p:cNvPr id="465" name="Google Shape;465;p11"/>
          <p:cNvSpPr txBox="1"/>
          <p:nvPr/>
        </p:nvSpPr>
        <p:spPr>
          <a:xfrm>
            <a:off x="4513652" y="451581"/>
            <a:ext cx="4324936" cy="251159"/>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Organizaciones de apoyo</a:t>
            </a:r>
            <a:endParaRPr sz="2400" b="0" i="0" u="none" strike="noStrike" cap="none">
              <a:solidFill>
                <a:srgbClr val="191919"/>
              </a:solidFill>
              <a:latin typeface="Verdana"/>
              <a:ea typeface="Verdana"/>
              <a:cs typeface="Verdana"/>
              <a:sym typeface="Verdana"/>
            </a:endParaRPr>
          </a:p>
        </p:txBody>
      </p:sp>
      <p:sp>
        <p:nvSpPr>
          <p:cNvPr id="466" name="Google Shape;466;p11"/>
          <p:cNvSpPr txBox="1"/>
          <p:nvPr/>
        </p:nvSpPr>
        <p:spPr>
          <a:xfrm>
            <a:off x="5570927" y="3104088"/>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EMPIRICA TECHNOLOGY RESEARCH (EMPIRICA) - ALEMANIA</a:t>
            </a:r>
            <a:endParaRPr sz="1400" b="0" i="0" u="none" strike="noStrike" cap="none">
              <a:solidFill>
                <a:srgbClr val="000000"/>
              </a:solidFill>
              <a:latin typeface="Arial"/>
              <a:ea typeface="Arial"/>
              <a:cs typeface="Arial"/>
              <a:sym typeface="Arial"/>
            </a:endParaRPr>
          </a:p>
        </p:txBody>
      </p:sp>
      <p:sp>
        <p:nvSpPr>
          <p:cNvPr id="467" name="Google Shape;467;p11"/>
          <p:cNvSpPr txBox="1"/>
          <p:nvPr/>
        </p:nvSpPr>
        <p:spPr>
          <a:xfrm>
            <a:off x="5570927" y="1129784"/>
            <a:ext cx="5544747"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191919"/>
                </a:solidFill>
                <a:latin typeface="Verdana"/>
                <a:ea typeface="Verdana"/>
                <a:cs typeface="Verdana"/>
                <a:sym typeface="Verdana"/>
              </a:rPr>
              <a:t>SYNYO GmbH – AUSTRIA *</a:t>
            </a:r>
            <a:endParaRPr sz="1400" b="0" i="0" u="none" strike="noStrike" cap="none">
              <a:solidFill>
                <a:srgbClr val="000000"/>
              </a:solidFill>
              <a:latin typeface="Arial"/>
              <a:ea typeface="Arial"/>
              <a:cs typeface="Arial"/>
              <a:sym typeface="Arial"/>
            </a:endParaRPr>
          </a:p>
        </p:txBody>
      </p:sp>
      <p:sp>
        <p:nvSpPr>
          <p:cNvPr id="468" name="Google Shape;468;p11"/>
          <p:cNvSpPr txBox="1"/>
          <p:nvPr/>
        </p:nvSpPr>
        <p:spPr>
          <a:xfrm>
            <a:off x="114300" y="6505575"/>
            <a:ext cx="1606530" cy="25391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050"/>
              <a:buFont typeface="Arial"/>
              <a:buNone/>
            </a:pPr>
            <a:r>
              <a:rPr lang="en-US" sz="1050" b="0" i="0" u="none" strike="noStrike" cap="none">
                <a:solidFill>
                  <a:schemeClr val="lt1"/>
                </a:solidFill>
                <a:latin typeface="Verdana"/>
                <a:ea typeface="Verdana"/>
                <a:cs typeface="Verdana"/>
                <a:sym typeface="Verdana"/>
              </a:rPr>
              <a:t>* Project coordinator</a:t>
            </a:r>
            <a:endParaRPr sz="1400" b="0" i="0" u="none" strike="noStrike" cap="none">
              <a:solidFill>
                <a:srgbClr val="000000"/>
              </a:solidFill>
              <a:latin typeface="Arial"/>
              <a:ea typeface="Arial"/>
              <a:cs typeface="Arial"/>
              <a:sym typeface="Arial"/>
            </a:endParaRPr>
          </a:p>
        </p:txBody>
      </p:sp>
      <p:pic>
        <p:nvPicPr>
          <p:cNvPr id="469" name="Google Shape;469;p11" descr="Ein Bild, das Text, ClipArt enthält.&#10;&#10;Automatisch generierte Beschreibung"/>
          <p:cNvPicPr preferRelativeResize="0"/>
          <p:nvPr/>
        </p:nvPicPr>
        <p:blipFill rotWithShape="1">
          <a:blip r:embed="rId5">
            <a:alphaModFix/>
          </a:blip>
          <a:srcRect/>
          <a:stretch/>
        </p:blipFill>
        <p:spPr>
          <a:xfrm>
            <a:off x="4240902" y="981075"/>
            <a:ext cx="1169297" cy="632796"/>
          </a:xfrm>
          <a:prstGeom prst="rect">
            <a:avLst/>
          </a:prstGeom>
          <a:noFill/>
          <a:ln>
            <a:noFill/>
          </a:ln>
        </p:spPr>
      </p:pic>
      <p:pic>
        <p:nvPicPr>
          <p:cNvPr id="470" name="Google Shape;470;p11"/>
          <p:cNvPicPr preferRelativeResize="0"/>
          <p:nvPr/>
        </p:nvPicPr>
        <p:blipFill rotWithShape="1">
          <a:blip r:embed="rId6">
            <a:alphaModFix/>
          </a:blip>
          <a:srcRect/>
          <a:stretch/>
        </p:blipFill>
        <p:spPr>
          <a:xfrm>
            <a:off x="4219989" y="2886075"/>
            <a:ext cx="1161636" cy="628650"/>
          </a:xfrm>
          <a:prstGeom prst="rect">
            <a:avLst/>
          </a:prstGeom>
          <a:noFill/>
          <a:ln>
            <a:noFill/>
          </a:ln>
        </p:spPr>
      </p:pic>
      <p:grpSp>
        <p:nvGrpSpPr>
          <p:cNvPr id="471" name="Google Shape;471;p11"/>
          <p:cNvGrpSpPr/>
          <p:nvPr/>
        </p:nvGrpSpPr>
        <p:grpSpPr>
          <a:xfrm>
            <a:off x="3969012" y="3873576"/>
            <a:ext cx="345999" cy="345999"/>
            <a:chOff x="6997962" y="1320876"/>
            <a:chExt cx="486198" cy="486198"/>
          </a:xfrm>
        </p:grpSpPr>
        <p:sp>
          <p:nvSpPr>
            <p:cNvPr id="472" name="Google Shape;472;p11"/>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3" name="Google Shape;473;p11"/>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474" name="Google Shape;474;p11"/>
          <p:cNvSpPr txBox="1"/>
          <p:nvPr/>
        </p:nvSpPr>
        <p:spPr>
          <a:xfrm>
            <a:off x="4523177" y="3899631"/>
            <a:ext cx="5811448" cy="110799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Comité internacional de expertos en emergencias y la red de iProcureSecurity</a:t>
            </a:r>
            <a:endParaRPr sz="2400" b="0" i="0" u="none" strike="noStrike" cap="none">
              <a:solidFill>
                <a:srgbClr val="191919"/>
              </a:solidFill>
              <a:latin typeface="Verdana"/>
              <a:ea typeface="Verdana"/>
              <a:cs typeface="Verdana"/>
              <a:sym typeface="Verdan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478"/>
        <p:cNvGrpSpPr/>
        <p:nvPr/>
      </p:nvGrpSpPr>
      <p:grpSpPr>
        <a:xfrm>
          <a:off x="0" y="0"/>
          <a:ext cx="0" cy="0"/>
          <a:chOff x="0" y="0"/>
          <a:chExt cx="0" cy="0"/>
        </a:xfrm>
      </p:grpSpPr>
      <p:pic>
        <p:nvPicPr>
          <p:cNvPr id="479" name="Google Shape;479;p23"/>
          <p:cNvPicPr preferRelativeResize="0"/>
          <p:nvPr/>
        </p:nvPicPr>
        <p:blipFill rotWithShape="1">
          <a:blip r:embed="rId3">
            <a:alphaModFix/>
          </a:blip>
          <a:srcRect/>
          <a:stretch/>
        </p:blipFill>
        <p:spPr>
          <a:xfrm>
            <a:off x="9007813" y="288858"/>
            <a:ext cx="2851824" cy="344596"/>
          </a:xfrm>
          <a:prstGeom prst="rect">
            <a:avLst/>
          </a:prstGeom>
          <a:noFill/>
          <a:ln>
            <a:noFill/>
          </a:ln>
        </p:spPr>
      </p:pic>
      <p:pic>
        <p:nvPicPr>
          <p:cNvPr id="480" name="Google Shape;480;p23" descr="Interfaz de usuario gráfica&#10;&#10;Descripción generada automáticamente con confianza media"/>
          <p:cNvPicPr preferRelativeResize="0"/>
          <p:nvPr/>
        </p:nvPicPr>
        <p:blipFill rotWithShape="1">
          <a:blip r:embed="rId4">
            <a:alphaModFix/>
          </a:blip>
          <a:srcRect/>
          <a:stretch/>
        </p:blipFill>
        <p:spPr>
          <a:xfrm>
            <a:off x="1041011" y="827032"/>
            <a:ext cx="10463678" cy="5203936"/>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65"/>
          <p:cNvSpPr/>
          <p:nvPr/>
        </p:nvSpPr>
        <p:spPr>
          <a:xfrm>
            <a:off x="-1" y="0"/>
            <a:ext cx="3575721" cy="6858000"/>
          </a:xfrm>
          <a:prstGeom prst="rect">
            <a:avLst/>
          </a:prstGeom>
          <a:solidFill>
            <a:srgbClr val="1B456C">
              <a:alpha val="8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86" name="Google Shape;486;p65"/>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487" name="Google Shape;487;p65"/>
          <p:cNvPicPr preferRelativeResize="0"/>
          <p:nvPr/>
        </p:nvPicPr>
        <p:blipFill rotWithShape="1">
          <a:blip r:embed="rId4">
            <a:alphaModFix/>
          </a:blip>
          <a:srcRect l="44147" r="37175"/>
          <a:stretch/>
        </p:blipFill>
        <p:spPr>
          <a:xfrm>
            <a:off x="624114" y="718902"/>
            <a:ext cx="2278744" cy="5362584"/>
          </a:xfrm>
          <a:prstGeom prst="rect">
            <a:avLst/>
          </a:prstGeom>
          <a:noFill/>
          <a:ln>
            <a:noFill/>
          </a:ln>
        </p:spPr>
      </p:pic>
      <p:sp>
        <p:nvSpPr>
          <p:cNvPr id="488" name="Google Shape;488;p65"/>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F</a:t>
            </a:r>
            <a:r>
              <a:rPr lang="en-US" sz="3600" b="1" i="0" u="none" strike="noStrike" cap="none">
                <a:solidFill>
                  <a:srgbClr val="1B456C"/>
                </a:solidFill>
                <a:latin typeface="Verdana"/>
                <a:ea typeface="Verdana"/>
                <a:cs typeface="Verdana"/>
                <a:sym typeface="Verdana"/>
              </a:rPr>
              <a:t>ASE I</a:t>
            </a:r>
            <a:endParaRPr sz="3600" b="0" i="0" u="none" strike="noStrike" cap="none">
              <a:solidFill>
                <a:srgbClr val="1B456C"/>
              </a:solidFill>
              <a:latin typeface="Verdana"/>
              <a:ea typeface="Verdana"/>
              <a:cs typeface="Verdana"/>
              <a:sym typeface="Verdana"/>
            </a:endParaRPr>
          </a:p>
        </p:txBody>
      </p:sp>
      <p:sp>
        <p:nvSpPr>
          <p:cNvPr id="489" name="Google Shape;489;p65"/>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Diseño conceptual, arquitectura de soluciones y especificaciones técnicas basadas en los requisitos de los compradores, casos de uso y modelos de proceso</a:t>
            </a:r>
            <a:endParaRPr sz="1400" b="0" i="0" u="none" strike="noStrike" cap="none">
              <a:solidFill>
                <a:srgbClr val="000000"/>
              </a:solidFill>
              <a:latin typeface="Arial"/>
              <a:ea typeface="Arial"/>
              <a:cs typeface="Arial"/>
              <a:sym typeface="Arial"/>
            </a:endParaRPr>
          </a:p>
        </p:txBody>
      </p:sp>
      <p:sp>
        <p:nvSpPr>
          <p:cNvPr id="490" name="Google Shape;490;p65"/>
          <p:cNvSpPr txBox="1"/>
          <p:nvPr/>
        </p:nvSpPr>
        <p:spPr>
          <a:xfrm>
            <a:off x="3949467" y="2644398"/>
            <a:ext cx="7785333" cy="3424014"/>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Se espera que se adjudique a </a:t>
            </a:r>
            <a:r>
              <a:rPr lang="en-US" sz="1800" b="1" i="0" u="none" strike="noStrike" cap="none">
                <a:solidFill>
                  <a:srgbClr val="D9325D"/>
                </a:solidFill>
                <a:latin typeface="Verdana"/>
                <a:ea typeface="Verdana"/>
                <a:cs typeface="Verdana"/>
                <a:sym typeface="Verdana"/>
              </a:rPr>
              <a:t>6</a:t>
            </a:r>
            <a:r>
              <a:rPr lang="en-US" sz="1800" b="0" i="0" u="none" strike="noStrike" cap="none">
                <a:solidFill>
                  <a:srgbClr val="1B456C"/>
                </a:solidFill>
                <a:latin typeface="Verdana"/>
                <a:ea typeface="Verdana"/>
                <a:cs typeface="Verdana"/>
                <a:sym typeface="Verdana"/>
              </a:rPr>
              <a:t> proveedores</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Resultados esperados</a:t>
            </a:r>
            <a:r>
              <a:rPr lang="en-US" sz="1800" b="0" i="0" u="none" strike="noStrike" cap="none">
                <a:solidFill>
                  <a:srgbClr val="1B456C"/>
                </a:solidFill>
                <a:latin typeface="Verdana"/>
                <a:ea typeface="Verdana"/>
                <a:cs typeface="Verdana"/>
                <a:sym typeface="Verdana"/>
              </a:rPr>
              <a:t>: </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Informe detallado que describe la solución y un plan detallado para las actividades de prototipado y ensayo en Fases II &amp; III.</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4 meses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Presupuesto total máximo de la fase: </a:t>
            </a:r>
            <a:r>
              <a:rPr lang="en-US" sz="1800" b="1" i="0" u="none" strike="noStrike" cap="none">
                <a:solidFill>
                  <a:srgbClr val="D9325D"/>
                </a:solidFill>
                <a:latin typeface="Verdana"/>
                <a:ea typeface="Verdana"/>
                <a:cs typeface="Verdana"/>
                <a:sym typeface="Verdana"/>
              </a:rPr>
              <a:t>677,419 EUR </a:t>
            </a:r>
            <a:endParaRPr sz="1800" b="1" i="0" u="none" strike="noStrike" cap="none">
              <a:solidFill>
                <a:srgbClr val="D9325D"/>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Las ofertas se clasifican según la </a:t>
            </a:r>
            <a:r>
              <a:rPr lang="en-US" sz="1800" b="1" i="0" u="none" strike="noStrike" cap="none">
                <a:solidFill>
                  <a:srgbClr val="D9325D"/>
                </a:solidFill>
                <a:latin typeface="Verdana"/>
                <a:ea typeface="Verdana"/>
                <a:cs typeface="Verdana"/>
                <a:sym typeface="Verdana"/>
              </a:rPr>
              <a:t>relación calidad-precio </a:t>
            </a:r>
            <a:endParaRPr sz="1800" b="1" i="0" u="none" strike="noStrike" cap="none">
              <a:solidFill>
                <a:srgbClr val="1B456C"/>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Los contratos se adjudican </a:t>
            </a:r>
            <a:r>
              <a:rPr lang="en-US" sz="1800" b="1" i="0" u="none" strike="noStrike" cap="none">
                <a:solidFill>
                  <a:srgbClr val="D9325D"/>
                </a:solidFill>
                <a:latin typeface="Verdana"/>
                <a:ea typeface="Verdana"/>
                <a:cs typeface="Verdana"/>
                <a:sym typeface="Verdana"/>
              </a:rPr>
              <a:t>hasta que el presupuesto restante para esa fase es insuficiente</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para contratar la siguiente mejor oferta.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66"/>
          <p:cNvSpPr/>
          <p:nvPr/>
        </p:nvSpPr>
        <p:spPr>
          <a:xfrm>
            <a:off x="-1" y="0"/>
            <a:ext cx="3575721" cy="6858000"/>
          </a:xfrm>
          <a:prstGeom prst="rect">
            <a:avLst/>
          </a:prstGeom>
          <a:solidFill>
            <a:srgbClr val="1B456C">
              <a:alpha val="8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496" name="Google Shape;496;p66"/>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497" name="Google Shape;497;p66"/>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F</a:t>
            </a:r>
            <a:r>
              <a:rPr lang="en-US" sz="3600" b="1" i="0" u="none" strike="noStrike" cap="none">
                <a:solidFill>
                  <a:srgbClr val="1B456C"/>
                </a:solidFill>
                <a:latin typeface="Verdana"/>
                <a:ea typeface="Verdana"/>
                <a:cs typeface="Verdana"/>
                <a:sym typeface="Verdana"/>
              </a:rPr>
              <a:t>ASE II</a:t>
            </a:r>
            <a:endParaRPr sz="3600" b="0" i="0" u="none" strike="noStrike" cap="none">
              <a:solidFill>
                <a:srgbClr val="1B456C"/>
              </a:solidFill>
              <a:latin typeface="Verdana"/>
              <a:ea typeface="Verdana"/>
              <a:cs typeface="Verdana"/>
              <a:sym typeface="Verdana"/>
            </a:endParaRPr>
          </a:p>
        </p:txBody>
      </p:sp>
      <p:sp>
        <p:nvSpPr>
          <p:cNvPr id="498" name="Google Shape;498;p66"/>
          <p:cNvSpPr txBox="1"/>
          <p:nvPr/>
        </p:nvSpPr>
        <p:spPr>
          <a:xfrm>
            <a:off x="3848100" y="1229164"/>
            <a:ext cx="7683500" cy="29483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Desarrollo de prototipos de sistemas en dos iteraciones</a:t>
            </a:r>
            <a:endParaRPr sz="1400" b="0" i="0" u="none" strike="noStrike" cap="none">
              <a:solidFill>
                <a:srgbClr val="000000"/>
              </a:solidFill>
              <a:latin typeface="Arial"/>
              <a:ea typeface="Arial"/>
              <a:cs typeface="Arial"/>
              <a:sym typeface="Arial"/>
            </a:endParaRPr>
          </a:p>
        </p:txBody>
      </p:sp>
      <p:sp>
        <p:nvSpPr>
          <p:cNvPr id="499" name="Google Shape;499;p66"/>
          <p:cNvSpPr txBox="1"/>
          <p:nvPr/>
        </p:nvSpPr>
        <p:spPr>
          <a:xfrm>
            <a:off x="3949467" y="1920498"/>
            <a:ext cx="8136300" cy="4533000"/>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Se espera que se adjudique a </a:t>
            </a:r>
            <a:r>
              <a:rPr lang="en-US" sz="1800" b="1" i="0" u="none" strike="noStrike" cap="none">
                <a:solidFill>
                  <a:srgbClr val="D9325D"/>
                </a:solidFill>
                <a:latin typeface="Verdana"/>
                <a:ea typeface="Verdana"/>
                <a:cs typeface="Verdana"/>
                <a:sym typeface="Verdana"/>
              </a:rPr>
              <a:t>4</a:t>
            </a:r>
            <a:r>
              <a:rPr lang="en-US" sz="1800" b="0" i="0" u="none" strike="noStrike" cap="none">
                <a:solidFill>
                  <a:srgbClr val="1B456C"/>
                </a:solidFill>
                <a:latin typeface="Verdana"/>
                <a:ea typeface="Verdana"/>
                <a:cs typeface="Verdana"/>
                <a:sym typeface="Verdana"/>
              </a:rPr>
              <a:t> proveedores</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Resultados esperados</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Especificación del prototipo (v1)</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Demostración del prototipo (v2)</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Plan para el desarrollo de un volumen limitado de soluciones para ensayos sobre el terreno</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Previsión actualizada de costes/beneficios, incluido un plan de negocios preliminar</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meses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Presupuesto total máximo de la fase: </a:t>
            </a:r>
            <a:r>
              <a:rPr lang="en-US" sz="1800" b="1" i="0" u="none" strike="noStrike" cap="none">
                <a:solidFill>
                  <a:srgbClr val="D9325D"/>
                </a:solidFill>
                <a:latin typeface="Verdana"/>
                <a:ea typeface="Verdana"/>
                <a:cs typeface="Verdana"/>
                <a:sym typeface="Verdana"/>
              </a:rPr>
              <a:t>2.370.968 EUR</a:t>
            </a:r>
            <a:r>
              <a:rPr lang="en-US" sz="1800" b="1">
                <a:solidFill>
                  <a:srgbClr val="D9325D"/>
                </a:solidFill>
                <a:latin typeface="Verdana"/>
                <a:ea typeface="Verdana"/>
                <a:cs typeface="Verdana"/>
                <a:sym typeface="Verdana"/>
              </a:rPr>
              <a:t>.</a:t>
            </a:r>
            <a:endParaRPr/>
          </a:p>
          <a:p>
            <a:pPr marL="521335" marR="0" lvl="1" indent="-342900" algn="l" rtl="0">
              <a:lnSpc>
                <a:spcPct val="100000"/>
              </a:lnSpc>
              <a:spcBef>
                <a:spcPts val="600"/>
              </a:spcBef>
              <a:spcAft>
                <a:spcPts val="0"/>
              </a:spcAft>
              <a:buClr>
                <a:srgbClr val="1B456C"/>
              </a:buClr>
              <a:buSzPts val="1800"/>
              <a:buFont typeface="Arial"/>
              <a:buChar char="•"/>
            </a:pPr>
            <a:r>
              <a:rPr lang="en-US" sz="1600" b="0" i="0" u="none" strike="noStrike" cap="none">
                <a:solidFill>
                  <a:srgbClr val="1B456C"/>
                </a:solidFill>
                <a:latin typeface="Verdana"/>
                <a:ea typeface="Verdana"/>
                <a:cs typeface="Verdana"/>
                <a:sym typeface="Verdana"/>
              </a:rPr>
              <a:t>Las ofertas se clasifican según la </a:t>
            </a:r>
            <a:r>
              <a:rPr lang="en-US" sz="1600" b="1" i="0" u="none" strike="noStrike" cap="none">
                <a:solidFill>
                  <a:srgbClr val="D9325D"/>
                </a:solidFill>
                <a:latin typeface="Verdana"/>
                <a:ea typeface="Verdana"/>
                <a:cs typeface="Verdana"/>
                <a:sym typeface="Verdana"/>
              </a:rPr>
              <a:t>relación calidad-precio </a:t>
            </a:r>
            <a:endParaRPr sz="16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600" b="0" i="0" u="none" strike="noStrike" cap="none">
                <a:solidFill>
                  <a:srgbClr val="1B456C"/>
                </a:solidFill>
                <a:latin typeface="Verdana"/>
                <a:ea typeface="Verdana"/>
                <a:cs typeface="Verdana"/>
                <a:sym typeface="Verdana"/>
              </a:rPr>
              <a:t>Los contratos se adjudican </a:t>
            </a:r>
            <a:r>
              <a:rPr lang="en-US" sz="1600" b="1" i="0" u="none" strike="noStrike" cap="none">
                <a:solidFill>
                  <a:srgbClr val="D9325D"/>
                </a:solidFill>
                <a:latin typeface="Verdana"/>
                <a:ea typeface="Verdana"/>
                <a:cs typeface="Verdana"/>
                <a:sym typeface="Verdana"/>
              </a:rPr>
              <a:t>hasta que el presupuesto restante para esa fase sea insuficiente</a:t>
            </a:r>
            <a:r>
              <a:rPr lang="en-US" sz="1600" b="1" i="0" u="none" strike="noStrike" cap="none">
                <a:solidFill>
                  <a:srgbClr val="1B456C"/>
                </a:solidFill>
                <a:latin typeface="Verdana"/>
                <a:ea typeface="Verdana"/>
                <a:cs typeface="Verdana"/>
                <a:sym typeface="Verdana"/>
              </a:rPr>
              <a:t> </a:t>
            </a:r>
            <a:r>
              <a:rPr lang="en-US" sz="1600" b="0" i="0" u="none" strike="noStrike" cap="none">
                <a:solidFill>
                  <a:srgbClr val="1B456C"/>
                </a:solidFill>
                <a:latin typeface="Verdana"/>
                <a:ea typeface="Verdana"/>
                <a:cs typeface="Verdana"/>
                <a:sym typeface="Verdana"/>
              </a:rPr>
              <a:t>para contratar la siguiente mejor oferta</a:t>
            </a:r>
            <a:endParaRPr sz="1600" b="0" i="0" u="none" strike="noStrike" cap="none">
              <a:solidFill>
                <a:srgbClr val="000000"/>
              </a:solidFill>
              <a:latin typeface="Arial"/>
              <a:ea typeface="Arial"/>
              <a:cs typeface="Arial"/>
              <a:sym typeface="Arial"/>
            </a:endParaRPr>
          </a:p>
        </p:txBody>
      </p:sp>
      <p:pic>
        <p:nvPicPr>
          <p:cNvPr id="500" name="Google Shape;500;p66"/>
          <p:cNvPicPr preferRelativeResize="0"/>
          <p:nvPr/>
        </p:nvPicPr>
        <p:blipFill rotWithShape="1">
          <a:blip r:embed="rId4">
            <a:alphaModFix/>
          </a:blip>
          <a:srcRect l="63036" r="18516"/>
          <a:stretch/>
        </p:blipFill>
        <p:spPr>
          <a:xfrm>
            <a:off x="660400" y="740060"/>
            <a:ext cx="2231912" cy="531784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67"/>
          <p:cNvSpPr/>
          <p:nvPr/>
        </p:nvSpPr>
        <p:spPr>
          <a:xfrm>
            <a:off x="-1" y="0"/>
            <a:ext cx="3575721" cy="6858000"/>
          </a:xfrm>
          <a:prstGeom prst="rect">
            <a:avLst/>
          </a:prstGeom>
          <a:solidFill>
            <a:srgbClr val="1B456C">
              <a:alpha val="8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06" name="Google Shape;506;p67"/>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07" name="Google Shape;507;p67"/>
          <p:cNvSpPr txBox="1"/>
          <p:nvPr/>
        </p:nvSpPr>
        <p:spPr>
          <a:xfrm>
            <a:off x="3826346" y="638196"/>
            <a:ext cx="7915711"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rgbClr val="D9325D"/>
                </a:solidFill>
                <a:latin typeface="Verdana"/>
                <a:ea typeface="Verdana"/>
                <a:cs typeface="Verdana"/>
                <a:sym typeface="Verdana"/>
              </a:rPr>
              <a:t>F</a:t>
            </a:r>
            <a:r>
              <a:rPr lang="en-US" sz="3600" b="1" i="0" u="none" strike="noStrike" cap="none">
                <a:solidFill>
                  <a:srgbClr val="1B456C"/>
                </a:solidFill>
                <a:latin typeface="Verdana"/>
                <a:ea typeface="Verdana"/>
                <a:cs typeface="Verdana"/>
                <a:sym typeface="Verdana"/>
              </a:rPr>
              <a:t>ASE III</a:t>
            </a:r>
            <a:endParaRPr sz="3600" b="0" i="0" u="none" strike="noStrike" cap="none">
              <a:solidFill>
                <a:srgbClr val="1B456C"/>
              </a:solidFill>
              <a:latin typeface="Verdana"/>
              <a:ea typeface="Verdana"/>
              <a:cs typeface="Verdana"/>
              <a:sym typeface="Verdana"/>
            </a:endParaRPr>
          </a:p>
        </p:txBody>
      </p:sp>
      <p:sp>
        <p:nvSpPr>
          <p:cNvPr id="508" name="Google Shape;508;p67"/>
          <p:cNvSpPr txBox="1"/>
          <p:nvPr/>
        </p:nvSpPr>
        <p:spPr>
          <a:xfrm>
            <a:off x="3848100" y="1229164"/>
            <a:ext cx="7645489" cy="840896"/>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1D599C"/>
              </a:buClr>
              <a:buSzPts val="2000"/>
              <a:buFont typeface="Arial"/>
              <a:buNone/>
            </a:pPr>
            <a:r>
              <a:rPr lang="en-US" sz="2000" b="0" i="0" u="none" strike="noStrike" cap="none">
                <a:solidFill>
                  <a:srgbClr val="1B456C"/>
                </a:solidFill>
                <a:latin typeface="Verdana"/>
                <a:ea typeface="Verdana"/>
                <a:cs typeface="Verdana"/>
                <a:sym typeface="Verdana"/>
              </a:rPr>
              <a:t>Desarrollo final y ensayo de un volumen limitado de servicios en condiciones reales</a:t>
            </a:r>
            <a:endParaRPr sz="1400" b="0" i="0" u="none" strike="noStrike" cap="none">
              <a:solidFill>
                <a:srgbClr val="000000"/>
              </a:solidFill>
              <a:latin typeface="Arial"/>
              <a:ea typeface="Arial"/>
              <a:cs typeface="Arial"/>
              <a:sym typeface="Arial"/>
            </a:endParaRPr>
          </a:p>
        </p:txBody>
      </p:sp>
      <p:sp>
        <p:nvSpPr>
          <p:cNvPr id="509" name="Google Shape;509;p67"/>
          <p:cNvSpPr txBox="1"/>
          <p:nvPr/>
        </p:nvSpPr>
        <p:spPr>
          <a:xfrm>
            <a:off x="3949467" y="1920498"/>
            <a:ext cx="7785300" cy="4171200"/>
          </a:xfrm>
          <a:prstGeom prst="rect">
            <a:avLst/>
          </a:prstGeom>
          <a:noFill/>
          <a:ln>
            <a:noFill/>
          </a:ln>
        </p:spPr>
        <p:txBody>
          <a:bodyPr spcFirstLastPara="1" wrap="square" lIns="0" tIns="0" rIns="0" bIns="0" anchor="t" anchorCtr="0">
            <a:spAutoFit/>
          </a:bodyPr>
          <a:lstStyle/>
          <a:p>
            <a:pPr marL="180000" marR="0" lvl="0" indent="-180000" algn="l" rtl="0">
              <a:lnSpc>
                <a:spcPct val="100000"/>
              </a:lnSpc>
              <a:spcBef>
                <a:spcPts val="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Se espera que se adjudique a </a:t>
            </a:r>
            <a:r>
              <a:rPr lang="en-US" sz="1800" b="1" i="0" u="none" strike="noStrike" cap="none">
                <a:solidFill>
                  <a:srgbClr val="D9325D"/>
                </a:solidFill>
                <a:latin typeface="Verdana"/>
                <a:ea typeface="Verdana"/>
                <a:cs typeface="Verdana"/>
                <a:sym typeface="Verdana"/>
              </a:rPr>
              <a:t>2</a:t>
            </a:r>
            <a:r>
              <a:rPr lang="en-US" sz="1800" b="0" i="0" u="none" strike="noStrike" cap="none">
                <a:solidFill>
                  <a:srgbClr val="1B456C"/>
                </a:solidFill>
                <a:latin typeface="Verdana"/>
                <a:ea typeface="Verdana"/>
                <a:cs typeface="Verdana"/>
                <a:sym typeface="Verdana"/>
              </a:rPr>
              <a:t> proveedores</a:t>
            </a:r>
            <a:endParaRPr sz="1800" b="0" i="0" u="none" strike="noStrike" cap="none">
              <a:solidFill>
                <a:srgbClr val="1B456C"/>
              </a:solidFill>
              <a:latin typeface="Verdana"/>
              <a:ea typeface="Verdana"/>
              <a:cs typeface="Verdana"/>
              <a:sym typeface="Verdana"/>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Redos Esperados</a:t>
            </a:r>
            <a:r>
              <a:rPr lang="en-US" sz="1800" b="0" i="0" u="none" strike="noStrike" cap="none">
                <a:solidFill>
                  <a:srgbClr val="1B456C"/>
                </a:solidFill>
                <a:latin typeface="Verdana"/>
                <a:ea typeface="Verdana"/>
                <a:cs typeface="Verdana"/>
                <a:sym typeface="Verdana"/>
              </a:rPr>
              <a:t>: </a:t>
            </a:r>
            <a:endParaRPr sz="1800" b="0" i="0" u="none" strike="noStrike" cap="none">
              <a:solidFill>
                <a:srgbClr val="1B456C"/>
              </a:solidFill>
              <a:latin typeface="Verdana"/>
              <a:ea typeface="Verdana"/>
              <a:cs typeface="Verdana"/>
              <a:sym typeface="Verdana"/>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Implementación en 5 sitios de pruebas</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Evaluación general y verificación del éxito</a:t>
            </a:r>
            <a:endParaRPr sz="1400" b="0" i="0" u="none" strike="noStrike" cap="none">
              <a:solidFill>
                <a:srgbClr val="000000"/>
              </a:solidFill>
              <a:latin typeface="Arial"/>
              <a:ea typeface="Arial"/>
              <a:cs typeface="Arial"/>
              <a:sym typeface="Arial"/>
            </a:endParaRPr>
          </a:p>
          <a:p>
            <a:pPr marL="521335" marR="0" lvl="1" indent="-3429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Previsión actualizada de costes/beneficios, incluido un plan de negocios preliminar</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1" i="0" u="none" strike="noStrike" cap="none">
                <a:solidFill>
                  <a:srgbClr val="D9325D"/>
                </a:solidFill>
                <a:latin typeface="Verdana"/>
                <a:ea typeface="Verdana"/>
                <a:cs typeface="Verdana"/>
                <a:sym typeface="Verdana"/>
              </a:rPr>
              <a:t>8 meses</a:t>
            </a:r>
            <a:endParaRPr sz="1400" b="0" i="0" u="none" strike="noStrike" cap="none">
              <a:solidFill>
                <a:srgbClr val="000000"/>
              </a:solidFill>
              <a:latin typeface="Arial"/>
              <a:ea typeface="Arial"/>
              <a:cs typeface="Arial"/>
              <a:sym typeface="Arial"/>
            </a:endParaRPr>
          </a:p>
          <a:p>
            <a:pPr marL="180000" marR="0" lvl="0" indent="-180000" algn="l" rtl="0">
              <a:lnSpc>
                <a:spcPct val="100000"/>
              </a:lnSpc>
              <a:spcBef>
                <a:spcPts val="9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Presupuesto total máximo de la fase: </a:t>
            </a:r>
            <a:r>
              <a:rPr lang="en-US" sz="1800" b="1" i="0" u="none" strike="noStrike" cap="none">
                <a:solidFill>
                  <a:srgbClr val="D9325D"/>
                </a:solidFill>
                <a:latin typeface="Verdana"/>
                <a:ea typeface="Verdana"/>
                <a:cs typeface="Verdana"/>
                <a:sym typeface="Verdana"/>
              </a:rPr>
              <a:t>3.725.806 EUR </a:t>
            </a:r>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Las ofertas se clasifican según la </a:t>
            </a:r>
            <a:r>
              <a:rPr lang="en-US" sz="1800" b="1" i="0" u="none" strike="noStrike" cap="none">
                <a:solidFill>
                  <a:srgbClr val="D9325D"/>
                </a:solidFill>
                <a:latin typeface="Verdana"/>
                <a:ea typeface="Verdana"/>
                <a:cs typeface="Verdana"/>
                <a:sym typeface="Verdana"/>
              </a:rPr>
              <a:t>relación calidad-precio </a:t>
            </a:r>
            <a:endParaRPr sz="1800" b="1" i="0" u="none" strike="noStrike" cap="none">
              <a:solidFill>
                <a:srgbClr val="D9325D"/>
              </a:solidFill>
              <a:latin typeface="Verdana"/>
              <a:ea typeface="Verdana"/>
              <a:cs typeface="Verdana"/>
              <a:sym typeface="Verdana"/>
            </a:endParaRPr>
          </a:p>
          <a:p>
            <a:pPr marL="521335" marR="0" lvl="1" indent="-342900" algn="l" rtl="0">
              <a:lnSpc>
                <a:spcPct val="100000"/>
              </a:lnSpc>
              <a:spcBef>
                <a:spcPts val="600"/>
              </a:spcBef>
              <a:spcAft>
                <a:spcPts val="0"/>
              </a:spcAft>
              <a:buClr>
                <a:srgbClr val="1B456C"/>
              </a:buClr>
              <a:buSzPts val="1800"/>
              <a:buFont typeface="Arial"/>
              <a:buChar char="•"/>
            </a:pPr>
            <a:r>
              <a:rPr lang="en-US" sz="1800" b="0" i="0" u="none" strike="noStrike" cap="none">
                <a:solidFill>
                  <a:srgbClr val="1B456C"/>
                </a:solidFill>
                <a:latin typeface="Verdana"/>
                <a:ea typeface="Verdana"/>
                <a:cs typeface="Verdana"/>
                <a:sym typeface="Verdana"/>
              </a:rPr>
              <a:t>Los contratos se adjudican </a:t>
            </a:r>
            <a:r>
              <a:rPr lang="en-US" sz="1800" b="1" i="0" u="none" strike="noStrike" cap="none">
                <a:solidFill>
                  <a:srgbClr val="D9325D"/>
                </a:solidFill>
                <a:latin typeface="Verdana"/>
                <a:ea typeface="Verdana"/>
                <a:cs typeface="Verdana"/>
                <a:sym typeface="Verdana"/>
              </a:rPr>
              <a:t>hasta que el presupuesto restante para esa fase sea insuficiente</a:t>
            </a:r>
            <a:r>
              <a:rPr lang="en-US" sz="1800" b="1" i="0" u="none" strike="noStrike" cap="none">
                <a:solidFill>
                  <a:srgbClr val="1B456C"/>
                </a:solidFill>
                <a:latin typeface="Verdana"/>
                <a:ea typeface="Verdana"/>
                <a:cs typeface="Verdana"/>
                <a:sym typeface="Verdana"/>
              </a:rPr>
              <a:t> </a:t>
            </a:r>
            <a:r>
              <a:rPr lang="en-US" sz="1800" b="0" i="0" u="none" strike="noStrike" cap="none">
                <a:solidFill>
                  <a:srgbClr val="1B456C"/>
                </a:solidFill>
                <a:latin typeface="Verdana"/>
                <a:ea typeface="Verdana"/>
                <a:cs typeface="Verdana"/>
                <a:sym typeface="Verdana"/>
              </a:rPr>
              <a:t>para contratar la siguiente mejor oferta</a:t>
            </a:r>
            <a:endParaRPr sz="1400" b="0" i="0" u="none" strike="noStrike" cap="none">
              <a:solidFill>
                <a:srgbClr val="000000"/>
              </a:solidFill>
              <a:latin typeface="Arial"/>
              <a:ea typeface="Arial"/>
              <a:cs typeface="Arial"/>
              <a:sym typeface="Arial"/>
            </a:endParaRPr>
          </a:p>
        </p:txBody>
      </p:sp>
      <p:pic>
        <p:nvPicPr>
          <p:cNvPr id="510" name="Google Shape;510;p67"/>
          <p:cNvPicPr preferRelativeResize="0"/>
          <p:nvPr/>
        </p:nvPicPr>
        <p:blipFill rotWithShape="1">
          <a:blip r:embed="rId4">
            <a:alphaModFix/>
          </a:blip>
          <a:srcRect l="81543"/>
          <a:stretch/>
        </p:blipFill>
        <p:spPr>
          <a:xfrm>
            <a:off x="666451" y="752760"/>
            <a:ext cx="2227725" cy="530514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68"/>
          <p:cNvSpPr txBox="1">
            <a:spLocks noGrp="1"/>
          </p:cNvSpPr>
          <p:nvPr>
            <p:ph type="body" idx="1"/>
          </p:nvPr>
        </p:nvSpPr>
        <p:spPr>
          <a:xfrm>
            <a:off x="2156654" y="2057445"/>
            <a:ext cx="8229600" cy="1790234"/>
          </a:xfrm>
          <a:prstGeom prst="rect">
            <a:avLst/>
          </a:prstGeom>
          <a:noFill/>
          <a:ln>
            <a:noFill/>
          </a:ln>
        </p:spPr>
        <p:txBody>
          <a:bodyPr spcFirstLastPara="1" wrap="square" lIns="0" tIns="0" rIns="0" bIns="0" anchor="t" anchorCtr="0">
            <a:spAutoFit/>
          </a:bodyPr>
          <a:lstStyle/>
          <a:p>
            <a:pPr marL="457200" lvl="0" indent="-228600" algn="l" rtl="0">
              <a:lnSpc>
                <a:spcPct val="90000"/>
              </a:lnSpc>
              <a:spcBef>
                <a:spcPts val="1000"/>
              </a:spcBef>
              <a:spcAft>
                <a:spcPts val="0"/>
              </a:spcAft>
              <a:buClr>
                <a:schemeClr val="lt1"/>
              </a:buClr>
              <a:buSzPts val="4000"/>
              <a:buNone/>
            </a:pPr>
            <a:r>
              <a:rPr lang="en-US"/>
              <a:t>¿</a:t>
            </a:r>
            <a:r>
              <a:rPr lang="en-US">
                <a:solidFill>
                  <a:schemeClr val="accent2"/>
                </a:solidFill>
              </a:rPr>
              <a:t>C</a:t>
            </a:r>
            <a:r>
              <a:rPr lang="en-US"/>
              <a:t>ómo participar en la Consulta Preliminar al Mercado?</a:t>
            </a:r>
            <a:endParaRPr/>
          </a:p>
        </p:txBody>
      </p:sp>
      <p:sp>
        <p:nvSpPr>
          <p:cNvPr id="516" name="Google Shape;516;p68"/>
          <p:cNvSpPr/>
          <p:nvPr/>
        </p:nvSpPr>
        <p:spPr>
          <a:xfrm>
            <a:off x="240" y="4815648"/>
            <a:ext cx="12191760" cy="830997"/>
          </a:xfrm>
          <a:prstGeom prst="rect">
            <a:avLst/>
          </a:prstGeom>
          <a:no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Adrián Balfagón Montalvo </a:t>
            </a:r>
            <a:endParaRPr/>
          </a:p>
          <a:p>
            <a:pPr marL="0" marR="0" lvl="0" indent="0" algn="r" rtl="0">
              <a:lnSpc>
                <a:spcPct val="100000"/>
              </a:lnSpc>
              <a:spcBef>
                <a:spcPts val="0"/>
              </a:spcBef>
              <a:spcAft>
                <a:spcPts val="0"/>
              </a:spcAft>
              <a:buNone/>
            </a:pPr>
            <a:r>
              <a:rPr lang="en-US" sz="2400" b="0" i="1" u="none" strike="noStrike" cap="none">
                <a:solidFill>
                  <a:srgbClr val="FFFFFF"/>
                </a:solidFill>
                <a:latin typeface="Calibri"/>
                <a:ea typeface="Calibri"/>
                <a:cs typeface="Calibri"/>
                <a:sym typeface="Calibri"/>
              </a:rPr>
              <a:t>Director de Séctor Público, Science &amp; Innovation Link Office, SILO</a:t>
            </a:r>
            <a:endParaRPr sz="2400" b="0" i="1" u="none" strike="noStrike" cap="none">
              <a:solidFill>
                <a:srgbClr val="FFFFFF"/>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20"/>
        <p:cNvGrpSpPr/>
        <p:nvPr/>
      </p:nvGrpSpPr>
      <p:grpSpPr>
        <a:xfrm>
          <a:off x="0" y="0"/>
          <a:ext cx="0" cy="0"/>
          <a:chOff x="0" y="0"/>
          <a:chExt cx="0" cy="0"/>
        </a:xfrm>
      </p:grpSpPr>
      <p:pic>
        <p:nvPicPr>
          <p:cNvPr id="521" name="Google Shape;521;p69"/>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22" name="Google Shape;522;p69"/>
          <p:cNvSpPr/>
          <p:nvPr/>
        </p:nvSpPr>
        <p:spPr>
          <a:xfrm>
            <a:off x="216667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3" name="Google Shape;523;p69"/>
          <p:cNvSpPr txBox="1"/>
          <p:nvPr/>
        </p:nvSpPr>
        <p:spPr>
          <a:xfrm>
            <a:off x="2420797" y="3148026"/>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The OMC aims to bring the market perspective to a procurement process</a:t>
            </a:r>
            <a:endParaRPr sz="1400" b="0" i="0" u="none" strike="noStrike" cap="none">
              <a:solidFill>
                <a:srgbClr val="000000"/>
              </a:solidFill>
              <a:latin typeface="Arial"/>
              <a:ea typeface="Arial"/>
              <a:cs typeface="Arial"/>
              <a:sym typeface="Arial"/>
            </a:endParaRPr>
          </a:p>
        </p:txBody>
      </p:sp>
      <p:sp>
        <p:nvSpPr>
          <p:cNvPr id="524" name="Google Shape;524;p69"/>
          <p:cNvSpPr/>
          <p:nvPr/>
        </p:nvSpPr>
        <p:spPr>
          <a:xfrm>
            <a:off x="417291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25" name="Google Shape;525;p69"/>
          <p:cNvCxnSpPr/>
          <p:nvPr/>
        </p:nvCxnSpPr>
        <p:spPr>
          <a:xfrm>
            <a:off x="4337398"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26" name="Google Shape;526;p69"/>
          <p:cNvSpPr/>
          <p:nvPr/>
        </p:nvSpPr>
        <p:spPr>
          <a:xfrm>
            <a:off x="4982963"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27" name="Google Shape;527;p69"/>
          <p:cNvSpPr txBox="1"/>
          <p:nvPr/>
        </p:nvSpPr>
        <p:spPr>
          <a:xfrm>
            <a:off x="5348269"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It helps the procurers to prepare an effective pro-innovation tendering approach</a:t>
            </a:r>
            <a:endParaRPr sz="2000" b="0" i="0" u="none" strike="noStrike" cap="none">
              <a:solidFill>
                <a:schemeClr val="lt1"/>
              </a:solidFill>
              <a:latin typeface="Verdana"/>
              <a:ea typeface="Verdana"/>
              <a:cs typeface="Verdana"/>
              <a:sym typeface="Verdana"/>
            </a:endParaRPr>
          </a:p>
        </p:txBody>
      </p:sp>
      <p:sp>
        <p:nvSpPr>
          <p:cNvPr id="528" name="Google Shape;528;p69"/>
          <p:cNvSpPr/>
          <p:nvPr/>
        </p:nvSpPr>
        <p:spPr>
          <a:xfrm>
            <a:off x="6989201"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29" name="Google Shape;529;p69"/>
          <p:cNvCxnSpPr/>
          <p:nvPr/>
        </p:nvCxnSpPr>
        <p:spPr>
          <a:xfrm>
            <a:off x="7153683"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30" name="Google Shape;530;p69"/>
          <p:cNvSpPr/>
          <p:nvPr/>
        </p:nvSpPr>
        <p:spPr>
          <a:xfrm>
            <a:off x="7799248" y="2705829"/>
            <a:ext cx="2482731" cy="3415572"/>
          </a:xfrm>
          <a:prstGeom prst="rect">
            <a:avLst/>
          </a:prstGeom>
          <a:solidFill>
            <a:srgbClr val="1B456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1" name="Google Shape;531;p69"/>
          <p:cNvSpPr txBox="1"/>
          <p:nvPr/>
        </p:nvSpPr>
        <p:spPr>
          <a:xfrm>
            <a:off x="8164554" y="3148025"/>
            <a:ext cx="1752119" cy="215443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lt1"/>
                </a:solidFill>
                <a:latin typeface="Verdana"/>
                <a:ea typeface="Verdana"/>
                <a:cs typeface="Verdana"/>
                <a:sym typeface="Verdana"/>
              </a:rPr>
              <a:t>It enables the suppliers to work in advance and prepare competitive offers.</a:t>
            </a:r>
            <a:endParaRPr sz="1400" b="0" i="0" u="none" strike="noStrike" cap="none">
              <a:solidFill>
                <a:srgbClr val="000000"/>
              </a:solidFill>
              <a:latin typeface="Arial"/>
              <a:ea typeface="Arial"/>
              <a:cs typeface="Arial"/>
              <a:sym typeface="Arial"/>
            </a:endParaRPr>
          </a:p>
        </p:txBody>
      </p:sp>
      <p:sp>
        <p:nvSpPr>
          <p:cNvPr id="532" name="Google Shape;532;p69"/>
          <p:cNvSpPr/>
          <p:nvPr/>
        </p:nvSpPr>
        <p:spPr>
          <a:xfrm>
            <a:off x="9805486" y="5612236"/>
            <a:ext cx="476493" cy="503010"/>
          </a:xfrm>
          <a:prstGeom prst="rect">
            <a:avLst/>
          </a:prstGeom>
          <a:solidFill>
            <a:srgbClr val="D9325D"/>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533" name="Google Shape;533;p69"/>
          <p:cNvCxnSpPr/>
          <p:nvPr/>
        </p:nvCxnSpPr>
        <p:spPr>
          <a:xfrm>
            <a:off x="10043732" y="5881998"/>
            <a:ext cx="147529" cy="0"/>
          </a:xfrm>
          <a:prstGeom prst="straightConnector1">
            <a:avLst/>
          </a:prstGeom>
          <a:noFill/>
          <a:ln w="28575" cap="flat" cmpd="sng">
            <a:solidFill>
              <a:srgbClr val="FFFFFF"/>
            </a:solidFill>
            <a:prstDash val="solid"/>
            <a:round/>
            <a:headEnd type="none" w="sm" len="sm"/>
            <a:tailEnd type="stealth" w="med" len="med"/>
          </a:ln>
        </p:spPr>
      </p:cxnSp>
      <p:sp>
        <p:nvSpPr>
          <p:cNvPr id="534" name="Google Shape;534;p69"/>
          <p:cNvSpPr txBox="1"/>
          <p:nvPr/>
        </p:nvSpPr>
        <p:spPr>
          <a:xfrm>
            <a:off x="0" y="810589"/>
            <a:ext cx="12192000" cy="1477328"/>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4800"/>
              <a:buFont typeface="Arial"/>
              <a:buNone/>
            </a:pPr>
            <a:r>
              <a:rPr lang="en-US" sz="4800" b="0" i="0" u="none" strike="noStrike" cap="none">
                <a:solidFill>
                  <a:srgbClr val="D9325D"/>
                </a:solidFill>
                <a:latin typeface="Verdana"/>
                <a:ea typeface="Verdana"/>
                <a:cs typeface="Verdana"/>
                <a:sym typeface="Verdana"/>
              </a:rPr>
              <a:t>O</a:t>
            </a:r>
            <a:r>
              <a:rPr lang="en-US" sz="4800" b="0" i="0" u="none" strike="noStrike" cap="none">
                <a:solidFill>
                  <a:srgbClr val="1B456C"/>
                </a:solidFill>
                <a:latin typeface="Verdana"/>
                <a:ea typeface="Verdana"/>
                <a:cs typeface="Verdana"/>
                <a:sym typeface="Verdana"/>
              </a:rPr>
              <a:t>BJETIVOS DE LA CONSULTA PRELIMINAR AL MERCADO</a:t>
            </a:r>
            <a:endParaRPr sz="4800" b="0" i="0" u="none" strike="noStrike" cap="none">
              <a:solidFill>
                <a:srgbClr val="000000"/>
              </a:solidFill>
              <a:latin typeface="Arial"/>
              <a:ea typeface="Arial"/>
              <a:cs typeface="Arial"/>
              <a:sym typeface="Arial"/>
            </a:endParaRPr>
          </a:p>
        </p:txBody>
      </p:sp>
      <p:sp>
        <p:nvSpPr>
          <p:cNvPr id="535" name="Google Shape;535;p69"/>
          <p:cNvSpPr txBox="1"/>
          <p:nvPr/>
        </p:nvSpPr>
        <p:spPr>
          <a:xfrm>
            <a:off x="206375" y="6531228"/>
            <a:ext cx="11858625" cy="27699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n-US" sz="1200" b="0" i="0" u="none" strike="noStrike" cap="none">
                <a:solidFill>
                  <a:schemeClr val="dk1"/>
                </a:solidFill>
                <a:latin typeface="Verdana"/>
                <a:ea typeface="Verdana"/>
                <a:cs typeface="Verdana"/>
                <a:sym typeface="Verdana"/>
              </a:rPr>
              <a:t>Participation in the Open Market Consultation is not a prerequisite for participating in the Call for Tenders.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39"/>
        <p:cNvGrpSpPr/>
        <p:nvPr/>
      </p:nvGrpSpPr>
      <p:grpSpPr>
        <a:xfrm>
          <a:off x="0" y="0"/>
          <a:ext cx="0" cy="0"/>
          <a:chOff x="0" y="0"/>
          <a:chExt cx="0" cy="0"/>
        </a:xfrm>
      </p:grpSpPr>
      <p:sp>
        <p:nvSpPr>
          <p:cNvPr id="540" name="Google Shape;540;p70"/>
          <p:cNvSpPr/>
          <p:nvPr/>
        </p:nvSpPr>
        <p:spPr>
          <a:xfrm>
            <a:off x="-1" y="0"/>
            <a:ext cx="3575721" cy="6858000"/>
          </a:xfrm>
          <a:prstGeom prst="rect">
            <a:avLst/>
          </a:prstGeom>
          <a:solidFill>
            <a:srgbClr val="1B456C">
              <a:alpha val="8862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41" name="Google Shape;541;p70"/>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42" name="Google Shape;542;p70"/>
          <p:cNvSpPr/>
          <p:nvPr/>
        </p:nvSpPr>
        <p:spPr>
          <a:xfrm>
            <a:off x="50890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PRESENTACIÓN ELECTRÓNICA</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(VIA DEDICATED PORTAL) </a:t>
            </a:r>
            <a:endParaRPr sz="1400" b="0" i="0" u="none" strike="noStrike" cap="none">
              <a:solidFill>
                <a:srgbClr val="000000"/>
              </a:solidFill>
              <a:latin typeface="Arial"/>
              <a:ea typeface="Arial"/>
              <a:cs typeface="Arial"/>
              <a:sym typeface="Arial"/>
            </a:endParaRPr>
          </a:p>
        </p:txBody>
      </p:sp>
      <p:sp>
        <p:nvSpPr>
          <p:cNvPr id="543" name="Google Shape;543;p70"/>
          <p:cNvSpPr txBox="1"/>
          <p:nvPr/>
        </p:nvSpPr>
        <p:spPr>
          <a:xfrm>
            <a:off x="145664" y="815220"/>
            <a:ext cx="3254988" cy="1938992"/>
          </a:xfrm>
          <a:prstGeom prst="rect">
            <a:avLst/>
          </a:prstGeom>
          <a:noFill/>
          <a:ln>
            <a:noFill/>
          </a:ln>
        </p:spPr>
        <p:txBody>
          <a:bodyPr spcFirstLastPara="1" wrap="square" lIns="0" tIns="0" rIns="0" bIns="0" anchor="t" anchorCtr="0">
            <a:spAutoFit/>
          </a:bodyPr>
          <a:lstStyle/>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P</a:t>
            </a:r>
            <a:r>
              <a:rPr lang="en-US" sz="2800" b="1" i="0" u="none" strike="noStrike" cap="none">
                <a:solidFill>
                  <a:srgbClr val="FFFFF6"/>
                </a:solidFill>
                <a:latin typeface="Verdana"/>
                <a:ea typeface="Verdana"/>
                <a:cs typeface="Verdana"/>
                <a:sym typeface="Verdana"/>
              </a:rPr>
              <a:t>RESENTACIÓN DE </a:t>
            </a:r>
            <a:endParaRPr/>
          </a:p>
          <a:p>
            <a:pPr marL="0" marR="0" lvl="0" indent="0" algn="ctr" rtl="0">
              <a:lnSpc>
                <a:spcPct val="150000"/>
              </a:lnSpc>
              <a:spcBef>
                <a:spcPts val="0"/>
              </a:spcBef>
              <a:spcAft>
                <a:spcPts val="0"/>
              </a:spcAft>
              <a:buClr>
                <a:srgbClr val="000000"/>
              </a:buClr>
              <a:buSzPts val="2800"/>
              <a:buFont typeface="Arial"/>
              <a:buNone/>
            </a:pPr>
            <a:r>
              <a:rPr lang="en-US" sz="2800" b="1" i="0" u="none" strike="noStrike" cap="none">
                <a:solidFill>
                  <a:srgbClr val="FFFFF6"/>
                </a:solidFill>
                <a:latin typeface="Verdana"/>
                <a:ea typeface="Verdana"/>
                <a:cs typeface="Verdana"/>
                <a:sym typeface="Verdana"/>
              </a:rPr>
              <a:t>OFERTAS</a:t>
            </a:r>
            <a:endParaRPr sz="2800" b="1" i="0" u="none" strike="noStrike" cap="none">
              <a:solidFill>
                <a:srgbClr val="000000"/>
              </a:solidFill>
              <a:latin typeface="Verdana"/>
              <a:ea typeface="Verdana"/>
              <a:cs typeface="Verdana"/>
              <a:sym typeface="Verdana"/>
            </a:endParaRPr>
          </a:p>
        </p:txBody>
      </p:sp>
      <p:pic>
        <p:nvPicPr>
          <p:cNvPr id="544" name="Google Shape;544;p70" descr="Ein Bild, das Himmel, draußen, Straße, Tag enthält.&#10;&#10;Automatisch generierte Beschreibung"/>
          <p:cNvPicPr preferRelativeResize="0"/>
          <p:nvPr/>
        </p:nvPicPr>
        <p:blipFill rotWithShape="1">
          <a:blip r:embed="rId4">
            <a:alphaModFix amt="26000"/>
          </a:blip>
          <a:srcRect/>
          <a:stretch/>
        </p:blipFill>
        <p:spPr>
          <a:xfrm>
            <a:off x="0" y="3075036"/>
            <a:ext cx="3582910" cy="2388606"/>
          </a:xfrm>
          <a:prstGeom prst="rect">
            <a:avLst/>
          </a:prstGeom>
          <a:noFill/>
          <a:ln>
            <a:noFill/>
          </a:ln>
        </p:spPr>
      </p:pic>
      <p:sp>
        <p:nvSpPr>
          <p:cNvPr id="545" name="Google Shape;545;p70"/>
          <p:cNvSpPr/>
          <p:nvPr/>
        </p:nvSpPr>
        <p:spPr>
          <a:xfrm>
            <a:off x="7794152" y="1107205"/>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DIFERENTES SECCIONES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(ADMINISTRATIVE, TECHNICAL FINANCIAL) </a:t>
            </a:r>
            <a:endParaRPr sz="1600" b="0" i="0" u="none" strike="noStrike" cap="none">
              <a:solidFill>
                <a:srgbClr val="D9325D"/>
              </a:solidFill>
              <a:latin typeface="Verdana"/>
              <a:ea typeface="Verdana"/>
              <a:cs typeface="Verdana"/>
              <a:sym typeface="Verdana"/>
            </a:endParaRPr>
          </a:p>
        </p:txBody>
      </p:sp>
      <p:sp>
        <p:nvSpPr>
          <p:cNvPr id="546" name="Google Shape;546;p70"/>
          <p:cNvSpPr/>
          <p:nvPr/>
        </p:nvSpPr>
        <p:spPr>
          <a:xfrm>
            <a:off x="50985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5 MESES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TO SUBMIT OFFERS (TBC)</a:t>
            </a:r>
            <a:endParaRPr sz="1600" b="0" i="0" u="none" strike="noStrike" cap="none">
              <a:solidFill>
                <a:srgbClr val="D9325D"/>
              </a:solidFill>
              <a:latin typeface="Verdana"/>
              <a:ea typeface="Verdana"/>
              <a:cs typeface="Verdana"/>
              <a:sym typeface="Verdana"/>
            </a:endParaRPr>
          </a:p>
        </p:txBody>
      </p:sp>
      <p:sp>
        <p:nvSpPr>
          <p:cNvPr id="547" name="Google Shape;547;p70"/>
          <p:cNvSpPr/>
          <p:nvPr/>
        </p:nvSpPr>
        <p:spPr>
          <a:xfrm>
            <a:off x="7803677" y="3783730"/>
            <a:ext cx="2520000" cy="2520000"/>
          </a:xfrm>
          <a:prstGeom prst="rect">
            <a:avLst/>
          </a:prstGeom>
          <a:solidFill>
            <a:srgbClr val="1B456C"/>
          </a:solidFill>
          <a:ln>
            <a:noFill/>
          </a:ln>
        </p:spPr>
        <p:txBody>
          <a:bodyPr spcFirstLastPara="1" wrap="square" lIns="108000" tIns="45700" rIns="108000" bIns="45700" anchor="ctr" anchorCtr="0">
            <a:no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Verdana"/>
                <a:ea typeface="Verdana"/>
                <a:cs typeface="Verdana"/>
                <a:sym typeface="Verdana"/>
              </a:rPr>
              <a:t>INGLÉS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1200"/>
              </a:spcBef>
              <a:spcAft>
                <a:spcPts val="0"/>
              </a:spcAft>
              <a:buClr>
                <a:srgbClr val="000000"/>
              </a:buClr>
              <a:buSzPts val="1600"/>
              <a:buFont typeface="Arial"/>
              <a:buNone/>
            </a:pPr>
            <a:r>
              <a:rPr lang="en-US" sz="1600" b="0" i="0" u="none" strike="noStrike" cap="none">
                <a:solidFill>
                  <a:srgbClr val="D9325D"/>
                </a:solidFill>
                <a:latin typeface="Verdana"/>
                <a:ea typeface="Verdana"/>
                <a:cs typeface="Verdana"/>
                <a:sym typeface="Verdana"/>
              </a:rPr>
              <a:t>AS THE OFFICIAL LANGUAGE</a:t>
            </a:r>
            <a:endParaRPr sz="1600" b="0" i="0" u="none" strike="noStrike" cap="none">
              <a:solidFill>
                <a:srgbClr val="D9325D"/>
              </a:solidFill>
              <a:latin typeface="Verdana"/>
              <a:ea typeface="Verdana"/>
              <a:cs typeface="Verdana"/>
              <a:sym typeface="Verdana"/>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sp>
        <p:nvSpPr>
          <p:cNvPr id="552" name="Google Shape;552;p71"/>
          <p:cNvSpPr/>
          <p:nvPr/>
        </p:nvSpPr>
        <p:spPr>
          <a:xfrm>
            <a:off x="-1" y="0"/>
            <a:ext cx="6096001" cy="6858000"/>
          </a:xfrm>
          <a:prstGeom prst="rect">
            <a:avLst/>
          </a:prstGeom>
          <a:solidFill>
            <a:srgbClr val="BDD7EB">
              <a:alpha val="88627"/>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53" name="Google Shape;553;p71"/>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54" name="Google Shape;554;p71"/>
          <p:cNvSpPr txBox="1"/>
          <p:nvPr/>
        </p:nvSpPr>
        <p:spPr>
          <a:xfrm>
            <a:off x="775222" y="751720"/>
            <a:ext cx="4400936"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1B456C"/>
                </a:solidFill>
                <a:latin typeface="Calibri"/>
                <a:ea typeface="Calibri"/>
                <a:cs typeface="Calibri"/>
                <a:sym typeface="Calibri"/>
              </a:rPr>
              <a:t>CRITERIOS DE ELIGIBILIDAD Y EVALUACIÓN</a:t>
            </a:r>
            <a:endParaRPr sz="1400" b="0" i="0" u="none" strike="noStrike" cap="none">
              <a:solidFill>
                <a:srgbClr val="000000"/>
              </a:solidFill>
              <a:latin typeface="Arial"/>
              <a:ea typeface="Arial"/>
              <a:cs typeface="Arial"/>
              <a:sym typeface="Arial"/>
            </a:endParaRPr>
          </a:p>
        </p:txBody>
      </p:sp>
      <p:pic>
        <p:nvPicPr>
          <p:cNvPr id="555" name="Google Shape;555;p71"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
        <p:nvSpPr>
          <p:cNvPr id="556" name="Google Shape;556;p71"/>
          <p:cNvSpPr/>
          <p:nvPr/>
        </p:nvSpPr>
        <p:spPr>
          <a:xfrm>
            <a:off x="65828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57" name="Google Shape;557;p71"/>
          <p:cNvSpPr/>
          <p:nvPr/>
        </p:nvSpPr>
        <p:spPr>
          <a:xfrm>
            <a:off x="65280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58" name="Google Shape;558;p71"/>
          <p:cNvGrpSpPr/>
          <p:nvPr/>
        </p:nvGrpSpPr>
        <p:grpSpPr>
          <a:xfrm>
            <a:off x="7387028" y="1153945"/>
            <a:ext cx="4500172" cy="1195675"/>
            <a:chOff x="0" y="-28575"/>
            <a:chExt cx="7033073" cy="2050110"/>
          </a:xfrm>
        </p:grpSpPr>
        <p:sp>
          <p:nvSpPr>
            <p:cNvPr id="559" name="Google Shape;559;p71"/>
            <p:cNvSpPr txBox="1"/>
            <p:nvPr/>
          </p:nvSpPr>
          <p:spPr>
            <a:xfrm>
              <a:off x="0" y="-28575"/>
              <a:ext cx="7033073" cy="1266517"/>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Abierto a todos los tipos de operadores</a:t>
              </a:r>
              <a:endParaRPr sz="2400" b="0" i="0" u="none" strike="noStrike" cap="none">
                <a:solidFill>
                  <a:srgbClr val="191919"/>
                </a:solidFill>
                <a:latin typeface="Verdana"/>
                <a:ea typeface="Verdana"/>
                <a:cs typeface="Verdana"/>
                <a:sym typeface="Verdana"/>
              </a:endParaRPr>
            </a:p>
          </p:txBody>
        </p:sp>
        <p:sp>
          <p:nvSpPr>
            <p:cNvPr id="560" name="Google Shape;560;p71"/>
            <p:cNvSpPr txBox="1"/>
            <p:nvPr/>
          </p:nvSpPr>
          <p:spPr>
            <a:xfrm>
              <a:off x="0" y="1282734"/>
              <a:ext cx="6695655" cy="7388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(companies or other type of legal entities) regardless of their size or governance structure</a:t>
              </a:r>
              <a:endParaRPr sz="1400" b="0" i="0" u="none" strike="noStrike" cap="none">
                <a:solidFill>
                  <a:srgbClr val="191919"/>
                </a:solidFill>
                <a:latin typeface="Verdana"/>
                <a:ea typeface="Verdana"/>
                <a:cs typeface="Verdana"/>
                <a:sym typeface="Verdana"/>
              </a:endParaRPr>
            </a:p>
          </p:txBody>
        </p:sp>
      </p:grpSp>
      <p:sp>
        <p:nvSpPr>
          <p:cNvPr id="561" name="Google Shape;561;p71"/>
          <p:cNvSpPr txBox="1"/>
          <p:nvPr/>
        </p:nvSpPr>
        <p:spPr>
          <a:xfrm>
            <a:off x="7387028" y="2528032"/>
            <a:ext cx="4480200" cy="502317"/>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Licitadores únicos o consorcios</a:t>
            </a:r>
            <a:endParaRPr sz="1400" b="0" i="0" u="none" strike="noStrike" cap="none">
              <a:solidFill>
                <a:srgbClr val="000000"/>
              </a:solidFill>
              <a:latin typeface="Arial"/>
              <a:ea typeface="Arial"/>
              <a:cs typeface="Arial"/>
              <a:sym typeface="Arial"/>
            </a:endParaRPr>
          </a:p>
        </p:txBody>
      </p:sp>
      <p:grpSp>
        <p:nvGrpSpPr>
          <p:cNvPr id="562" name="Google Shape;562;p71"/>
          <p:cNvGrpSpPr/>
          <p:nvPr/>
        </p:nvGrpSpPr>
        <p:grpSpPr>
          <a:xfrm>
            <a:off x="7387028" y="3157848"/>
            <a:ext cx="4447418" cy="853698"/>
            <a:chOff x="0" y="-28575"/>
            <a:chExt cx="6255564" cy="1768500"/>
          </a:xfrm>
        </p:grpSpPr>
        <p:sp>
          <p:nvSpPr>
            <p:cNvPr id="563" name="Google Shape;563;p71"/>
            <p:cNvSpPr txBox="1"/>
            <p:nvPr/>
          </p:nvSpPr>
          <p:spPr>
            <a:xfrm>
              <a:off x="0" y="-28575"/>
              <a:ext cx="6255564" cy="7650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Participación CPM voluntaria</a:t>
              </a:r>
              <a:endParaRPr sz="1400" b="0" i="0" u="none" strike="noStrike" cap="none">
                <a:solidFill>
                  <a:srgbClr val="000000"/>
                </a:solidFill>
                <a:latin typeface="Arial"/>
                <a:ea typeface="Arial"/>
                <a:cs typeface="Arial"/>
                <a:sym typeface="Arial"/>
              </a:endParaRPr>
            </a:p>
          </p:txBody>
        </p:sp>
        <p:sp>
          <p:nvSpPr>
            <p:cNvPr id="564" name="Google Shape;564;p71"/>
            <p:cNvSpPr txBox="1"/>
            <p:nvPr/>
          </p:nvSpPr>
          <p:spPr>
            <a:xfrm>
              <a:off x="0" y="847310"/>
              <a:ext cx="4757793" cy="89261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It is not a prerequisite for participating in the Call for Tenders.</a:t>
              </a:r>
              <a:endParaRPr sz="1400" b="0" i="0" u="none" strike="noStrike" cap="none">
                <a:solidFill>
                  <a:srgbClr val="191919"/>
                </a:solidFill>
                <a:latin typeface="Verdana"/>
                <a:ea typeface="Verdana"/>
                <a:cs typeface="Verdana"/>
                <a:sym typeface="Verdana"/>
              </a:endParaRPr>
            </a:p>
          </p:txBody>
        </p:sp>
      </p:grpSp>
      <p:grpSp>
        <p:nvGrpSpPr>
          <p:cNvPr id="565" name="Google Shape;565;p71"/>
          <p:cNvGrpSpPr/>
          <p:nvPr/>
        </p:nvGrpSpPr>
        <p:grpSpPr>
          <a:xfrm>
            <a:off x="7351607" y="4339700"/>
            <a:ext cx="3913293" cy="1007195"/>
            <a:chOff x="0" y="-750527"/>
            <a:chExt cx="5439804" cy="2044848"/>
          </a:xfrm>
        </p:grpSpPr>
        <p:sp>
          <p:nvSpPr>
            <p:cNvPr id="566" name="Google Shape;566;p71"/>
            <p:cNvSpPr txBox="1"/>
            <p:nvPr/>
          </p:nvSpPr>
          <p:spPr>
            <a:xfrm>
              <a:off x="0" y="-750527"/>
              <a:ext cx="5439804" cy="149966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Criterios de exclusión, selección y cumplimiento</a:t>
              </a:r>
              <a:endParaRPr sz="1400" b="0" i="0" u="none" strike="noStrike" cap="none">
                <a:solidFill>
                  <a:srgbClr val="000000"/>
                </a:solidFill>
                <a:latin typeface="Arial"/>
                <a:ea typeface="Arial"/>
                <a:cs typeface="Arial"/>
                <a:sym typeface="Arial"/>
              </a:endParaRPr>
            </a:p>
          </p:txBody>
        </p:sp>
        <p:sp>
          <p:nvSpPr>
            <p:cNvPr id="567" name="Google Shape;567;p71"/>
            <p:cNvSpPr txBox="1"/>
            <p:nvPr/>
          </p:nvSpPr>
          <p:spPr>
            <a:xfrm>
              <a:off x="0" y="856918"/>
              <a:ext cx="4757793" cy="43740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criteria are still being developed.</a:t>
              </a:r>
              <a:endParaRPr sz="1400" b="0" i="0" u="none" strike="noStrike" cap="none">
                <a:solidFill>
                  <a:srgbClr val="000000"/>
                </a:solidFill>
                <a:latin typeface="Arial"/>
                <a:ea typeface="Arial"/>
                <a:cs typeface="Arial"/>
                <a:sym typeface="Arial"/>
              </a:endParaRPr>
            </a:p>
          </p:txBody>
        </p:sp>
      </p:grpSp>
      <p:sp>
        <p:nvSpPr>
          <p:cNvPr id="568" name="Google Shape;568;p71"/>
          <p:cNvSpPr/>
          <p:nvPr/>
        </p:nvSpPr>
        <p:spPr>
          <a:xfrm>
            <a:off x="6581994" y="24404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69" name="Google Shape;569;p71"/>
          <p:cNvSpPr/>
          <p:nvPr/>
        </p:nvSpPr>
        <p:spPr>
          <a:xfrm>
            <a:off x="6527218" y="23574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0" name="Google Shape;570;p71"/>
          <p:cNvSpPr/>
          <p:nvPr/>
        </p:nvSpPr>
        <p:spPr>
          <a:xfrm>
            <a:off x="6586849" y="3410748"/>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1" name="Google Shape;571;p71"/>
          <p:cNvSpPr/>
          <p:nvPr/>
        </p:nvSpPr>
        <p:spPr>
          <a:xfrm>
            <a:off x="6532073" y="3327707"/>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2" name="Google Shape;572;p71"/>
          <p:cNvSpPr/>
          <p:nvPr/>
        </p:nvSpPr>
        <p:spPr>
          <a:xfrm>
            <a:off x="6582838" y="46333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3" name="Google Shape;573;p71"/>
          <p:cNvSpPr/>
          <p:nvPr/>
        </p:nvSpPr>
        <p:spPr>
          <a:xfrm>
            <a:off x="6528062" y="45503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74" name="Google Shape;574;p71"/>
          <p:cNvGrpSpPr/>
          <p:nvPr/>
        </p:nvGrpSpPr>
        <p:grpSpPr>
          <a:xfrm>
            <a:off x="7277179" y="5557513"/>
            <a:ext cx="3913293" cy="828938"/>
            <a:chOff x="0" y="-750527"/>
            <a:chExt cx="5439804" cy="1682943"/>
          </a:xfrm>
        </p:grpSpPr>
        <p:sp>
          <p:nvSpPr>
            <p:cNvPr id="575" name="Google Shape;575;p71"/>
            <p:cNvSpPr txBox="1"/>
            <p:nvPr/>
          </p:nvSpPr>
          <p:spPr>
            <a:xfrm>
              <a:off x="0" y="-750527"/>
              <a:ext cx="5439804" cy="749833"/>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Centrado en la calidad</a:t>
              </a:r>
              <a:endParaRPr sz="1400" b="0" i="0" u="none" strike="noStrike" cap="none">
                <a:solidFill>
                  <a:srgbClr val="000000"/>
                </a:solidFill>
                <a:latin typeface="Arial"/>
                <a:ea typeface="Arial"/>
                <a:cs typeface="Arial"/>
                <a:sym typeface="Arial"/>
              </a:endParaRPr>
            </a:p>
          </p:txBody>
        </p:sp>
        <p:sp>
          <p:nvSpPr>
            <p:cNvPr id="576" name="Google Shape;576;p71"/>
            <p:cNvSpPr txBox="1"/>
            <p:nvPr/>
          </p:nvSpPr>
          <p:spPr>
            <a:xfrm>
              <a:off x="0" y="57612"/>
              <a:ext cx="5192647" cy="874804"/>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The price-quality ration will favour the quality criteria. </a:t>
              </a:r>
              <a:endParaRPr sz="1400" b="0" i="0" u="none" strike="noStrike" cap="none">
                <a:solidFill>
                  <a:srgbClr val="000000"/>
                </a:solidFill>
                <a:latin typeface="Arial"/>
                <a:ea typeface="Arial"/>
                <a:cs typeface="Arial"/>
                <a:sym typeface="Arial"/>
              </a:endParaRPr>
            </a:p>
          </p:txBody>
        </p:sp>
      </p:grpSp>
      <p:sp>
        <p:nvSpPr>
          <p:cNvPr id="577" name="Google Shape;577;p71"/>
          <p:cNvSpPr/>
          <p:nvPr/>
        </p:nvSpPr>
        <p:spPr>
          <a:xfrm>
            <a:off x="6582838" y="5750950"/>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78" name="Google Shape;578;p71"/>
          <p:cNvSpPr/>
          <p:nvPr/>
        </p:nvSpPr>
        <p:spPr>
          <a:xfrm>
            <a:off x="6528062" y="5667909"/>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82"/>
        <p:cNvGrpSpPr/>
        <p:nvPr/>
      </p:nvGrpSpPr>
      <p:grpSpPr>
        <a:xfrm>
          <a:off x="0" y="0"/>
          <a:ext cx="0" cy="0"/>
          <a:chOff x="0" y="0"/>
          <a:chExt cx="0" cy="0"/>
        </a:xfrm>
      </p:grpSpPr>
      <p:sp>
        <p:nvSpPr>
          <p:cNvPr id="583" name="Google Shape;583;p72"/>
          <p:cNvSpPr/>
          <p:nvPr/>
        </p:nvSpPr>
        <p:spPr>
          <a:xfrm>
            <a:off x="-1" y="0"/>
            <a:ext cx="6096001" cy="6858000"/>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pic>
        <p:nvPicPr>
          <p:cNvPr id="584" name="Google Shape;584;p72"/>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585" name="Google Shape;585;p72"/>
          <p:cNvSpPr txBox="1"/>
          <p:nvPr/>
        </p:nvSpPr>
        <p:spPr>
          <a:xfrm>
            <a:off x="775222" y="751720"/>
            <a:ext cx="4400936" cy="249299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5400"/>
              <a:buFont typeface="Arial"/>
              <a:buNone/>
            </a:pPr>
            <a:r>
              <a:rPr lang="en-US" sz="5400" b="1" i="0" u="none" strike="noStrike" cap="none">
                <a:solidFill>
                  <a:srgbClr val="1B456C"/>
                </a:solidFill>
                <a:latin typeface="Calibri"/>
                <a:ea typeface="Calibri"/>
                <a:cs typeface="Calibri"/>
                <a:sym typeface="Calibri"/>
              </a:rPr>
              <a:t>CPM: Actividades</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5400"/>
              <a:buFont typeface="Arial"/>
              <a:buNone/>
            </a:pPr>
            <a:endParaRPr sz="5400" b="1" i="0" u="none" strike="noStrike" cap="none">
              <a:solidFill>
                <a:srgbClr val="1B456C"/>
              </a:solidFill>
              <a:latin typeface="Calibri"/>
              <a:ea typeface="Calibri"/>
              <a:cs typeface="Calibri"/>
              <a:sym typeface="Calibri"/>
            </a:endParaRPr>
          </a:p>
        </p:txBody>
      </p:sp>
      <p:pic>
        <p:nvPicPr>
          <p:cNvPr id="586" name="Google Shape;586;p72" descr="Ein Bild, das Himmel, draußen, Straße, Tag enthält.&#10;&#10;Automatisch generierte Beschreibung"/>
          <p:cNvPicPr preferRelativeResize="0"/>
          <p:nvPr/>
        </p:nvPicPr>
        <p:blipFill rotWithShape="1">
          <a:blip r:embed="rId4">
            <a:alphaModFix amt="26000"/>
          </a:blip>
          <a:srcRect/>
          <a:stretch/>
        </p:blipFill>
        <p:spPr>
          <a:xfrm>
            <a:off x="241300" y="3141134"/>
            <a:ext cx="5575300" cy="3716866"/>
          </a:xfrm>
          <a:prstGeom prst="rect">
            <a:avLst/>
          </a:prstGeom>
          <a:noFill/>
          <a:ln>
            <a:noFill/>
          </a:ln>
        </p:spPr>
      </p:pic>
      <p:sp>
        <p:nvSpPr>
          <p:cNvPr id="587" name="Google Shape;587;p72"/>
          <p:cNvSpPr/>
          <p:nvPr/>
        </p:nvSpPr>
        <p:spPr>
          <a:xfrm>
            <a:off x="7052738" y="1403917"/>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88" name="Google Shape;588;p72"/>
          <p:cNvSpPr/>
          <p:nvPr/>
        </p:nvSpPr>
        <p:spPr>
          <a:xfrm>
            <a:off x="6997962" y="1320876"/>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589" name="Google Shape;589;p72"/>
          <p:cNvGrpSpPr/>
          <p:nvPr/>
        </p:nvGrpSpPr>
        <p:grpSpPr>
          <a:xfrm>
            <a:off x="7856928" y="1332437"/>
            <a:ext cx="3382572" cy="820059"/>
            <a:chOff x="0" y="-28575"/>
            <a:chExt cx="5286437" cy="1406077"/>
          </a:xfrm>
        </p:grpSpPr>
        <p:sp>
          <p:nvSpPr>
            <p:cNvPr id="590" name="Google Shape;590;p72"/>
            <p:cNvSpPr txBox="1"/>
            <p:nvPr/>
          </p:nvSpPr>
          <p:spPr>
            <a:xfrm>
              <a:off x="0" y="-28575"/>
              <a:ext cx="4757792" cy="633258"/>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CPM nacionales</a:t>
              </a:r>
              <a:endParaRPr sz="1400" b="0" i="0" u="none" strike="noStrike" cap="none">
                <a:solidFill>
                  <a:srgbClr val="000000"/>
                </a:solidFill>
                <a:latin typeface="Arial"/>
                <a:ea typeface="Arial"/>
                <a:cs typeface="Arial"/>
                <a:sym typeface="Arial"/>
              </a:endParaRPr>
            </a:p>
          </p:txBody>
        </p:sp>
        <p:sp>
          <p:nvSpPr>
            <p:cNvPr id="591" name="Google Shape;591;p72"/>
            <p:cNvSpPr txBox="1"/>
            <p:nvPr/>
          </p:nvSpPr>
          <p:spPr>
            <a:xfrm>
              <a:off x="0" y="638701"/>
              <a:ext cx="5286437" cy="738801"/>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Cada comprador en iProcureSecurity PCP ofrece un evento en su idioma</a:t>
              </a:r>
              <a:endParaRPr sz="1400" b="0" i="0" u="none" strike="noStrike" cap="none">
                <a:solidFill>
                  <a:srgbClr val="000000"/>
                </a:solidFill>
                <a:latin typeface="Arial"/>
                <a:ea typeface="Arial"/>
                <a:cs typeface="Arial"/>
                <a:sym typeface="Arial"/>
              </a:endParaRPr>
            </a:p>
          </p:txBody>
        </p:sp>
      </p:grpSp>
      <p:grpSp>
        <p:nvGrpSpPr>
          <p:cNvPr id="592" name="Google Shape;592;p72"/>
          <p:cNvGrpSpPr/>
          <p:nvPr/>
        </p:nvGrpSpPr>
        <p:grpSpPr>
          <a:xfrm>
            <a:off x="7856928" y="2774215"/>
            <a:ext cx="3382572" cy="926103"/>
            <a:chOff x="0" y="-361156"/>
            <a:chExt cx="5116600" cy="2469603"/>
          </a:xfrm>
        </p:grpSpPr>
        <p:sp>
          <p:nvSpPr>
            <p:cNvPr id="593" name="Google Shape;593;p72"/>
            <p:cNvSpPr txBox="1"/>
            <p:nvPr/>
          </p:nvSpPr>
          <p:spPr>
            <a:xfrm>
              <a:off x="0" y="-361156"/>
              <a:ext cx="5116600" cy="669756"/>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Evento international</a:t>
              </a:r>
              <a:endParaRPr sz="1400" b="0" i="0" u="none" strike="noStrike" cap="none">
                <a:solidFill>
                  <a:srgbClr val="000000"/>
                </a:solidFill>
                <a:latin typeface="Arial"/>
                <a:ea typeface="Arial"/>
                <a:cs typeface="Arial"/>
                <a:sym typeface="Arial"/>
              </a:endParaRPr>
            </a:p>
          </p:txBody>
        </p:sp>
        <p:sp>
          <p:nvSpPr>
            <p:cNvPr id="594" name="Google Shape;594;p72"/>
            <p:cNvSpPr txBox="1"/>
            <p:nvPr/>
          </p:nvSpPr>
          <p:spPr>
            <a:xfrm>
              <a:off x="0" y="384901"/>
              <a:ext cx="5116600" cy="172354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El 24 de marzo de 2022. Se celebrará una CPM online en inglés. Supplier Pitching session.</a:t>
              </a:r>
              <a:endParaRPr sz="1400" b="0" i="0" u="none" strike="noStrike" cap="none">
                <a:solidFill>
                  <a:srgbClr val="000000"/>
                </a:solidFill>
                <a:latin typeface="Arial"/>
                <a:ea typeface="Arial"/>
                <a:cs typeface="Arial"/>
                <a:sym typeface="Arial"/>
              </a:endParaRPr>
            </a:p>
          </p:txBody>
        </p:sp>
      </p:grpSp>
      <p:sp>
        <p:nvSpPr>
          <p:cNvPr id="595" name="Google Shape;595;p72"/>
          <p:cNvSpPr txBox="1"/>
          <p:nvPr/>
        </p:nvSpPr>
        <p:spPr>
          <a:xfrm>
            <a:off x="7856928" y="4148448"/>
            <a:ext cx="3382572" cy="36933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Cuestionario CPM</a:t>
            </a:r>
            <a:endParaRPr sz="1400" b="0" i="0" u="none" strike="noStrike" cap="none">
              <a:solidFill>
                <a:srgbClr val="000000"/>
              </a:solidFill>
              <a:latin typeface="Arial"/>
              <a:ea typeface="Arial"/>
              <a:cs typeface="Arial"/>
              <a:sym typeface="Arial"/>
            </a:endParaRPr>
          </a:p>
        </p:txBody>
      </p:sp>
      <p:sp>
        <p:nvSpPr>
          <p:cNvPr id="596" name="Google Shape;596;p72"/>
          <p:cNvSpPr txBox="1"/>
          <p:nvPr/>
        </p:nvSpPr>
        <p:spPr>
          <a:xfrm>
            <a:off x="7821507" y="5234174"/>
            <a:ext cx="3422667" cy="502317"/>
          </a:xfrm>
          <a:prstGeom prst="rect">
            <a:avLst/>
          </a:prstGeom>
          <a:noFill/>
          <a:ln>
            <a:noFill/>
          </a:ln>
        </p:spPr>
        <p:txBody>
          <a:bodyPr spcFirstLastPara="1" wrap="square" lIns="0" tIns="0" rIns="0" bIns="0" anchor="t" anchorCtr="0">
            <a:spAutoFit/>
          </a:bodyPr>
          <a:lstStyle/>
          <a:p>
            <a:pPr marL="0" marR="0" lvl="0" indent="0" algn="l" rtl="0">
              <a:lnSpc>
                <a:spcPct val="67708"/>
              </a:lnSpc>
              <a:spcBef>
                <a:spcPts val="0"/>
              </a:spcBef>
              <a:spcAft>
                <a:spcPts val="0"/>
              </a:spcAft>
              <a:buClr>
                <a:srgbClr val="000000"/>
              </a:buClr>
              <a:buSzPts val="2400"/>
              <a:buFont typeface="Arial"/>
              <a:buNone/>
            </a:pPr>
            <a:r>
              <a:rPr lang="en-US" sz="2400" b="0" i="0" u="none" strike="noStrike" cap="none">
                <a:solidFill>
                  <a:srgbClr val="191919"/>
                </a:solidFill>
                <a:latin typeface="Verdana"/>
                <a:ea typeface="Verdana"/>
                <a:cs typeface="Verdana"/>
                <a:sym typeface="Verdana"/>
              </a:rPr>
              <a:t>Herramienta de Matchmaking</a:t>
            </a:r>
            <a:endParaRPr sz="1400" b="0" i="0" u="none" strike="noStrike" cap="none">
              <a:solidFill>
                <a:srgbClr val="000000"/>
              </a:solidFill>
              <a:latin typeface="Arial"/>
              <a:ea typeface="Arial"/>
              <a:cs typeface="Arial"/>
              <a:sym typeface="Arial"/>
            </a:endParaRPr>
          </a:p>
        </p:txBody>
      </p:sp>
      <p:sp>
        <p:nvSpPr>
          <p:cNvPr id="597" name="Google Shape;597;p72"/>
          <p:cNvSpPr/>
          <p:nvPr/>
        </p:nvSpPr>
        <p:spPr>
          <a:xfrm>
            <a:off x="7051894" y="278339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8" name="Google Shape;598;p72"/>
          <p:cNvSpPr/>
          <p:nvPr/>
        </p:nvSpPr>
        <p:spPr>
          <a:xfrm>
            <a:off x="6997118" y="270035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99" name="Google Shape;599;p72"/>
          <p:cNvSpPr/>
          <p:nvPr/>
        </p:nvSpPr>
        <p:spPr>
          <a:xfrm>
            <a:off x="7056749" y="4199125"/>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0" name="Google Shape;600;p72"/>
          <p:cNvSpPr/>
          <p:nvPr/>
        </p:nvSpPr>
        <p:spPr>
          <a:xfrm>
            <a:off x="7001973" y="4116084"/>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1" name="Google Shape;601;p72"/>
          <p:cNvSpPr/>
          <p:nvPr/>
        </p:nvSpPr>
        <p:spPr>
          <a:xfrm>
            <a:off x="7052738" y="5129239"/>
            <a:ext cx="376646" cy="320116"/>
          </a:xfrm>
          <a:custGeom>
            <a:avLst/>
            <a:gdLst/>
            <a:ahLst/>
            <a:cxnLst/>
            <a:rect l="l" t="t" r="r" b="b"/>
            <a:pathLst>
              <a:path w="6321665" h="6350000" extrusionOk="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2" name="Google Shape;602;p72"/>
          <p:cNvSpPr/>
          <p:nvPr/>
        </p:nvSpPr>
        <p:spPr>
          <a:xfrm>
            <a:off x="6997962" y="5046198"/>
            <a:ext cx="486198" cy="486198"/>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B456C"/>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3" name="Google Shape;603;p72"/>
          <p:cNvSpPr txBox="1"/>
          <p:nvPr/>
        </p:nvSpPr>
        <p:spPr>
          <a:xfrm>
            <a:off x="7732520" y="5742588"/>
            <a:ext cx="3420726" cy="5232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Destinada a facilitar la formación de consorcios de empresas.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grpSp>
        <p:nvGrpSpPr>
          <p:cNvPr id="608" name="Google Shape;608;p73"/>
          <p:cNvGrpSpPr/>
          <p:nvPr/>
        </p:nvGrpSpPr>
        <p:grpSpPr>
          <a:xfrm>
            <a:off x="688976" y="983123"/>
            <a:ext cx="7392986" cy="3340560"/>
            <a:chOff x="-3619498" y="-934765"/>
            <a:chExt cx="17954197" cy="6833127"/>
          </a:xfrm>
        </p:grpSpPr>
        <p:sp>
          <p:nvSpPr>
            <p:cNvPr id="609" name="Google Shape;609;p73"/>
            <p:cNvSpPr txBox="1"/>
            <p:nvPr/>
          </p:nvSpPr>
          <p:spPr>
            <a:xfrm>
              <a:off x="-3619498" y="4639246"/>
              <a:ext cx="16739774" cy="125911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rgbClr val="191919"/>
                  </a:solidFill>
                  <a:latin typeface="Verdana"/>
                  <a:ea typeface="Verdana"/>
                  <a:cs typeface="Verdana"/>
                  <a:sym typeface="Verdana"/>
                </a:rPr>
                <a:t>Complete el cuestionario de la CPM para darnos a conocer sus ideas</a:t>
              </a:r>
              <a:endParaRPr sz="1400" b="0" i="0" u="none" strike="noStrike" cap="none">
                <a:solidFill>
                  <a:srgbClr val="000000"/>
                </a:solidFill>
                <a:latin typeface="Arial"/>
                <a:ea typeface="Arial"/>
                <a:cs typeface="Arial"/>
                <a:sym typeface="Arial"/>
              </a:endParaRPr>
            </a:p>
          </p:txBody>
        </p:sp>
        <p:sp>
          <p:nvSpPr>
            <p:cNvPr id="610" name="Google Shape;610;p73"/>
            <p:cNvSpPr txBox="1"/>
            <p:nvPr/>
          </p:nvSpPr>
          <p:spPr>
            <a:xfrm>
              <a:off x="-2951277" y="-934765"/>
              <a:ext cx="17285976" cy="4432089"/>
            </a:xfrm>
            <a:prstGeom prst="rect">
              <a:avLst/>
            </a:prstGeom>
            <a:noFill/>
            <a:ln>
              <a:noFill/>
            </a:ln>
          </p:spPr>
          <p:txBody>
            <a:bodyPr spcFirstLastPara="1" wrap="square" lIns="0" tIns="0" rIns="0" bIns="0" anchor="t" anchorCtr="0">
              <a:spAutoFit/>
            </a:bodyPr>
            <a:lstStyle/>
            <a:p>
              <a:pPr marL="0" marR="0" lvl="0" indent="0" algn="l" rtl="0">
                <a:lnSpc>
                  <a:spcPct val="109687"/>
                </a:lnSpc>
                <a:spcBef>
                  <a:spcPts val="0"/>
                </a:spcBef>
                <a:spcAft>
                  <a:spcPts val="0"/>
                </a:spcAft>
                <a:buClr>
                  <a:srgbClr val="000000"/>
                </a:buClr>
                <a:buSzPts val="3200"/>
                <a:buFont typeface="Arial"/>
                <a:buNone/>
              </a:pPr>
              <a:r>
                <a:rPr lang="en-US" sz="3200" b="1" i="0" u="none" strike="noStrike" cap="none">
                  <a:solidFill>
                    <a:srgbClr val="191919"/>
                  </a:solidFill>
                  <a:latin typeface="Verdana"/>
                  <a:ea typeface="Verdana"/>
                  <a:cs typeface="Verdana"/>
                  <a:sym typeface="Verdana"/>
                </a:rPr>
                <a:t>Nuestro objetivo es mejorar los requisitos con sus aportaciones antes de lanzar la licitación</a:t>
              </a:r>
              <a:endParaRPr/>
            </a:p>
          </p:txBody>
        </p:sp>
      </p:grpSp>
      <p:sp>
        <p:nvSpPr>
          <p:cNvPr id="611" name="Google Shape;611;p73"/>
          <p:cNvSpPr/>
          <p:nvPr/>
        </p:nvSpPr>
        <p:spPr>
          <a:xfrm>
            <a:off x="688976" y="4494685"/>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Verdana"/>
                <a:ea typeface="Verdana"/>
                <a:cs typeface="Verdana"/>
                <a:sym typeface="Verdana"/>
              </a:rPr>
              <a:t>CUESTIONARIO</a:t>
            </a:r>
            <a:endParaRPr sz="1800" b="0" i="0" u="none" strike="noStrike" cap="none">
              <a:solidFill>
                <a:schemeClr val="lt1"/>
              </a:solidFill>
              <a:latin typeface="Verdana"/>
              <a:ea typeface="Verdana"/>
              <a:cs typeface="Verdana"/>
              <a:sym typeface="Verdana"/>
            </a:endParaRPr>
          </a:p>
        </p:txBody>
      </p:sp>
      <p:sp>
        <p:nvSpPr>
          <p:cNvPr id="612" name="Google Shape;612;p73"/>
          <p:cNvSpPr/>
          <p:nvPr/>
        </p:nvSpPr>
        <p:spPr>
          <a:xfrm>
            <a:off x="3625850" y="4493444"/>
            <a:ext cx="2832857" cy="706923"/>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Verdana"/>
                <a:ea typeface="Verdana"/>
                <a:cs typeface="Verdana"/>
                <a:sym typeface="Verdana"/>
              </a:rPr>
              <a:t>DOCUMENTO DE ALCANCE</a:t>
            </a:r>
            <a:endParaRPr sz="1800" b="0" i="0" u="none" strike="noStrike" cap="none">
              <a:solidFill>
                <a:schemeClr val="lt1"/>
              </a:solidFill>
              <a:latin typeface="Verdana"/>
              <a:ea typeface="Verdana"/>
              <a:cs typeface="Verdana"/>
              <a:sym typeface="Verdana"/>
            </a:endParaRPr>
          </a:p>
        </p:txBody>
      </p:sp>
      <p:sp>
        <p:nvSpPr>
          <p:cNvPr id="613" name="Google Shape;613;p73"/>
          <p:cNvSpPr/>
          <p:nvPr/>
        </p:nvSpPr>
        <p:spPr>
          <a:xfrm>
            <a:off x="8580216" y="4863945"/>
            <a:ext cx="3240000" cy="1649570"/>
          </a:xfrm>
          <a:prstGeom prst="rect">
            <a:avLst/>
          </a:prstGeom>
          <a:solidFill>
            <a:srgbClr val="E5F1F1"/>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14" name="Google Shape;614;p73"/>
          <p:cNvGrpSpPr/>
          <p:nvPr/>
        </p:nvGrpSpPr>
        <p:grpSpPr>
          <a:xfrm>
            <a:off x="8849498" y="5266692"/>
            <a:ext cx="2885302" cy="975399"/>
            <a:chOff x="0" y="-28575"/>
            <a:chExt cx="4757793" cy="1661328"/>
          </a:xfrm>
        </p:grpSpPr>
        <p:sp>
          <p:nvSpPr>
            <p:cNvPr id="615" name="Google Shape;615;p73"/>
            <p:cNvSpPr txBox="1"/>
            <p:nvPr/>
          </p:nvSpPr>
          <p:spPr>
            <a:xfrm>
              <a:off x="0" y="-28575"/>
              <a:ext cx="4757793" cy="943585"/>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Obtener la reacción del mercado</a:t>
              </a:r>
              <a:endParaRPr sz="1400" b="0" i="0" u="none" strike="noStrike" cap="none">
                <a:solidFill>
                  <a:srgbClr val="000000"/>
                </a:solidFill>
                <a:latin typeface="Arial"/>
                <a:ea typeface="Arial"/>
                <a:cs typeface="Arial"/>
                <a:sym typeface="Arial"/>
              </a:endParaRPr>
            </a:p>
          </p:txBody>
        </p:sp>
        <p:sp>
          <p:nvSpPr>
            <p:cNvPr id="616" name="Google Shape;616;p73"/>
            <p:cNvSpPr txBox="1"/>
            <p:nvPr/>
          </p:nvSpPr>
          <p:spPr>
            <a:xfrm>
              <a:off x="0" y="898854"/>
              <a:ext cx="4757793" cy="733899"/>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191919"/>
                  </a:solidFill>
                  <a:latin typeface="Verdana"/>
                  <a:ea typeface="Verdana"/>
                  <a:cs typeface="Verdana"/>
                  <a:sym typeface="Verdana"/>
                </a:rPr>
                <a:t>Clave para el éxito del proceso de compra</a:t>
              </a:r>
              <a:endParaRPr/>
            </a:p>
          </p:txBody>
        </p:sp>
      </p:grpSp>
      <p:pic>
        <p:nvPicPr>
          <p:cNvPr id="617" name="Google Shape;617;p73"/>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618" name="Google Shape;618;p73" descr="Ein Bild, das Person, stehend enthält.&#10;&#10;Automatisch generierte Beschreibung"/>
          <p:cNvPicPr preferRelativeResize="0"/>
          <p:nvPr/>
        </p:nvPicPr>
        <p:blipFill rotWithShape="1">
          <a:blip r:embed="rId4">
            <a:alphaModFix/>
          </a:blip>
          <a:srcRect l="13990" r="14835"/>
          <a:stretch/>
        </p:blipFill>
        <p:spPr>
          <a:xfrm>
            <a:off x="8582025" y="1824106"/>
            <a:ext cx="3240000" cy="3034828"/>
          </a:xfrm>
          <a:prstGeom prst="rect">
            <a:avLst/>
          </a:prstGeom>
          <a:noFill/>
          <a:ln>
            <a:noFill/>
          </a:ln>
        </p:spPr>
      </p:pic>
      <p:sp>
        <p:nvSpPr>
          <p:cNvPr id="619" name="Google Shape;619;p73"/>
          <p:cNvSpPr txBox="1"/>
          <p:nvPr/>
        </p:nvSpPr>
        <p:spPr>
          <a:xfrm>
            <a:off x="687896" y="5312047"/>
            <a:ext cx="5814503" cy="405327"/>
          </a:xfrm>
          <a:prstGeom prst="rect">
            <a:avLst/>
          </a:prstGeom>
          <a:noFill/>
          <a:ln>
            <a:noFill/>
          </a:ln>
        </p:spPr>
        <p:txBody>
          <a:bodyPr spcFirstLastPara="1" wrap="square" lIns="91425" tIns="45700" rIns="91425" bIns="45700" anchor="t" anchorCtr="0">
            <a:spAutoFit/>
          </a:bodyPr>
          <a:lstStyle/>
          <a:p>
            <a:pPr marL="0" marR="0" lvl="0" indent="0" algn="l" rtl="0">
              <a:lnSpc>
                <a:spcPct val="112500"/>
              </a:lnSpc>
              <a:spcBef>
                <a:spcPts val="0"/>
              </a:spcBef>
              <a:spcAft>
                <a:spcPts val="0"/>
              </a:spcAft>
              <a:buClr>
                <a:srgbClr val="000000"/>
              </a:buClr>
              <a:buSzPts val="1400"/>
              <a:buFont typeface="Arial"/>
              <a:buNone/>
            </a:pPr>
            <a:r>
              <a:rPr lang="en-US" sz="1800" b="0" i="0" u="sng" strike="noStrike" cap="none">
                <a:solidFill>
                  <a:srgbClr val="0000FF"/>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https://pcp.iprocuresecurity.eu/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4" name="Google Shape;624;p74"/>
          <p:cNvSpPr/>
          <p:nvPr/>
        </p:nvSpPr>
        <p:spPr>
          <a:xfrm>
            <a:off x="0" y="4400550"/>
            <a:ext cx="12192000" cy="2457449"/>
          </a:xfrm>
          <a:prstGeom prst="rect">
            <a:avLst/>
          </a:prstGeom>
          <a:solidFill>
            <a:srgbClr val="1B456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25" name="Google Shape;625;p74"/>
          <p:cNvSpPr txBox="1"/>
          <p:nvPr/>
        </p:nvSpPr>
        <p:spPr>
          <a:xfrm>
            <a:off x="328804" y="182090"/>
            <a:ext cx="8500872" cy="693716"/>
          </a:xfrm>
          <a:prstGeom prst="rect">
            <a:avLst/>
          </a:prstGeom>
          <a:noFill/>
          <a:ln>
            <a:noFill/>
          </a:ln>
        </p:spPr>
        <p:txBody>
          <a:bodyPr spcFirstLastPara="1" wrap="square" lIns="0" tIns="0" rIns="0" bIns="0" anchor="t" anchorCtr="0">
            <a:spAutoFit/>
          </a:bodyPr>
          <a:lstStyle/>
          <a:p>
            <a:pPr marL="0" marR="0" lvl="0" indent="0" algn="l" rtl="0">
              <a:lnSpc>
                <a:spcPct val="160714"/>
              </a:lnSpc>
              <a:spcBef>
                <a:spcPts val="0"/>
              </a:spcBef>
              <a:spcAft>
                <a:spcPts val="0"/>
              </a:spcAft>
              <a:buClr>
                <a:srgbClr val="000000"/>
              </a:buClr>
              <a:buSzPts val="2800"/>
              <a:buFont typeface="Arial"/>
              <a:buNone/>
            </a:pPr>
            <a:r>
              <a:rPr lang="en-US" sz="2800" b="1" i="0" u="none" strike="noStrike" cap="none">
                <a:solidFill>
                  <a:srgbClr val="D9325D"/>
                </a:solidFill>
                <a:latin typeface="Verdana"/>
                <a:ea typeface="Verdana"/>
                <a:cs typeface="Verdana"/>
                <a:sym typeface="Verdana"/>
              </a:rPr>
              <a:t>C</a:t>
            </a:r>
            <a:r>
              <a:rPr lang="en-US" sz="2800" b="1" i="0" u="none" strike="noStrike" cap="none">
                <a:solidFill>
                  <a:srgbClr val="1B456C"/>
                </a:solidFill>
                <a:latin typeface="Verdana"/>
                <a:ea typeface="Verdana"/>
                <a:cs typeface="Verdana"/>
                <a:sym typeface="Verdana"/>
              </a:rPr>
              <a:t>reación de un consorcio competitivo</a:t>
            </a:r>
            <a:endParaRPr sz="1400" b="1" i="0" u="none" strike="noStrike" cap="none">
              <a:solidFill>
                <a:srgbClr val="000000"/>
              </a:solidFill>
              <a:latin typeface="Arial"/>
              <a:ea typeface="Arial"/>
              <a:cs typeface="Arial"/>
              <a:sym typeface="Arial"/>
            </a:endParaRPr>
          </a:p>
        </p:txBody>
      </p:sp>
      <p:pic>
        <p:nvPicPr>
          <p:cNvPr id="626" name="Google Shape;626;p74"/>
          <p:cNvPicPr preferRelativeResize="0"/>
          <p:nvPr/>
        </p:nvPicPr>
        <p:blipFill rotWithShape="1">
          <a:blip r:embed="rId3">
            <a:alphaModFix/>
          </a:blip>
          <a:srcRect/>
          <a:stretch/>
        </p:blipFill>
        <p:spPr>
          <a:xfrm>
            <a:off x="9013656" y="285750"/>
            <a:ext cx="2853572" cy="345600"/>
          </a:xfrm>
          <a:prstGeom prst="rect">
            <a:avLst/>
          </a:prstGeom>
          <a:noFill/>
          <a:ln>
            <a:noFill/>
          </a:ln>
        </p:spPr>
      </p:pic>
      <p:sp>
        <p:nvSpPr>
          <p:cNvPr id="627" name="Google Shape;627;p74"/>
          <p:cNvSpPr txBox="1"/>
          <p:nvPr/>
        </p:nvSpPr>
        <p:spPr>
          <a:xfrm>
            <a:off x="266700" y="794974"/>
            <a:ext cx="6829425"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Calibri"/>
                <a:ea typeface="Calibri"/>
                <a:cs typeface="Calibri"/>
                <a:sym typeface="Calibri"/>
              </a:rPr>
              <a:t>Animamos a los provedores que no puedan cubrir al alcance entero de la solución de iProcureSecurity PCP que se unan a otras organizaciones. </a:t>
            </a:r>
            <a:endParaRPr sz="1400" b="0" i="0" u="none" strike="noStrike" cap="none">
              <a:solidFill>
                <a:srgbClr val="000000"/>
              </a:solidFill>
              <a:latin typeface="Arial"/>
              <a:ea typeface="Arial"/>
              <a:cs typeface="Arial"/>
              <a:sym typeface="Arial"/>
            </a:endParaRPr>
          </a:p>
        </p:txBody>
      </p:sp>
      <p:sp>
        <p:nvSpPr>
          <p:cNvPr id="628" name="Google Shape;628;p74"/>
          <p:cNvSpPr/>
          <p:nvPr/>
        </p:nvSpPr>
        <p:spPr>
          <a:xfrm>
            <a:off x="0" y="1990724"/>
            <a:ext cx="12192000" cy="2409825"/>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Calibri"/>
              <a:ea typeface="Calibri"/>
              <a:cs typeface="Calibri"/>
              <a:sym typeface="Calibri"/>
            </a:endParaRPr>
          </a:p>
        </p:txBody>
      </p:sp>
      <p:grpSp>
        <p:nvGrpSpPr>
          <p:cNvPr id="629" name="Google Shape;629;p74"/>
          <p:cNvGrpSpPr/>
          <p:nvPr/>
        </p:nvGrpSpPr>
        <p:grpSpPr>
          <a:xfrm>
            <a:off x="4431788" y="2478428"/>
            <a:ext cx="7288357" cy="1392300"/>
            <a:chOff x="0" y="-5080"/>
            <a:chExt cx="13317995" cy="2688720"/>
          </a:xfrm>
        </p:grpSpPr>
        <p:sp>
          <p:nvSpPr>
            <p:cNvPr id="630" name="Google Shape;630;p74"/>
            <p:cNvSpPr txBox="1"/>
            <p:nvPr/>
          </p:nvSpPr>
          <p:spPr>
            <a:xfrm>
              <a:off x="0" y="-5080"/>
              <a:ext cx="10860108" cy="677568"/>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a:solidFill>
                    <a:srgbClr val="1B456C"/>
                  </a:solidFill>
                  <a:latin typeface="Verdana"/>
                  <a:ea typeface="Verdana"/>
                  <a:cs typeface="Verdana"/>
                  <a:sym typeface="Verdana"/>
                </a:rPr>
                <a:t>HERRAMIENTA DE MATCHMAKING </a:t>
              </a:r>
              <a:endParaRPr sz="1400" b="0" i="0" u="none" strike="noStrike" cap="none">
                <a:solidFill>
                  <a:srgbClr val="000000"/>
                </a:solidFill>
                <a:latin typeface="Arial"/>
                <a:ea typeface="Arial"/>
                <a:cs typeface="Arial"/>
                <a:sym typeface="Arial"/>
              </a:endParaRPr>
            </a:p>
          </p:txBody>
        </p:sp>
        <p:sp>
          <p:nvSpPr>
            <p:cNvPr id="631" name="Google Shape;631;p74"/>
            <p:cNvSpPr txBox="1"/>
            <p:nvPr/>
          </p:nvSpPr>
          <p:spPr>
            <a:xfrm>
              <a:off x="0" y="870105"/>
              <a:ext cx="13317995" cy="1813535"/>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rgbClr val="1B456C"/>
                  </a:solidFill>
                  <a:latin typeface="Verdana"/>
                  <a:ea typeface="Verdana"/>
                  <a:cs typeface="Verdana"/>
                  <a:sym typeface="Verdana"/>
                </a:rPr>
                <a:t>Rellene el cuestionario para obtener ayuda en la búsqueda de socios </a:t>
              </a:r>
              <a:endParaRPr sz="1800" b="0" i="0" u="none" strike="noStrike" cap="none">
                <a:solidFill>
                  <a:srgbClr val="000000"/>
                </a:solidFill>
                <a:latin typeface="Arial"/>
                <a:ea typeface="Arial"/>
                <a:cs typeface="Arial"/>
                <a:sym typeface="Arial"/>
              </a:endParaRPr>
            </a:p>
            <a:p>
              <a:pPr marL="0" marR="0" lvl="0" indent="0" algn="l" rtl="0">
                <a:lnSpc>
                  <a:spcPct val="112500"/>
                </a:lnSpc>
                <a:spcBef>
                  <a:spcPts val="0"/>
                </a:spcBef>
                <a:spcAft>
                  <a:spcPts val="0"/>
                </a:spcAft>
                <a:buClr>
                  <a:srgbClr val="000000"/>
                </a:buClr>
                <a:buSzPts val="2000"/>
                <a:buFont typeface="Arial"/>
                <a:buNone/>
              </a:pPr>
              <a:r>
                <a:rPr lang="en-US" sz="1800" b="0" i="0" u="sng" strike="noStrike" cap="none">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https://pcp.iprocuresecurity.eu/</a:t>
              </a:r>
              <a:endParaRPr sz="1800" b="0" i="0" u="none" strike="noStrike" cap="none">
                <a:solidFill>
                  <a:srgbClr val="000000"/>
                </a:solidFill>
                <a:latin typeface="Arial"/>
                <a:ea typeface="Arial"/>
                <a:cs typeface="Arial"/>
                <a:sym typeface="Arial"/>
              </a:endParaRPr>
            </a:p>
          </p:txBody>
        </p:sp>
      </p:grpSp>
      <p:grpSp>
        <p:nvGrpSpPr>
          <p:cNvPr id="632" name="Google Shape;632;p74"/>
          <p:cNvGrpSpPr/>
          <p:nvPr/>
        </p:nvGrpSpPr>
        <p:grpSpPr>
          <a:xfrm>
            <a:off x="4422595" y="4830168"/>
            <a:ext cx="7517359" cy="1760166"/>
            <a:chOff x="-4" y="-5080"/>
            <a:chExt cx="16345712" cy="2959650"/>
          </a:xfrm>
        </p:grpSpPr>
        <p:sp>
          <p:nvSpPr>
            <p:cNvPr id="633" name="Google Shape;633;p74"/>
            <p:cNvSpPr txBox="1"/>
            <p:nvPr/>
          </p:nvSpPr>
          <p:spPr>
            <a:xfrm>
              <a:off x="0" y="-5080"/>
              <a:ext cx="16097175" cy="589966"/>
            </a:xfrm>
            <a:prstGeom prst="rect">
              <a:avLst/>
            </a:prstGeom>
            <a:noFill/>
            <a:ln>
              <a:noFill/>
            </a:ln>
          </p:spPr>
          <p:txBody>
            <a:bodyPr spcFirstLastPara="1" wrap="square" lIns="0" tIns="0" rIns="0" bIns="0" anchor="t" anchorCtr="0">
              <a:spAutoFit/>
            </a:bodyPr>
            <a:lstStyle/>
            <a:p>
              <a:pPr marL="0" marR="0" lvl="0" indent="0" algn="l" rtl="0">
                <a:lnSpc>
                  <a:spcPct val="95000"/>
                </a:lnSpc>
                <a:spcBef>
                  <a:spcPts val="0"/>
                </a:spcBef>
                <a:spcAft>
                  <a:spcPts val="0"/>
                </a:spcAft>
                <a:buClr>
                  <a:srgbClr val="000000"/>
                </a:buClr>
                <a:buSzPts val="2400"/>
                <a:buFont typeface="Arial"/>
                <a:buNone/>
              </a:pPr>
              <a:r>
                <a:rPr lang="en-US" sz="2400" b="0" i="0" u="none" strike="noStrike" cap="none">
                  <a:solidFill>
                    <a:schemeClr val="lt1"/>
                  </a:solidFill>
                  <a:latin typeface="Verdana"/>
                  <a:ea typeface="Verdana"/>
                  <a:cs typeface="Verdana"/>
                  <a:sym typeface="Verdana"/>
                </a:rPr>
                <a:t>PITCHING EN WEBINARIO INTERNACIONAL</a:t>
              </a:r>
              <a:endParaRPr sz="1400" b="0" i="0" u="none" strike="noStrike" cap="none">
                <a:solidFill>
                  <a:srgbClr val="000000"/>
                </a:solidFill>
                <a:latin typeface="Arial"/>
                <a:ea typeface="Arial"/>
                <a:cs typeface="Arial"/>
                <a:sym typeface="Arial"/>
              </a:endParaRPr>
            </a:p>
          </p:txBody>
        </p:sp>
        <p:sp>
          <p:nvSpPr>
            <p:cNvPr id="634" name="Google Shape;634;p74"/>
            <p:cNvSpPr txBox="1"/>
            <p:nvPr/>
          </p:nvSpPr>
          <p:spPr>
            <a:xfrm>
              <a:off x="-4" y="849149"/>
              <a:ext cx="16345712" cy="2105421"/>
            </a:xfrm>
            <a:prstGeom prst="rect">
              <a:avLst/>
            </a:prstGeom>
            <a:noFill/>
            <a:ln>
              <a:noFill/>
            </a:ln>
          </p:spPr>
          <p:txBody>
            <a:bodyPr spcFirstLastPara="1" wrap="square" lIns="0" tIns="0" rIns="0" bIns="0" anchor="t" anchorCtr="0">
              <a:spAutoFit/>
            </a:bodyPr>
            <a:lstStyle/>
            <a:p>
              <a:pPr marL="0" marR="0" lvl="0" indent="0" algn="l" rtl="0">
                <a:lnSpc>
                  <a:spcPct val="112500"/>
                </a:lnSpc>
                <a:spcBef>
                  <a:spcPts val="0"/>
                </a:spcBef>
                <a:spcAft>
                  <a:spcPts val="0"/>
                </a:spcAft>
                <a:buClr>
                  <a:srgbClr val="000000"/>
                </a:buClr>
                <a:buSzPts val="2000"/>
                <a:buFont typeface="Arial"/>
                <a:buNone/>
              </a:pPr>
              <a:r>
                <a:rPr lang="en-US" sz="1800" b="0" i="0" u="none" strike="noStrike" cap="none">
                  <a:solidFill>
                    <a:schemeClr val="lt1"/>
                  </a:solidFill>
                  <a:latin typeface="Verdana"/>
                  <a:ea typeface="Verdana"/>
                  <a:cs typeface="Verdana"/>
                  <a:sym typeface="Verdana"/>
                </a:rPr>
                <a:t>Participate in in a dedicated pitching session at the international event and meet other organisations looking for partnership. If you have not yet stated a preference while registering for the OMC, send an email to office@iprocuresecurity.eu</a:t>
              </a:r>
              <a:endParaRPr sz="1400" b="0" i="0" u="none" strike="noStrike" cap="none">
                <a:solidFill>
                  <a:schemeClr val="dk1"/>
                </a:solidFill>
                <a:highlight>
                  <a:srgbClr val="FFFF00"/>
                </a:highlight>
                <a:latin typeface="Verdana"/>
                <a:ea typeface="Verdana"/>
                <a:cs typeface="Verdana"/>
                <a:sym typeface="Verdana"/>
              </a:endParaRPr>
            </a:p>
          </p:txBody>
        </p:sp>
      </p:grpSp>
      <p:pic>
        <p:nvPicPr>
          <p:cNvPr id="635" name="Google Shape;635;p74" descr="Ein Bild, das Text, Sitz, Vektorgrafiken enthält.&#10;&#10;Automatisch generierte Beschreibung"/>
          <p:cNvPicPr preferRelativeResize="0"/>
          <p:nvPr/>
        </p:nvPicPr>
        <p:blipFill rotWithShape="1">
          <a:blip r:embed="rId5">
            <a:alphaModFix/>
          </a:blip>
          <a:srcRect/>
          <a:stretch/>
        </p:blipFill>
        <p:spPr>
          <a:xfrm>
            <a:off x="1762125" y="4448175"/>
            <a:ext cx="2295525" cy="2295525"/>
          </a:xfrm>
          <a:prstGeom prst="rect">
            <a:avLst/>
          </a:prstGeom>
          <a:noFill/>
          <a:ln>
            <a:noFill/>
          </a:ln>
        </p:spPr>
      </p:pic>
      <p:pic>
        <p:nvPicPr>
          <p:cNvPr id="636" name="Google Shape;636;p74" descr="Ein Bild, das Outdoorobjekt enthält.&#10;&#10;Automatisch generierte Beschreibung"/>
          <p:cNvPicPr preferRelativeResize="0"/>
          <p:nvPr/>
        </p:nvPicPr>
        <p:blipFill rotWithShape="1">
          <a:blip r:embed="rId6">
            <a:alphaModFix/>
          </a:blip>
          <a:srcRect/>
          <a:stretch/>
        </p:blipFill>
        <p:spPr>
          <a:xfrm>
            <a:off x="1704974" y="1981199"/>
            <a:ext cx="2409825" cy="2409825"/>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40"/>
        <p:cNvGrpSpPr/>
        <p:nvPr/>
      </p:nvGrpSpPr>
      <p:grpSpPr>
        <a:xfrm>
          <a:off x="0" y="0"/>
          <a:ext cx="0" cy="0"/>
          <a:chOff x="0" y="0"/>
          <a:chExt cx="0" cy="0"/>
        </a:xfrm>
      </p:grpSpPr>
      <p:pic>
        <p:nvPicPr>
          <p:cNvPr id="641" name="Google Shape;641;p75"/>
          <p:cNvPicPr preferRelativeResize="0"/>
          <p:nvPr/>
        </p:nvPicPr>
        <p:blipFill rotWithShape="1">
          <a:blip r:embed="rId3">
            <a:alphaModFix/>
          </a:blip>
          <a:srcRect/>
          <a:stretch/>
        </p:blipFill>
        <p:spPr>
          <a:xfrm>
            <a:off x="9013656" y="285750"/>
            <a:ext cx="2853572" cy="345600"/>
          </a:xfrm>
          <a:prstGeom prst="rect">
            <a:avLst/>
          </a:prstGeom>
          <a:noFill/>
          <a:ln>
            <a:noFill/>
          </a:ln>
        </p:spPr>
      </p:pic>
      <p:pic>
        <p:nvPicPr>
          <p:cNvPr id="642" name="Google Shape;642;p75"/>
          <p:cNvPicPr preferRelativeResize="0"/>
          <p:nvPr/>
        </p:nvPicPr>
        <p:blipFill rotWithShape="1">
          <a:blip r:embed="rId4">
            <a:alphaModFix amt="16000"/>
          </a:blip>
          <a:srcRect t="28729" b="40119"/>
          <a:stretch/>
        </p:blipFill>
        <p:spPr>
          <a:xfrm>
            <a:off x="0" y="0"/>
            <a:ext cx="12192000" cy="3932504"/>
          </a:xfrm>
          <a:prstGeom prst="rect">
            <a:avLst/>
          </a:prstGeom>
          <a:noFill/>
          <a:ln>
            <a:noFill/>
          </a:ln>
        </p:spPr>
      </p:pic>
      <p:cxnSp>
        <p:nvCxnSpPr>
          <p:cNvPr id="643" name="Google Shape;643;p75"/>
          <p:cNvCxnSpPr/>
          <p:nvPr/>
        </p:nvCxnSpPr>
        <p:spPr>
          <a:xfrm>
            <a:off x="3043144" y="4722159"/>
            <a:ext cx="1193374" cy="0"/>
          </a:xfrm>
          <a:prstGeom prst="straightConnector1">
            <a:avLst/>
          </a:prstGeom>
          <a:noFill/>
          <a:ln w="28575" cap="flat" cmpd="sng">
            <a:solidFill>
              <a:srgbClr val="1B456C"/>
            </a:solidFill>
            <a:prstDash val="solid"/>
            <a:miter lim="800000"/>
            <a:headEnd type="none" w="sm" len="sm"/>
            <a:tailEnd type="none" w="sm" len="sm"/>
          </a:ln>
        </p:spPr>
      </p:cxnSp>
      <p:sp>
        <p:nvSpPr>
          <p:cNvPr id="644" name="Google Shape;644;p75"/>
          <p:cNvSpPr/>
          <p:nvPr/>
        </p:nvSpPr>
        <p:spPr>
          <a:xfrm rot="5400000">
            <a:off x="5445924" y="-2210331"/>
            <a:ext cx="1300155" cy="9144001"/>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5" name="Google Shape;645;p75"/>
          <p:cNvSpPr/>
          <p:nvPr/>
        </p:nvSpPr>
        <p:spPr>
          <a:xfrm>
            <a:off x="1936440" y="5052197"/>
            <a:ext cx="1740332" cy="1340073"/>
          </a:xfrm>
          <a:prstGeom prst="rect">
            <a:avLst/>
          </a:prstGeom>
          <a:solidFill>
            <a:srgbClr val="BDD7EB"/>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646" name="Google Shape;646;p75"/>
          <p:cNvGrpSpPr/>
          <p:nvPr/>
        </p:nvGrpSpPr>
        <p:grpSpPr>
          <a:xfrm>
            <a:off x="2038351" y="4492682"/>
            <a:ext cx="1538099" cy="947636"/>
            <a:chOff x="0" y="0"/>
            <a:chExt cx="4101596" cy="2527029"/>
          </a:xfrm>
        </p:grpSpPr>
        <p:sp>
          <p:nvSpPr>
            <p:cNvPr id="647" name="Google Shape;647;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48" name="Google Shape;648;p75"/>
            <p:cNvSpPr txBox="1"/>
            <p:nvPr/>
          </p:nvSpPr>
          <p:spPr>
            <a:xfrm>
              <a:off x="1683354" y="418043"/>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01</a:t>
              </a:r>
              <a:endParaRPr sz="1400" b="0" i="0" u="none" strike="noStrike" cap="none">
                <a:solidFill>
                  <a:srgbClr val="000000"/>
                </a:solidFill>
                <a:latin typeface="Arial"/>
                <a:ea typeface="Arial"/>
                <a:cs typeface="Arial"/>
                <a:sym typeface="Arial"/>
              </a:endParaRPr>
            </a:p>
          </p:txBody>
        </p:sp>
        <p:sp>
          <p:nvSpPr>
            <p:cNvPr id="649" name="Google Shape;649;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B456C"/>
                  </a:solidFill>
                  <a:latin typeface="Verdana"/>
                  <a:ea typeface="Verdana"/>
                  <a:cs typeface="Verdana"/>
                  <a:sym typeface="Verdana"/>
                </a:rPr>
                <a:t>CPM</a:t>
              </a:r>
              <a:endParaRPr sz="1400" b="0" i="0" u="none" strike="noStrike" cap="none">
                <a:solidFill>
                  <a:srgbClr val="000000"/>
                </a:solidFill>
                <a:latin typeface="Arial"/>
                <a:ea typeface="Arial"/>
                <a:cs typeface="Arial"/>
                <a:sym typeface="Arial"/>
              </a:endParaRPr>
            </a:p>
          </p:txBody>
        </p:sp>
      </p:grpSp>
      <p:grpSp>
        <p:nvGrpSpPr>
          <p:cNvPr id="650" name="Google Shape;650;p75"/>
          <p:cNvGrpSpPr/>
          <p:nvPr/>
        </p:nvGrpSpPr>
        <p:grpSpPr>
          <a:xfrm>
            <a:off x="5326952" y="4492682"/>
            <a:ext cx="1538099" cy="947636"/>
            <a:chOff x="0" y="0"/>
            <a:chExt cx="4101596" cy="2527029"/>
          </a:xfrm>
        </p:grpSpPr>
        <p:sp>
          <p:nvSpPr>
            <p:cNvPr id="651" name="Google Shape;651;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2" name="Google Shape;652;p75"/>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03</a:t>
              </a:r>
              <a:endParaRPr sz="1400" b="0" i="0" u="none" strike="noStrike" cap="none">
                <a:solidFill>
                  <a:srgbClr val="000000"/>
                </a:solidFill>
                <a:latin typeface="Arial"/>
                <a:ea typeface="Arial"/>
                <a:cs typeface="Arial"/>
                <a:sym typeface="Arial"/>
              </a:endParaRPr>
            </a:p>
          </p:txBody>
        </p:sp>
        <p:sp>
          <p:nvSpPr>
            <p:cNvPr id="653" name="Google Shape;653;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FASE I</a:t>
              </a:r>
              <a:endParaRPr sz="1400" b="0" i="0" u="none" strike="noStrike" cap="none">
                <a:solidFill>
                  <a:srgbClr val="000000"/>
                </a:solidFill>
                <a:latin typeface="Arial"/>
                <a:ea typeface="Arial"/>
                <a:cs typeface="Arial"/>
                <a:sym typeface="Arial"/>
              </a:endParaRPr>
            </a:p>
          </p:txBody>
        </p:sp>
      </p:grpSp>
      <p:grpSp>
        <p:nvGrpSpPr>
          <p:cNvPr id="654" name="Google Shape;654;p75"/>
          <p:cNvGrpSpPr/>
          <p:nvPr/>
        </p:nvGrpSpPr>
        <p:grpSpPr>
          <a:xfrm>
            <a:off x="6971252" y="4492682"/>
            <a:ext cx="1538099" cy="947636"/>
            <a:chOff x="0" y="0"/>
            <a:chExt cx="4101596" cy="2527029"/>
          </a:xfrm>
        </p:grpSpPr>
        <p:sp>
          <p:nvSpPr>
            <p:cNvPr id="655" name="Google Shape;655;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6" name="Google Shape;656;p75"/>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04</a:t>
              </a:r>
              <a:endParaRPr sz="1400" b="0" i="0" u="none" strike="noStrike" cap="none">
                <a:solidFill>
                  <a:srgbClr val="000000"/>
                </a:solidFill>
                <a:latin typeface="Arial"/>
                <a:ea typeface="Arial"/>
                <a:cs typeface="Arial"/>
                <a:sym typeface="Arial"/>
              </a:endParaRPr>
            </a:p>
          </p:txBody>
        </p:sp>
        <p:sp>
          <p:nvSpPr>
            <p:cNvPr id="657" name="Google Shape;657;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FASE II</a:t>
              </a:r>
              <a:endParaRPr sz="1400" b="0" i="0" u="none" strike="noStrike" cap="none">
                <a:solidFill>
                  <a:srgbClr val="000000"/>
                </a:solidFill>
                <a:latin typeface="Arial"/>
                <a:ea typeface="Arial"/>
                <a:cs typeface="Arial"/>
                <a:sym typeface="Arial"/>
              </a:endParaRPr>
            </a:p>
          </p:txBody>
        </p:sp>
      </p:grpSp>
      <p:sp>
        <p:nvSpPr>
          <p:cNvPr id="658" name="Google Shape;658;p75"/>
          <p:cNvSpPr txBox="1"/>
          <p:nvPr/>
        </p:nvSpPr>
        <p:spPr>
          <a:xfrm>
            <a:off x="2101105" y="5951843"/>
            <a:ext cx="1538099"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dirty="0" err="1">
                <a:solidFill>
                  <a:srgbClr val="1B456C"/>
                </a:solidFill>
                <a:latin typeface="Verdana"/>
                <a:ea typeface="Verdana"/>
                <a:cs typeface="Verdana"/>
                <a:sym typeface="Verdana"/>
              </a:rPr>
              <a:t>Enero</a:t>
            </a:r>
            <a:r>
              <a:rPr lang="en-US" sz="1200" b="0" i="0" u="none" strike="noStrike" cap="none" dirty="0">
                <a:solidFill>
                  <a:srgbClr val="1B456C"/>
                </a:solidFill>
                <a:latin typeface="Verdana"/>
                <a:ea typeface="Verdana"/>
                <a:cs typeface="Verdana"/>
                <a:sym typeface="Verdana"/>
              </a:rPr>
              <a:t> - Abril 22</a:t>
            </a:r>
            <a:endParaRPr sz="1600" b="0" i="0" u="none" strike="noStrike" cap="none" dirty="0">
              <a:solidFill>
                <a:srgbClr val="000000"/>
              </a:solidFill>
              <a:latin typeface="Arial"/>
              <a:ea typeface="Arial"/>
              <a:cs typeface="Arial"/>
              <a:sym typeface="Arial"/>
            </a:endParaRPr>
          </a:p>
        </p:txBody>
      </p:sp>
      <p:grpSp>
        <p:nvGrpSpPr>
          <p:cNvPr id="659" name="Google Shape;659;p75"/>
          <p:cNvGrpSpPr/>
          <p:nvPr/>
        </p:nvGrpSpPr>
        <p:grpSpPr>
          <a:xfrm>
            <a:off x="2765917" y="1924598"/>
            <a:ext cx="6660166" cy="977153"/>
            <a:chOff x="0" y="-9525"/>
            <a:chExt cx="17760442" cy="2605739"/>
          </a:xfrm>
        </p:grpSpPr>
        <p:sp>
          <p:nvSpPr>
            <p:cNvPr id="660" name="Google Shape;660;p75"/>
            <p:cNvSpPr txBox="1"/>
            <p:nvPr/>
          </p:nvSpPr>
          <p:spPr>
            <a:xfrm>
              <a:off x="521088" y="1849343"/>
              <a:ext cx="16718269" cy="746871"/>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Clr>
                  <a:srgbClr val="000000"/>
                </a:buClr>
                <a:buSzPts val="1300"/>
                <a:buFont typeface="Arial"/>
                <a:buNone/>
              </a:pPr>
              <a:r>
                <a:rPr lang="en-US" sz="1300" b="1" i="0" u="none" strike="noStrike" cap="none">
                  <a:solidFill>
                    <a:srgbClr val="1B456C"/>
                  </a:solidFill>
                  <a:latin typeface="Montserrat"/>
                  <a:ea typeface="Montserrat"/>
                  <a:cs typeface="Montserrat"/>
                  <a:sym typeface="Montserrat"/>
                </a:rPr>
                <a:t>Tentativa</a:t>
              </a:r>
              <a:endParaRPr sz="1300" b="1" i="0" u="none" strike="noStrike" cap="none">
                <a:solidFill>
                  <a:srgbClr val="1B456C"/>
                </a:solidFill>
                <a:latin typeface="Open Sans Light"/>
                <a:ea typeface="Open Sans Light"/>
                <a:cs typeface="Open Sans Light"/>
                <a:sym typeface="Open Sans Light"/>
              </a:endParaRPr>
            </a:p>
          </p:txBody>
        </p:sp>
        <p:sp>
          <p:nvSpPr>
            <p:cNvPr id="661" name="Google Shape;661;p75"/>
            <p:cNvSpPr txBox="1"/>
            <p:nvPr/>
          </p:nvSpPr>
          <p:spPr>
            <a:xfrm>
              <a:off x="0" y="-9525"/>
              <a:ext cx="17760442" cy="1846657"/>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Clr>
                  <a:srgbClr val="000000"/>
                </a:buClr>
                <a:buSzPts val="3750"/>
                <a:buFont typeface="Arial"/>
                <a:buNone/>
              </a:pPr>
              <a:r>
                <a:rPr lang="en-US" sz="3750" b="1" i="0" u="none" strike="noStrike" cap="none">
                  <a:solidFill>
                    <a:srgbClr val="1B456C"/>
                  </a:solidFill>
                  <a:latin typeface="Montserrat"/>
                  <a:ea typeface="Montserrat"/>
                  <a:cs typeface="Montserrat"/>
                  <a:sym typeface="Montserrat"/>
                </a:rPr>
                <a:t>HOJA DE RUTA</a:t>
              </a:r>
              <a:endParaRPr sz="1400" b="1" i="0" u="none" strike="noStrike" cap="none">
                <a:solidFill>
                  <a:srgbClr val="000000"/>
                </a:solidFill>
                <a:latin typeface="Arial"/>
                <a:ea typeface="Arial"/>
                <a:cs typeface="Arial"/>
                <a:sym typeface="Arial"/>
              </a:endParaRPr>
            </a:p>
          </p:txBody>
        </p:sp>
      </p:grpSp>
      <p:sp>
        <p:nvSpPr>
          <p:cNvPr id="662" name="Google Shape;662;p75"/>
          <p:cNvSpPr txBox="1"/>
          <p:nvPr/>
        </p:nvSpPr>
        <p:spPr>
          <a:xfrm>
            <a:off x="3835710" y="5960077"/>
            <a:ext cx="1222065"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0" i="0" u="none" strike="noStrike" cap="none" dirty="0">
                <a:solidFill>
                  <a:srgbClr val="191919"/>
                </a:solidFill>
                <a:latin typeface="Verdana"/>
                <a:ea typeface="Verdana"/>
                <a:cs typeface="Verdana"/>
                <a:sym typeface="Verdana"/>
              </a:rPr>
              <a:t>Mayo – Ago 22</a:t>
            </a:r>
            <a:endParaRPr dirty="0"/>
          </a:p>
        </p:txBody>
      </p:sp>
      <p:sp>
        <p:nvSpPr>
          <p:cNvPr id="663" name="Google Shape;663;p75"/>
          <p:cNvSpPr txBox="1"/>
          <p:nvPr/>
        </p:nvSpPr>
        <p:spPr>
          <a:xfrm>
            <a:off x="5537643" y="5952261"/>
            <a:ext cx="1155605"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0" i="0" u="none" strike="noStrike" cap="none" dirty="0">
                <a:solidFill>
                  <a:srgbClr val="191919"/>
                </a:solidFill>
                <a:latin typeface="Verdana"/>
                <a:ea typeface="Verdana"/>
                <a:cs typeface="Verdana"/>
                <a:sym typeface="Verdana"/>
              </a:rPr>
              <a:t>Sep – </a:t>
            </a:r>
            <a:r>
              <a:rPr lang="en-US" sz="1200" b="0" i="0" u="none" strike="noStrike" cap="none" dirty="0" err="1">
                <a:solidFill>
                  <a:srgbClr val="191919"/>
                </a:solidFill>
                <a:latin typeface="Verdana"/>
                <a:ea typeface="Verdana"/>
                <a:cs typeface="Verdana"/>
                <a:sym typeface="Verdana"/>
              </a:rPr>
              <a:t>Dic</a:t>
            </a:r>
            <a:r>
              <a:rPr lang="en-US" sz="1200" b="0" i="0" u="none" strike="noStrike" cap="none" dirty="0">
                <a:solidFill>
                  <a:srgbClr val="191919"/>
                </a:solidFill>
                <a:latin typeface="Verdana"/>
                <a:ea typeface="Verdana"/>
                <a:cs typeface="Verdana"/>
                <a:sym typeface="Verdana"/>
              </a:rPr>
              <a:t> 22</a:t>
            </a:r>
            <a:endParaRPr dirty="0"/>
          </a:p>
        </p:txBody>
      </p:sp>
      <p:sp>
        <p:nvSpPr>
          <p:cNvPr id="664" name="Google Shape;664;p75"/>
          <p:cNvSpPr txBox="1"/>
          <p:nvPr/>
        </p:nvSpPr>
        <p:spPr>
          <a:xfrm>
            <a:off x="7210497" y="5951843"/>
            <a:ext cx="1260885"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dirty="0" err="1">
                <a:solidFill>
                  <a:srgbClr val="191919"/>
                </a:solidFill>
                <a:latin typeface="Verdana"/>
                <a:ea typeface="Verdana"/>
                <a:cs typeface="Verdana"/>
                <a:sym typeface="Verdana"/>
              </a:rPr>
              <a:t>Enero</a:t>
            </a:r>
            <a:r>
              <a:rPr lang="en-US" sz="1200" b="0" i="0" u="none" strike="noStrike" cap="none" dirty="0">
                <a:solidFill>
                  <a:srgbClr val="191919"/>
                </a:solidFill>
                <a:latin typeface="Verdana"/>
                <a:ea typeface="Verdana"/>
                <a:cs typeface="Verdana"/>
                <a:sym typeface="Verdana"/>
              </a:rPr>
              <a:t> – Ago 23</a:t>
            </a:r>
            <a:endParaRPr dirty="0"/>
          </a:p>
        </p:txBody>
      </p:sp>
      <p:sp>
        <p:nvSpPr>
          <p:cNvPr id="665" name="Google Shape;665;p75"/>
          <p:cNvSpPr txBox="1"/>
          <p:nvPr/>
        </p:nvSpPr>
        <p:spPr>
          <a:xfrm>
            <a:off x="8891602" y="5960077"/>
            <a:ext cx="1363958" cy="184666"/>
          </a:xfrm>
          <a:prstGeom prst="rect">
            <a:avLst/>
          </a:prstGeom>
          <a:noFill/>
          <a:ln>
            <a:noFill/>
          </a:ln>
        </p:spPr>
        <p:txBody>
          <a:bodyPr spcFirstLastPara="1" wrap="square" lIns="0" tIns="0" rIns="0" bIns="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en-US" sz="1200" b="0" i="0" u="none" strike="noStrike" cap="none" dirty="0">
                <a:solidFill>
                  <a:srgbClr val="191919"/>
                </a:solidFill>
                <a:latin typeface="Verdana"/>
                <a:ea typeface="Verdana"/>
                <a:cs typeface="Verdana"/>
                <a:sym typeface="Verdana"/>
              </a:rPr>
              <a:t>Sep 23 – Abril 24</a:t>
            </a:r>
            <a:endParaRPr dirty="0"/>
          </a:p>
        </p:txBody>
      </p:sp>
      <p:grpSp>
        <p:nvGrpSpPr>
          <p:cNvPr id="666" name="Google Shape;666;p75"/>
          <p:cNvGrpSpPr/>
          <p:nvPr/>
        </p:nvGrpSpPr>
        <p:grpSpPr>
          <a:xfrm>
            <a:off x="3610098" y="4492683"/>
            <a:ext cx="1610653" cy="1228488"/>
            <a:chOff x="-283205" y="0"/>
            <a:chExt cx="4384801" cy="3257254"/>
          </a:xfrm>
        </p:grpSpPr>
        <p:sp>
          <p:nvSpPr>
            <p:cNvPr id="667" name="Google Shape;667;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68" name="Google Shape;668;p75"/>
            <p:cNvSpPr txBox="1"/>
            <p:nvPr/>
          </p:nvSpPr>
          <p:spPr>
            <a:xfrm>
              <a:off x="1683354" y="401109"/>
              <a:ext cx="734889" cy="449166"/>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02</a:t>
              </a:r>
              <a:endParaRPr sz="1400" b="0" i="0" u="none" strike="noStrike" cap="none">
                <a:solidFill>
                  <a:srgbClr val="000000"/>
                </a:solidFill>
                <a:latin typeface="Arial"/>
                <a:ea typeface="Arial"/>
                <a:cs typeface="Arial"/>
                <a:sym typeface="Arial"/>
              </a:endParaRPr>
            </a:p>
          </p:txBody>
        </p:sp>
        <p:sp>
          <p:nvSpPr>
            <p:cNvPr id="669" name="Google Shape;669;p75"/>
            <p:cNvSpPr txBox="1"/>
            <p:nvPr/>
          </p:nvSpPr>
          <p:spPr>
            <a:xfrm>
              <a:off x="-283205" y="1788365"/>
              <a:ext cx="4384801" cy="1468889"/>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CALL FOR TENDERS</a:t>
              </a:r>
              <a:endParaRPr sz="1400" b="0" i="0" u="none" strike="noStrike" cap="none">
                <a:solidFill>
                  <a:srgbClr val="000000"/>
                </a:solidFill>
                <a:latin typeface="Arial"/>
                <a:ea typeface="Arial"/>
                <a:cs typeface="Arial"/>
                <a:sym typeface="Arial"/>
              </a:endParaRPr>
            </a:p>
          </p:txBody>
        </p:sp>
      </p:grpSp>
      <p:grpSp>
        <p:nvGrpSpPr>
          <p:cNvPr id="670" name="Google Shape;670;p75"/>
          <p:cNvGrpSpPr/>
          <p:nvPr/>
        </p:nvGrpSpPr>
        <p:grpSpPr>
          <a:xfrm>
            <a:off x="8615553" y="4492682"/>
            <a:ext cx="1538099" cy="947636"/>
            <a:chOff x="0" y="0"/>
            <a:chExt cx="4101596" cy="2527029"/>
          </a:xfrm>
        </p:grpSpPr>
        <p:sp>
          <p:nvSpPr>
            <p:cNvPr id="671" name="Google Shape;671;p75"/>
            <p:cNvSpPr/>
            <p:nvPr/>
          </p:nvSpPr>
          <p:spPr>
            <a:xfrm>
              <a:off x="1422148" y="0"/>
              <a:ext cx="1257300" cy="1257300"/>
            </a:xfrm>
            <a:custGeom>
              <a:avLst/>
              <a:gdLst/>
              <a:ahLst/>
              <a:cxnLst/>
              <a:rect l="l" t="t" r="r" b="b"/>
              <a:pathLst>
                <a:path w="6355080" h="6355080" extrusionOk="0">
                  <a:moveTo>
                    <a:pt x="3177540" y="6355080"/>
                  </a:moveTo>
                  <a:cubicBezTo>
                    <a:pt x="2329180" y="6355080"/>
                    <a:pt x="1530350" y="6024880"/>
                    <a:pt x="930910" y="5424170"/>
                  </a:cubicBezTo>
                  <a:cubicBezTo>
                    <a:pt x="330200" y="4824730"/>
                    <a:pt x="0" y="4025900"/>
                    <a:pt x="0" y="3177540"/>
                  </a:cubicBezTo>
                  <a:cubicBezTo>
                    <a:pt x="0" y="2329180"/>
                    <a:pt x="330200" y="1530350"/>
                    <a:pt x="930910" y="930910"/>
                  </a:cubicBezTo>
                  <a:cubicBezTo>
                    <a:pt x="1530350" y="330200"/>
                    <a:pt x="2329180" y="0"/>
                    <a:pt x="3177540" y="0"/>
                  </a:cubicBezTo>
                  <a:cubicBezTo>
                    <a:pt x="4025900" y="0"/>
                    <a:pt x="4824730" y="330200"/>
                    <a:pt x="5424170" y="930910"/>
                  </a:cubicBezTo>
                  <a:cubicBezTo>
                    <a:pt x="6024880" y="1531620"/>
                    <a:pt x="6355080" y="2329180"/>
                    <a:pt x="6355080" y="3177540"/>
                  </a:cubicBezTo>
                  <a:cubicBezTo>
                    <a:pt x="6355080" y="4025900"/>
                    <a:pt x="6024880" y="4824730"/>
                    <a:pt x="5424170" y="5424170"/>
                  </a:cubicBezTo>
                  <a:cubicBezTo>
                    <a:pt x="4824730" y="6024880"/>
                    <a:pt x="4025900" y="6355080"/>
                    <a:pt x="3177540" y="6355080"/>
                  </a:cubicBezTo>
                  <a:close/>
                  <a:moveTo>
                    <a:pt x="3177540" y="190500"/>
                  </a:moveTo>
                  <a:cubicBezTo>
                    <a:pt x="2379980" y="190500"/>
                    <a:pt x="1629410" y="501650"/>
                    <a:pt x="1065530" y="1065530"/>
                  </a:cubicBezTo>
                  <a:cubicBezTo>
                    <a:pt x="501650" y="1629410"/>
                    <a:pt x="190500" y="2379980"/>
                    <a:pt x="190500" y="3177540"/>
                  </a:cubicBezTo>
                  <a:cubicBezTo>
                    <a:pt x="190500" y="3975100"/>
                    <a:pt x="501650" y="4725670"/>
                    <a:pt x="1065530" y="5289550"/>
                  </a:cubicBezTo>
                  <a:cubicBezTo>
                    <a:pt x="1629410" y="5853430"/>
                    <a:pt x="2379980" y="6164580"/>
                    <a:pt x="3177540" y="6164580"/>
                  </a:cubicBezTo>
                  <a:cubicBezTo>
                    <a:pt x="3975100" y="6164580"/>
                    <a:pt x="4725670" y="5853430"/>
                    <a:pt x="5289550" y="5289550"/>
                  </a:cubicBezTo>
                  <a:cubicBezTo>
                    <a:pt x="5853430" y="4725670"/>
                    <a:pt x="6164580" y="3975100"/>
                    <a:pt x="6164580" y="3177540"/>
                  </a:cubicBezTo>
                  <a:cubicBezTo>
                    <a:pt x="6164580" y="2379980"/>
                    <a:pt x="5853430" y="1629410"/>
                    <a:pt x="5289550" y="1065530"/>
                  </a:cubicBezTo>
                  <a:cubicBezTo>
                    <a:pt x="4725670" y="501650"/>
                    <a:pt x="3975100" y="190500"/>
                    <a:pt x="3177540" y="190500"/>
                  </a:cubicBezTo>
                  <a:close/>
                </a:path>
              </a:pathLst>
            </a:custGeom>
            <a:solidFill>
              <a:srgbClr val="1E6A5D"/>
            </a:solidFill>
            <a:ln w="9525" cap="flat" cmpd="sng">
              <a:solidFill>
                <a:srgbClr val="1B456C"/>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2" name="Google Shape;672;p75"/>
            <p:cNvSpPr txBox="1"/>
            <p:nvPr/>
          </p:nvSpPr>
          <p:spPr>
            <a:xfrm>
              <a:off x="1683354" y="401109"/>
              <a:ext cx="734888" cy="451747"/>
            </a:xfrm>
            <a:prstGeom prst="rect">
              <a:avLst/>
            </a:prstGeom>
            <a:noFill/>
            <a:ln>
              <a:noFill/>
            </a:ln>
          </p:spPr>
          <p:txBody>
            <a:bodyPr spcFirstLastPara="1" wrap="square" lIns="0" tIns="0" rIns="0" bIns="0" anchor="t" anchorCtr="0">
              <a:spAutoFit/>
            </a:bodyPr>
            <a:lstStyle/>
            <a:p>
              <a:pPr marL="0" marR="0" lvl="0" indent="0" algn="ctr" rtl="0">
                <a:lnSpc>
                  <a:spcPct val="108333"/>
                </a:lnSpc>
                <a:spcBef>
                  <a:spcPts val="0"/>
                </a:spcBef>
                <a:spcAft>
                  <a:spcPts val="0"/>
                </a:spcAft>
                <a:buClr>
                  <a:srgbClr val="000000"/>
                </a:buClr>
                <a:buSzPts val="1200"/>
                <a:buFont typeface="Arial"/>
                <a:buNone/>
              </a:pPr>
              <a:r>
                <a:rPr lang="en-US" sz="1200" b="0" i="0" u="none" strike="noStrike" cap="none">
                  <a:solidFill>
                    <a:srgbClr val="1B456C"/>
                  </a:solidFill>
                  <a:latin typeface="Verdana"/>
                  <a:ea typeface="Verdana"/>
                  <a:cs typeface="Verdana"/>
                  <a:sym typeface="Verdana"/>
                </a:rPr>
                <a:t>05</a:t>
              </a:r>
              <a:endParaRPr sz="1400" b="0" i="0" u="none" strike="noStrike" cap="none">
                <a:solidFill>
                  <a:srgbClr val="000000"/>
                </a:solidFill>
                <a:latin typeface="Arial"/>
                <a:ea typeface="Arial"/>
                <a:cs typeface="Arial"/>
                <a:sym typeface="Arial"/>
              </a:endParaRPr>
            </a:p>
          </p:txBody>
        </p:sp>
        <p:sp>
          <p:nvSpPr>
            <p:cNvPr id="673" name="Google Shape;673;p75"/>
            <p:cNvSpPr txBox="1"/>
            <p:nvPr/>
          </p:nvSpPr>
          <p:spPr>
            <a:xfrm>
              <a:off x="0" y="1788365"/>
              <a:ext cx="4101596" cy="738664"/>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rgbClr val="191919"/>
                  </a:solidFill>
                  <a:latin typeface="Verdana"/>
                  <a:ea typeface="Verdana"/>
                  <a:cs typeface="Verdana"/>
                  <a:sym typeface="Verdana"/>
                </a:rPr>
                <a:t>FASE III</a:t>
              </a:r>
              <a:endParaRPr sz="1400" b="0" i="0" u="none" strike="noStrike" cap="none">
                <a:solidFill>
                  <a:srgbClr val="000000"/>
                </a:solidFill>
                <a:latin typeface="Arial"/>
                <a:ea typeface="Arial"/>
                <a:cs typeface="Arial"/>
                <a:sym typeface="Arial"/>
              </a:endParaRPr>
            </a:p>
          </p:txBody>
        </p:sp>
      </p:grpSp>
      <p:cxnSp>
        <p:nvCxnSpPr>
          <p:cNvPr id="674" name="Google Shape;674;p75"/>
          <p:cNvCxnSpPr/>
          <p:nvPr/>
        </p:nvCxnSpPr>
        <p:spPr>
          <a:xfrm>
            <a:off x="4698558" y="4719290"/>
            <a:ext cx="1161900" cy="0"/>
          </a:xfrm>
          <a:prstGeom prst="straightConnector1">
            <a:avLst/>
          </a:prstGeom>
          <a:noFill/>
          <a:ln w="28575" cap="flat" cmpd="sng">
            <a:solidFill>
              <a:srgbClr val="1B456C"/>
            </a:solidFill>
            <a:prstDash val="solid"/>
            <a:miter lim="800000"/>
            <a:headEnd type="none" w="sm" len="sm"/>
            <a:tailEnd type="none" w="sm" len="sm"/>
          </a:ln>
        </p:spPr>
      </p:cxnSp>
      <p:cxnSp>
        <p:nvCxnSpPr>
          <p:cNvPr id="675" name="Google Shape;675;p75"/>
          <p:cNvCxnSpPr/>
          <p:nvPr/>
        </p:nvCxnSpPr>
        <p:spPr>
          <a:xfrm rot="10800000" flipH="1">
            <a:off x="6319033" y="4719290"/>
            <a:ext cx="1185524" cy="1398"/>
          </a:xfrm>
          <a:prstGeom prst="straightConnector1">
            <a:avLst/>
          </a:prstGeom>
          <a:noFill/>
          <a:ln w="28575" cap="flat" cmpd="sng">
            <a:solidFill>
              <a:srgbClr val="1B456C"/>
            </a:solidFill>
            <a:prstDash val="solid"/>
            <a:miter lim="800000"/>
            <a:headEnd type="none" w="sm" len="sm"/>
            <a:tailEnd type="none" w="sm" len="sm"/>
          </a:ln>
        </p:spPr>
      </p:cxnSp>
      <p:cxnSp>
        <p:nvCxnSpPr>
          <p:cNvPr id="676" name="Google Shape;676;p75"/>
          <p:cNvCxnSpPr/>
          <p:nvPr/>
        </p:nvCxnSpPr>
        <p:spPr>
          <a:xfrm>
            <a:off x="7973064" y="4722087"/>
            <a:ext cx="1175794" cy="0"/>
          </a:xfrm>
          <a:prstGeom prst="straightConnector1">
            <a:avLst/>
          </a:prstGeom>
          <a:noFill/>
          <a:ln w="28575" cap="flat" cmpd="sng">
            <a:solidFill>
              <a:srgbClr val="1B456C"/>
            </a:solidFill>
            <a:prstDash val="solid"/>
            <a:miter lim="800000"/>
            <a:headEnd type="none" w="sm" len="sm"/>
            <a:tailEnd type="none" w="sm" len="sm"/>
          </a:ln>
        </p:spPr>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B456C"/>
        </a:solidFill>
        <a:effectLst/>
      </p:bgPr>
    </p:bg>
    <p:spTree>
      <p:nvGrpSpPr>
        <p:cNvPr id="1" name="Shape 680"/>
        <p:cNvGrpSpPr/>
        <p:nvPr/>
      </p:nvGrpSpPr>
      <p:grpSpPr>
        <a:xfrm>
          <a:off x="0" y="0"/>
          <a:ext cx="0" cy="0"/>
          <a:chOff x="0" y="0"/>
          <a:chExt cx="0" cy="0"/>
        </a:xfrm>
      </p:grpSpPr>
      <p:pic>
        <p:nvPicPr>
          <p:cNvPr id="681" name="Google Shape;681;p39"/>
          <p:cNvPicPr preferRelativeResize="0"/>
          <p:nvPr/>
        </p:nvPicPr>
        <p:blipFill rotWithShape="1">
          <a:blip r:embed="rId3">
            <a:alphaModFix/>
          </a:blip>
          <a:srcRect/>
          <a:stretch/>
        </p:blipFill>
        <p:spPr>
          <a:xfrm>
            <a:off x="9007813" y="288858"/>
            <a:ext cx="2851824" cy="344596"/>
          </a:xfrm>
          <a:prstGeom prst="rect">
            <a:avLst/>
          </a:prstGeom>
          <a:noFill/>
          <a:ln>
            <a:noFill/>
          </a:ln>
        </p:spPr>
      </p:pic>
      <p:sp>
        <p:nvSpPr>
          <p:cNvPr id="682" name="Google Shape;682;p39"/>
          <p:cNvSpPr txBox="1"/>
          <p:nvPr/>
        </p:nvSpPr>
        <p:spPr>
          <a:xfrm>
            <a:off x="1588898" y="2072970"/>
            <a:ext cx="9014203" cy="2462213"/>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Clr>
                <a:srgbClr val="D9325D"/>
              </a:buClr>
              <a:buSzPts val="8000"/>
              <a:buFont typeface="Verdana"/>
              <a:buNone/>
            </a:pPr>
            <a:r>
              <a:rPr lang="en-US" sz="8000" b="1" i="0" u="none" strike="noStrike" cap="none">
                <a:solidFill>
                  <a:srgbClr val="D9325D"/>
                </a:solidFill>
                <a:latin typeface="Verdana"/>
                <a:ea typeface="Verdana"/>
                <a:cs typeface="Verdana"/>
                <a:sym typeface="Verdana"/>
              </a:rPr>
              <a:t>R</a:t>
            </a:r>
            <a:r>
              <a:rPr lang="en-US" sz="8000" b="1" i="0" u="none" strike="noStrike" cap="none">
                <a:solidFill>
                  <a:schemeClr val="lt1"/>
                </a:solidFill>
                <a:latin typeface="Verdana"/>
                <a:ea typeface="Verdana"/>
                <a:cs typeface="Verdana"/>
                <a:sym typeface="Verdana"/>
              </a:rPr>
              <a:t>uegos y </a:t>
            </a:r>
            <a:r>
              <a:rPr lang="en-US" sz="8000" b="1" i="0" u="none" strike="noStrike" cap="none">
                <a:solidFill>
                  <a:srgbClr val="D9325D"/>
                </a:solidFill>
                <a:latin typeface="Verdana"/>
                <a:ea typeface="Verdana"/>
                <a:cs typeface="Verdana"/>
                <a:sym typeface="Verdana"/>
              </a:rPr>
              <a:t>P</a:t>
            </a:r>
            <a:r>
              <a:rPr lang="en-US" sz="8000" b="1" i="0" u="none" strike="noStrike" cap="none">
                <a:solidFill>
                  <a:schemeClr val="lt2"/>
                </a:solidFill>
                <a:latin typeface="Verdana"/>
                <a:ea typeface="Verdana"/>
                <a:cs typeface="Verdana"/>
                <a:sym typeface="Verdana"/>
              </a:rPr>
              <a:t>reguntas</a:t>
            </a:r>
            <a:endParaRPr sz="8000" b="1" i="0" u="none" strike="noStrike" cap="none">
              <a:solidFill>
                <a:schemeClr val="lt2"/>
              </a:solidFill>
              <a:latin typeface="Verdana"/>
              <a:ea typeface="Verdana"/>
              <a:cs typeface="Verdana"/>
              <a:sym typeface="Verdana"/>
            </a:endParaRPr>
          </a:p>
        </p:txBody>
      </p:sp>
    </p:spTree>
  </p:cSld>
  <p:clrMapOvr>
    <a:masterClrMapping/>
  </p:clrMapOvr>
</p:sld>
</file>

<file path=ppt/theme/theme1.xml><?xml version="1.0" encoding="utf-8"?>
<a:theme xmlns:a="http://schemas.openxmlformats.org/drawingml/2006/main" name="Project">
  <a:themeElements>
    <a:clrScheme name="Benutzerdefiniert 2">
      <a:dk1>
        <a:srgbClr val="393939"/>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244D72"/>
      </a:accent1>
      <a:accent2>
        <a:srgbClr val="DB3A64"/>
      </a:accent2>
      <a:accent3>
        <a:srgbClr val="646464"/>
      </a:accent3>
      <a:accent4>
        <a:srgbClr val="6DA5D1"/>
      </a:accent4>
      <a:accent5>
        <a:srgbClr val="828282"/>
      </a:accent5>
      <a:accent6>
        <a:srgbClr val="70AD47"/>
      </a:accent6>
      <a:hlink>
        <a:srgbClr val="DB3A64"/>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3706</Words>
  <Application>Microsoft Office PowerPoint</Application>
  <PresentationFormat>Widescreen</PresentationFormat>
  <Paragraphs>382</Paragraphs>
  <Slides>41</Slides>
  <Notes>41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41</vt:i4>
      </vt:variant>
    </vt:vector>
  </HeadingPairs>
  <TitlesOfParts>
    <vt:vector size="53" baseType="lpstr">
      <vt:lpstr>Arial Narrow</vt:lpstr>
      <vt:lpstr>Arial Black</vt:lpstr>
      <vt:lpstr>Times New Roman</vt:lpstr>
      <vt:lpstr>Arial</vt:lpstr>
      <vt:lpstr>Open Sans Light</vt:lpstr>
      <vt:lpstr>Montserrat</vt:lpstr>
      <vt:lpstr>Noto Sans Symbols</vt:lpstr>
      <vt:lpstr>Calibri</vt:lpstr>
      <vt:lpstr>Courier New</vt:lpstr>
      <vt:lpstr>Verdana</vt:lpstr>
      <vt:lpstr>Project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SYNYO</dc:creator>
  <cp:lastModifiedBy>SPG</cp:lastModifiedBy>
  <cp:revision>1</cp:revision>
  <dcterms:created xsi:type="dcterms:W3CDTF">2019-05-16T10:14:01Z</dcterms:created>
  <dcterms:modified xsi:type="dcterms:W3CDTF">2022-03-14T13:08:28Z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0x01010029224BEBFD5D3843970B02F0AF9A56C0</vt:lpwstr>
  </property>
</Properties>
</file>