
<file path=[Content_Types].xml><?xml version="1.0" encoding="utf-8"?>
<Types xmlns="http://schemas.openxmlformats.org/package/2006/content-types">
  <Default Extension="emf" ContentType="image/x-emf"/>
  <Default Extension="fntdata" ContentType="application/x-fontdata"/>
  <Default Extension="jfif"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513"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519" r:id="rId49"/>
    <p:sldId id="304" r:id="rId50"/>
    <p:sldId id="305" r:id="rId51"/>
    <p:sldId id="306" r:id="rId52"/>
    <p:sldId id="307" r:id="rId53"/>
    <p:sldId id="557" r:id="rId54"/>
    <p:sldId id="308" r:id="rId55"/>
    <p:sldId id="521" r:id="rId56"/>
    <p:sldId id="514" r:id="rId57"/>
    <p:sldId id="309" r:id="rId58"/>
    <p:sldId id="310" r:id="rId59"/>
    <p:sldId id="311" r:id="rId60"/>
    <p:sldId id="563" r:id="rId61"/>
    <p:sldId id="558" r:id="rId62"/>
    <p:sldId id="559" r:id="rId63"/>
    <p:sldId id="560" r:id="rId64"/>
    <p:sldId id="561" r:id="rId65"/>
    <p:sldId id="313" r:id="rId66"/>
    <p:sldId id="314" r:id="rId67"/>
    <p:sldId id="520" r:id="rId68"/>
    <p:sldId id="315" r:id="rId69"/>
    <p:sldId id="316" r:id="rId70"/>
    <p:sldId id="515" r:id="rId71"/>
    <p:sldId id="516" r:id="rId72"/>
    <p:sldId id="562" r:id="rId73"/>
    <p:sldId id="517" r:id="rId74"/>
    <p:sldId id="518" r:id="rId75"/>
  </p:sldIdLst>
  <p:sldSz cx="12192000" cy="6858000"/>
  <p:notesSz cx="6858000" cy="9144000"/>
  <p:embeddedFontLst>
    <p:embeddedFont>
      <p:font typeface="Arial Narrow" panose="020B0606020202030204" pitchFamily="34" charset="0"/>
      <p:regular r:id="rId77"/>
      <p:bold r:id="rId78"/>
      <p:italic r:id="rId79"/>
      <p:boldItalic r:id="rId80"/>
    </p:embeddedFont>
    <p:embeddedFont>
      <p:font typeface="Calibri" panose="020F0502020204030204" pitchFamily="34" charset="0"/>
      <p:regular r:id="rId81"/>
      <p:bold r:id="rId82"/>
      <p:italic r:id="rId83"/>
      <p:boldItalic r:id="rId84"/>
    </p:embeddedFont>
    <p:embeddedFont>
      <p:font typeface="Montserrat" panose="00000500000000000000" pitchFamily="2" charset="0"/>
      <p:regular r:id="rId85"/>
      <p:bold r:id="rId86"/>
      <p:italic r:id="rId87"/>
      <p:boldItalic r:id="rId88"/>
    </p:embeddedFont>
    <p:embeddedFont>
      <p:font typeface="Noto Sans Symbols" panose="020B0604020202020204" charset="0"/>
      <p:regular r:id="rId89"/>
    </p:embeddedFont>
    <p:embeddedFont>
      <p:font typeface="Open Sans Light" panose="020B0306030504020204" pitchFamily="34" charset="0"/>
      <p:regular r:id="rId90"/>
      <p:bold r:id="rId91"/>
      <p:italic r:id="rId92"/>
      <p:boldItalic r:id="rId93"/>
    </p:embeddedFont>
    <p:embeddedFont>
      <p:font typeface="Verdana" panose="020B0604030504040204" pitchFamily="34" charset="0"/>
      <p:regular r:id="rId94"/>
      <p:bold r:id="rId95"/>
      <p:italic r:id="rId96"/>
      <p:boldItalic r:id="rId9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15">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8" roundtripDataSignature="AMtx7miqCOua7+Ww8pMx7N45m9WBgKmELQ=="/>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45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904" autoAdjust="0"/>
  </p:normalViewPr>
  <p:slideViewPr>
    <p:cSldViewPr snapToGrid="0">
      <p:cViewPr varScale="1">
        <p:scale>
          <a:sx n="90" d="100"/>
          <a:sy n="90" d="100"/>
        </p:scale>
        <p:origin x="1272" y="78"/>
      </p:cViewPr>
      <p:guideLst>
        <p:guide pos="3840"/>
        <p:guide orient="horz" pos="21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font" Target="fonts/font8.fntdata"/><Relationship Id="rId89" Type="http://schemas.openxmlformats.org/officeDocument/2006/relationships/font" Target="fonts/font1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font" Target="fonts/font3.fntdata"/><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font" Target="fonts/font14.fntdata"/><Relationship Id="rId95" Type="http://schemas.openxmlformats.org/officeDocument/2006/relationships/font" Target="fonts/font19.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font" Target="fonts/font4.fntdata"/><Relationship Id="rId85" Type="http://schemas.openxmlformats.org/officeDocument/2006/relationships/font" Target="fonts/font9.fntdata"/><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font" Target="fonts/font7.fntdata"/><Relationship Id="rId88" Type="http://schemas.openxmlformats.org/officeDocument/2006/relationships/font" Target="fonts/font12.fntdata"/><Relationship Id="rId91" Type="http://schemas.openxmlformats.org/officeDocument/2006/relationships/font" Target="fonts/font15.fntdata"/><Relationship Id="rId96"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94" Type="http://schemas.openxmlformats.org/officeDocument/2006/relationships/font" Target="fonts/font18.fntdata"/><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97" Type="http://schemas.openxmlformats.org/officeDocument/2006/relationships/font" Target="fonts/font21.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16.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11.fntdata"/><Relationship Id="rId61" Type="http://schemas.openxmlformats.org/officeDocument/2006/relationships/slide" Target="slides/slide60.xml"/><Relationship Id="rId82"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fntdata"/><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17.fntdata"/><Relationship Id="rId98" Type="http://customschemas.google.com/relationships/presentationmetadata" Target="meta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Welcome to the [Country] Open Market Consultation. This OMC is organised by [Organisation(s)] in the framework of the European project iProcure Security.</a:t>
            </a:r>
            <a:endParaRPr/>
          </a:p>
          <a:p>
            <a:pPr marL="0" lvl="0" indent="0" algn="l" rtl="0">
              <a:lnSpc>
                <a:spcPct val="100000"/>
              </a:lnSpc>
              <a:spcBef>
                <a:spcPts val="0"/>
              </a:spcBef>
              <a:spcAft>
                <a:spcPts val="0"/>
              </a:spcAft>
              <a:buSzPts val="1400"/>
              <a:buNone/>
            </a:pPr>
            <a:endParaRPr/>
          </a:p>
        </p:txBody>
      </p:sp>
      <p:sp>
        <p:nvSpPr>
          <p:cNvPr id="45" name="Google Shape;4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B456C"/>
                </a:solidFill>
                <a:latin typeface="Verdana"/>
                <a:ea typeface="Verdana"/>
                <a:cs typeface="Verdana"/>
                <a:sym typeface="Verdana"/>
              </a:rPr>
              <a:t>Please note the following housekeeping rules for this webinar.</a:t>
            </a:r>
            <a:br>
              <a:rPr lang="en-US">
                <a:solidFill>
                  <a:srgbClr val="1B456C"/>
                </a:solidFill>
                <a:latin typeface="Verdana"/>
                <a:ea typeface="Verdana"/>
                <a:cs typeface="Verdana"/>
                <a:sym typeface="Verdana"/>
              </a:rPr>
            </a:br>
            <a:r>
              <a:rPr lang="en-US" sz="1200">
                <a:solidFill>
                  <a:srgbClr val="1B456C"/>
                </a:solidFill>
                <a:latin typeface="Verdana"/>
                <a:ea typeface="Verdana"/>
                <a:cs typeface="Verdana"/>
                <a:sym typeface="Verdana"/>
              </a:rPr>
              <a:t>By using your video and microphone you will be consenting to be recorded. If you do not want your voice and image to be recorded during the webinars, you may ask your questions using the chat. Consortium  shall use those records for the purpose of the project only.</a:t>
            </a:r>
            <a:endParaRPr/>
          </a:p>
        </p:txBody>
      </p:sp>
      <p:sp>
        <p:nvSpPr>
          <p:cNvPr id="73" name="Google Shape;7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We have divided the event into six blocks, aiming to introduce you to the main challenges and scope of the expected procurement, the specific characteristics of the pre-commercial procurement instrument, further details about the iProcure Security PCP phases and tender process, and next steps in the procurement timeline.</a:t>
            </a:r>
            <a:endParaRPr/>
          </a:p>
          <a:p>
            <a:pPr marL="0" lvl="0" indent="0" algn="l" rtl="0">
              <a:lnSpc>
                <a:spcPct val="100000"/>
              </a:lnSpc>
              <a:spcBef>
                <a:spcPts val="0"/>
              </a:spcBef>
              <a:spcAft>
                <a:spcPts val="0"/>
              </a:spcAft>
              <a:buSzPts val="1400"/>
              <a:buNone/>
            </a:pPr>
            <a:r>
              <a:rPr lang="en-US"/>
              <a:t>Finally, we have reserved enough time for your questions.</a:t>
            </a:r>
            <a:endParaRPr/>
          </a:p>
        </p:txBody>
      </p:sp>
      <p:sp>
        <p:nvSpPr>
          <p:cNvPr id="107" name="Google Shape;10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6" name="Google Shape;12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 would now like to give the word to [Name] who will provide an introduction to the iProcureSecurity PCP project.</a:t>
            </a:r>
            <a:endParaRPr/>
          </a:p>
        </p:txBody>
      </p:sp>
      <p:sp>
        <p:nvSpPr>
          <p:cNvPr id="141" name="Google Shape;14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Our project was started based on the need to address some challenges and inefficiencies in the current way triage management in the context of mass casualty incidents (MCI) is performed. All of us see these common challenges, which are related to different aspects of the process, including: </a:t>
            </a:r>
            <a:endParaRPr dirty="0"/>
          </a:p>
          <a:p>
            <a:pPr marL="457200" lvl="0" indent="-317500" algn="l" rtl="0">
              <a:lnSpc>
                <a:spcPct val="100000"/>
              </a:lnSpc>
              <a:spcBef>
                <a:spcPts val="0"/>
              </a:spcBef>
              <a:spcAft>
                <a:spcPts val="0"/>
              </a:spcAft>
              <a:buSzPts val="1400"/>
              <a:buChar char="●"/>
            </a:pPr>
            <a:r>
              <a:rPr lang="en-US" dirty="0"/>
              <a:t>The planning and decision making processing during an MCI - there should be more clarity, for example, for the head of operations and for the command and control structures and dispatch </a:t>
            </a:r>
            <a:r>
              <a:rPr lang="en-US" dirty="0" err="1"/>
              <a:t>centres</a:t>
            </a:r>
            <a:r>
              <a:rPr lang="en-US" dirty="0"/>
              <a:t>; or better support to those roles by using real-time data like traffic and weather conditions that helps the actors make the best decision on resource allocation, transportation, etc.</a:t>
            </a:r>
            <a:endParaRPr dirty="0"/>
          </a:p>
          <a:p>
            <a:pPr marL="457200" lvl="0" indent="-317500" algn="l" rtl="0">
              <a:lnSpc>
                <a:spcPct val="100000"/>
              </a:lnSpc>
              <a:spcBef>
                <a:spcPts val="0"/>
              </a:spcBef>
              <a:spcAft>
                <a:spcPts val="0"/>
              </a:spcAft>
              <a:buSzPts val="1400"/>
              <a:buChar char="●"/>
            </a:pPr>
            <a:r>
              <a:rPr lang="en-US" dirty="0"/>
              <a:t>Within resource allocation at MCIs, we observe often inefficiencies due to missing interoperability with the different systems and interfaces used in the process. We need rich data both during an event and following it, for evaluation and training purposes. An ICT-supported approach will help to free up human resources and enable better and quicker care of casualties</a:t>
            </a:r>
          </a:p>
          <a:p>
            <a:pPr marL="139700" lvl="0" indent="0" algn="l" rtl="0">
              <a:lnSpc>
                <a:spcPct val="100000"/>
              </a:lnSpc>
              <a:spcBef>
                <a:spcPts val="0"/>
              </a:spcBef>
              <a:spcAft>
                <a:spcPts val="0"/>
              </a:spcAft>
              <a:buSzPts val="1400"/>
              <a:buNone/>
            </a:pPr>
            <a:endParaRPr lang="de-DE" dirty="0"/>
          </a:p>
        </p:txBody>
      </p:sp>
      <p:sp>
        <p:nvSpPr>
          <p:cNvPr id="152" name="Google Shape;15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317500" algn="l" rtl="0">
              <a:lnSpc>
                <a:spcPct val="100000"/>
              </a:lnSpc>
              <a:spcBef>
                <a:spcPts val="0"/>
              </a:spcBef>
              <a:spcAft>
                <a:spcPts val="0"/>
              </a:spcAft>
              <a:buSzPts val="1400"/>
              <a:buChar char="●"/>
            </a:pPr>
            <a:r>
              <a:rPr lang="en-US" dirty="0"/>
              <a:t>Further improvements are desired in the triage practice and enabling more flexibility, better communication, and better connectedness of the various actors and systems that are involved in a complex environment that is an MCI</a:t>
            </a:r>
            <a:endParaRPr dirty="0"/>
          </a:p>
        </p:txBody>
      </p:sp>
      <p:sp>
        <p:nvSpPr>
          <p:cNvPr id="165" name="Google Shape;16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Triage management is key for mitigating the effects of mass casualty events - a few seconds and inefficient processes can result in lost lives. Therefore, in </a:t>
            </a:r>
            <a:r>
              <a:rPr lang="en-US" dirty="0" err="1"/>
              <a:t>iProcureSecurity</a:t>
            </a:r>
            <a:r>
              <a:rPr lang="en-US" dirty="0"/>
              <a:t> we are </a:t>
            </a:r>
            <a:r>
              <a:rPr lang="en-US" dirty="0" err="1"/>
              <a:t>are</a:t>
            </a:r>
            <a:r>
              <a:rPr lang="en-US" dirty="0"/>
              <a:t> focusing on the whole process from when an incident occurs up to handover of casualties to a treatment </a:t>
            </a:r>
            <a:r>
              <a:rPr lang="en-US" dirty="0" err="1"/>
              <a:t>centre</a:t>
            </a:r>
            <a:r>
              <a:rPr lang="en-US" dirty="0"/>
              <a:t> or hospital.</a:t>
            </a:r>
            <a:endParaRPr dirty="0"/>
          </a:p>
          <a:p>
            <a:pPr marL="0" lvl="0" indent="0" algn="l" rtl="0">
              <a:lnSpc>
                <a:spcPct val="100000"/>
              </a:lnSpc>
              <a:spcBef>
                <a:spcPts val="0"/>
              </a:spcBef>
              <a:spcAft>
                <a:spcPts val="0"/>
              </a:spcAft>
              <a:buSzPts val="1400"/>
              <a:buNone/>
            </a:pPr>
            <a:r>
              <a:rPr lang="en-US" dirty="0"/>
              <a:t>During that time, we are looking for efficient use of resources like personnel, equipment involved in triaging casualties according to their needs.</a:t>
            </a:r>
            <a:endParaRPr dirty="0"/>
          </a:p>
          <a:p>
            <a:pPr marL="0" lvl="0" indent="0" algn="l" rtl="0">
              <a:lnSpc>
                <a:spcPct val="100000"/>
              </a:lnSpc>
              <a:spcBef>
                <a:spcPts val="0"/>
              </a:spcBef>
              <a:spcAft>
                <a:spcPts val="0"/>
              </a:spcAft>
              <a:buSzPts val="1400"/>
              <a:buNone/>
            </a:pPr>
            <a:r>
              <a:rPr lang="en-US" dirty="0"/>
              <a:t>We know that this is an important topic, because the number of natural and man-made disasters is increasing, and there are other risks that make incidents of that nature unavoidable - however, they should be managed as best as possible. Therefore we are happy to have so many participants, which hold pieces of the big puzzle that will helps us to improve our triage management.</a:t>
            </a:r>
            <a:endParaRPr dirty="0"/>
          </a:p>
        </p:txBody>
      </p:sp>
      <p:sp>
        <p:nvSpPr>
          <p:cNvPr id="181" name="Google Shape;18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overall goal of the project is therefore to improve triage scenarios through a flexible triage management system. For that, we are offering collectively 6.7 million Euros for R&amp;D services to address this.</a:t>
            </a:r>
            <a:endParaRPr/>
          </a:p>
        </p:txBody>
      </p:sp>
      <p:sp>
        <p:nvSpPr>
          <p:cNvPr id="198" name="Google Shape;198;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We are a consortium of partners - 9 procures from 5 countries which are collectively responsible for the pre-hospital care of over 40 million people. We work together with colleagues from Spain, Austria, Italy, Greece, Turkey and Germany.</a:t>
            </a:r>
            <a:endParaRPr dirty="0"/>
          </a:p>
        </p:txBody>
      </p:sp>
      <p:sp>
        <p:nvSpPr>
          <p:cNvPr id="206" name="Google Shape;206;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The project is supported by three additional </a:t>
            </a:r>
            <a:r>
              <a:rPr lang="en-US" dirty="0" err="1"/>
              <a:t>organisations</a:t>
            </a:r>
            <a:r>
              <a:rPr lang="en-US" dirty="0"/>
              <a:t> who facilitate a smooth running of the pre-commercial procurement process. The coordinator of the project is SYNYO from Austria. In addition, we are being advised by many international EMS experts and the </a:t>
            </a:r>
            <a:r>
              <a:rPr lang="en-US" dirty="0" err="1"/>
              <a:t>iProcureSecurity</a:t>
            </a:r>
            <a:r>
              <a:rPr lang="en-US" dirty="0"/>
              <a:t> EMS network, which you can access through the project website.</a:t>
            </a:r>
            <a:endParaRPr dirty="0"/>
          </a:p>
        </p:txBody>
      </p:sp>
      <p:sp>
        <p:nvSpPr>
          <p:cNvPr id="236" name="Google Shape;23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8" name="Google Shape;25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7" name="Google Shape;23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21669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lt1"/>
              </a:buClr>
              <a:buSzPts val="1200"/>
              <a:buFont typeface="Calibri"/>
              <a:buNone/>
            </a:pPr>
            <a:r>
              <a:rPr lang="en-US" sz="1200">
                <a:solidFill>
                  <a:schemeClr val="lt1"/>
                </a:solidFill>
              </a:rPr>
              <a:t>Emergency Medical Teams</a:t>
            </a:r>
            <a:endParaRPr/>
          </a:p>
          <a:p>
            <a:pPr marL="0" marR="0" lvl="0" indent="0" algn="l" rtl="0">
              <a:lnSpc>
                <a:spcPct val="100000"/>
              </a:lnSpc>
              <a:spcBef>
                <a:spcPts val="0"/>
              </a:spcBef>
              <a:spcAft>
                <a:spcPts val="0"/>
              </a:spcAft>
              <a:buClr>
                <a:schemeClr val="lt1"/>
              </a:buClr>
              <a:buSzPts val="1200"/>
              <a:buFont typeface="Calibri"/>
              <a:buNone/>
            </a:pPr>
            <a:r>
              <a:rPr lang="en-US" sz="1200">
                <a:solidFill>
                  <a:schemeClr val="lt1"/>
                </a:solidFill>
              </a:rPr>
              <a:t>Urban Search and Rescue</a:t>
            </a:r>
            <a:endParaRPr/>
          </a:p>
          <a:p>
            <a:pPr marL="457200" marR="0" lvl="0" indent="-228600" algn="l" rtl="0">
              <a:lnSpc>
                <a:spcPct val="100000"/>
              </a:lnSpc>
              <a:spcBef>
                <a:spcPts val="0"/>
              </a:spcBef>
              <a:spcAft>
                <a:spcPts val="0"/>
              </a:spcAft>
              <a:buClr>
                <a:srgbClr val="000000"/>
              </a:buClr>
              <a:buSzPts val="1400"/>
              <a:buFont typeface="Arial"/>
              <a:buNone/>
            </a:pPr>
            <a:endParaRPr/>
          </a:p>
        </p:txBody>
      </p:sp>
      <p:sp>
        <p:nvSpPr>
          <p:cNvPr id="277" name="Google Shape;277;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Describe the PCP process characteristics in brief:</a:t>
            </a:r>
            <a:endParaRPr/>
          </a:p>
          <a:p>
            <a:pPr marL="457200" lvl="0" indent="-317500" algn="l" rtl="0">
              <a:lnSpc>
                <a:spcPct val="100000"/>
              </a:lnSpc>
              <a:spcBef>
                <a:spcPts val="0"/>
              </a:spcBef>
              <a:spcAft>
                <a:spcPts val="0"/>
              </a:spcAft>
              <a:buClr>
                <a:schemeClr val="dk1"/>
              </a:buClr>
              <a:buSzPts val="1400"/>
              <a:buChar char="-"/>
            </a:pPr>
            <a:r>
              <a:rPr lang="en-US"/>
              <a:t>procurement of pre-commercial R&amp;D services, that means services which are not yet market-ready</a:t>
            </a:r>
            <a:endParaRPr/>
          </a:p>
          <a:p>
            <a:pPr marL="457200" lvl="0" indent="-317500" algn="l" rtl="0">
              <a:lnSpc>
                <a:spcPct val="100000"/>
              </a:lnSpc>
              <a:spcBef>
                <a:spcPts val="0"/>
              </a:spcBef>
              <a:spcAft>
                <a:spcPts val="0"/>
              </a:spcAft>
              <a:buClr>
                <a:schemeClr val="dk1"/>
              </a:buClr>
              <a:buSzPts val="1400"/>
              <a:buChar char="-"/>
            </a:pPr>
            <a:r>
              <a:rPr lang="en-US"/>
              <a:t>There will be different phases in which suppliers draft a solution design, build prototypes and test their advanced prototype solutions</a:t>
            </a:r>
            <a:endParaRPr/>
          </a:p>
          <a:p>
            <a:pPr marL="457200" lvl="0" indent="-317500" algn="l" rtl="0">
              <a:lnSpc>
                <a:spcPct val="100000"/>
              </a:lnSpc>
              <a:spcBef>
                <a:spcPts val="0"/>
              </a:spcBef>
              <a:spcAft>
                <a:spcPts val="0"/>
              </a:spcAft>
              <a:buSzPts val="1400"/>
              <a:buChar char="-"/>
            </a:pPr>
            <a:r>
              <a:rPr lang="en-US"/>
              <a:t>There will always be multiple competing supplier consortia in each phase</a:t>
            </a:r>
            <a:endParaRPr/>
          </a:p>
          <a:p>
            <a:pPr marL="457200" lvl="0" indent="-317500" algn="l" rtl="0">
              <a:lnSpc>
                <a:spcPct val="100000"/>
              </a:lnSpc>
              <a:spcBef>
                <a:spcPts val="0"/>
              </a:spcBef>
              <a:spcAft>
                <a:spcPts val="0"/>
              </a:spcAft>
              <a:buSzPts val="1400"/>
              <a:buChar char="-"/>
            </a:pPr>
            <a:r>
              <a:rPr lang="en-US"/>
              <a:t>To avoid lock-ins, at least two solutions will be piloted in the last Phase III</a:t>
            </a:r>
            <a:endParaRPr/>
          </a:p>
        </p:txBody>
      </p:sp>
      <p:sp>
        <p:nvSpPr>
          <p:cNvPr id="294" name="Google Shape;294;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describe the needs from the procurer’s perspective towards innovative solutions for Triage Management and what the solutions is expected to do</a:t>
            </a:r>
            <a:endParaRPr/>
          </a:p>
        </p:txBody>
      </p:sp>
      <p:sp>
        <p:nvSpPr>
          <p:cNvPr id="323" name="Google Shape;323;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Here, describe the needs from the procurer’s perspective towards innovative solutions for Triage Management and what the solutions is expected to do</a:t>
            </a:r>
            <a:endParaRPr/>
          </a:p>
        </p:txBody>
      </p:sp>
      <p:sp>
        <p:nvSpPr>
          <p:cNvPr id="333" name="Google Shape;333;p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4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a:p>
        </p:txBody>
      </p:sp>
      <p:sp>
        <p:nvSpPr>
          <p:cNvPr id="343" name="Google Shape;343;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p4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Talk about some examples for requirements. Here, the topic of “Quick and accurate overview of casualties and their status”. More examples on the next slides</a:t>
            </a:r>
            <a:endParaRPr/>
          </a:p>
        </p:txBody>
      </p:sp>
      <p:sp>
        <p:nvSpPr>
          <p:cNvPr id="358" name="Google Shape;358;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7" name="Google Shape;367;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5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6" name="Google Shape;376;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5" name="Google Shape;38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8" name="Google Shape;39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1" name="Google Shape;411;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All requirements are </a:t>
            </a:r>
            <a:r>
              <a:rPr lang="en-US" dirty="0" err="1"/>
              <a:t>summarised</a:t>
            </a:r>
            <a:r>
              <a:rPr lang="en-US" dirty="0"/>
              <a:t> in use cases which will describe how the solution shall function. Use cases are: </a:t>
            </a:r>
            <a:endParaRPr dirty="0"/>
          </a:p>
          <a:p>
            <a:pPr marL="457200" lvl="0" indent="-298450" algn="l" rtl="0">
              <a:lnSpc>
                <a:spcPct val="115000"/>
              </a:lnSpc>
              <a:spcBef>
                <a:spcPts val="0"/>
              </a:spcBef>
              <a:spcAft>
                <a:spcPts val="0"/>
              </a:spcAft>
              <a:buClr>
                <a:schemeClr val="dk1"/>
              </a:buClr>
              <a:buSzPts val="1100"/>
              <a:buChar char="●"/>
            </a:pPr>
            <a:r>
              <a:rPr lang="en-US" sz="1100" dirty="0"/>
              <a:t>UC1: Central Information Hub</a:t>
            </a:r>
            <a:endParaRPr sz="1100" dirty="0"/>
          </a:p>
          <a:p>
            <a:pPr marL="457200" lvl="0" indent="-298450" algn="l" rtl="0">
              <a:lnSpc>
                <a:spcPct val="115000"/>
              </a:lnSpc>
              <a:spcBef>
                <a:spcPts val="0"/>
              </a:spcBef>
              <a:spcAft>
                <a:spcPts val="0"/>
              </a:spcAft>
              <a:buClr>
                <a:schemeClr val="dk1"/>
              </a:buClr>
              <a:buSzPts val="1100"/>
              <a:buChar char="●"/>
            </a:pPr>
            <a:r>
              <a:rPr lang="en-US" sz="1100" dirty="0"/>
              <a:t>UC2: Simple Triage and Rapid Treatment</a:t>
            </a:r>
            <a:endParaRPr sz="1100" dirty="0"/>
          </a:p>
          <a:p>
            <a:pPr marL="457200" lvl="0" indent="-298450" algn="l" rtl="0">
              <a:lnSpc>
                <a:spcPct val="115000"/>
              </a:lnSpc>
              <a:spcBef>
                <a:spcPts val="0"/>
              </a:spcBef>
              <a:spcAft>
                <a:spcPts val="0"/>
              </a:spcAft>
              <a:buClr>
                <a:schemeClr val="dk1"/>
              </a:buClr>
              <a:buSzPts val="1100"/>
              <a:buChar char="●"/>
            </a:pPr>
            <a:r>
              <a:rPr lang="en-US" sz="1100" dirty="0"/>
              <a:t>UC3: Overview of casualties and their status (continuous updated monitoring)</a:t>
            </a:r>
            <a:endParaRPr sz="1100" dirty="0"/>
          </a:p>
          <a:p>
            <a:pPr marL="457200" lvl="0" indent="-298450" algn="l" rtl="0">
              <a:lnSpc>
                <a:spcPct val="115000"/>
              </a:lnSpc>
              <a:spcBef>
                <a:spcPts val="0"/>
              </a:spcBef>
              <a:spcAft>
                <a:spcPts val="0"/>
              </a:spcAft>
              <a:buClr>
                <a:schemeClr val="dk1"/>
              </a:buClr>
              <a:buSzPts val="1100"/>
              <a:buChar char="●"/>
            </a:pPr>
            <a:r>
              <a:rPr lang="en-US" sz="1100" dirty="0"/>
              <a:t>UC4: Advanced Medical Site (decision-support on casualty transport)</a:t>
            </a:r>
            <a:endParaRPr sz="1100" dirty="0"/>
          </a:p>
          <a:p>
            <a:pPr marL="457200" lvl="0" indent="-298450" algn="l" rtl="0">
              <a:lnSpc>
                <a:spcPct val="115000"/>
              </a:lnSpc>
              <a:spcBef>
                <a:spcPts val="0"/>
              </a:spcBef>
              <a:spcAft>
                <a:spcPts val="0"/>
              </a:spcAft>
              <a:buClr>
                <a:schemeClr val="dk1"/>
              </a:buClr>
              <a:buSzPts val="1100"/>
              <a:buChar char="●"/>
            </a:pPr>
            <a:r>
              <a:rPr lang="en-US" sz="1100" dirty="0"/>
              <a:t>UC5: Clinical parameters collection and management</a:t>
            </a:r>
            <a:endParaRPr sz="1100" dirty="0"/>
          </a:p>
          <a:p>
            <a:pPr marL="457200" lvl="0" indent="-298450" algn="l" rtl="0">
              <a:lnSpc>
                <a:spcPct val="115000"/>
              </a:lnSpc>
              <a:spcBef>
                <a:spcPts val="0"/>
              </a:spcBef>
              <a:spcAft>
                <a:spcPts val="0"/>
              </a:spcAft>
              <a:buClr>
                <a:schemeClr val="dk1"/>
              </a:buClr>
              <a:buSzPts val="1100"/>
              <a:buChar char="●"/>
            </a:pPr>
            <a:r>
              <a:rPr lang="en-US" sz="1100" dirty="0"/>
              <a:t>UC6: Operation site management (support with set-up of site, general management for Central Command)</a:t>
            </a:r>
            <a:endParaRPr sz="1100" dirty="0"/>
          </a:p>
          <a:p>
            <a:pPr marL="457200" lvl="0" indent="-298450" algn="l" rtl="0">
              <a:lnSpc>
                <a:spcPct val="115000"/>
              </a:lnSpc>
              <a:spcBef>
                <a:spcPts val="0"/>
              </a:spcBef>
              <a:spcAft>
                <a:spcPts val="0"/>
              </a:spcAft>
              <a:buClr>
                <a:schemeClr val="dk1"/>
              </a:buClr>
              <a:buSzPts val="1100"/>
              <a:buChar char="●"/>
            </a:pPr>
            <a:r>
              <a:rPr lang="en-US" sz="1100" dirty="0"/>
              <a:t>UC7: Management of vehicles and resources (Logistics and required materials, in and out-flow of resources)</a:t>
            </a:r>
            <a:endParaRPr sz="1100" dirty="0"/>
          </a:p>
          <a:p>
            <a:pPr marL="457200" lvl="0" indent="-298450" algn="l" rtl="0">
              <a:lnSpc>
                <a:spcPct val="115000"/>
              </a:lnSpc>
              <a:spcBef>
                <a:spcPts val="0"/>
              </a:spcBef>
              <a:spcAft>
                <a:spcPts val="0"/>
              </a:spcAft>
              <a:buClr>
                <a:schemeClr val="dk1"/>
              </a:buClr>
              <a:buSzPts val="1100"/>
              <a:buChar char="●"/>
            </a:pPr>
            <a:r>
              <a:rPr lang="en-US" sz="1100" dirty="0"/>
              <a:t>UC8: Evaluation and Training</a:t>
            </a:r>
            <a:endParaRPr sz="1100" dirty="0"/>
          </a:p>
          <a:p>
            <a:pPr marL="457200" lvl="0" indent="-298450" algn="l" rtl="0">
              <a:lnSpc>
                <a:spcPct val="115000"/>
              </a:lnSpc>
              <a:spcBef>
                <a:spcPts val="0"/>
              </a:spcBef>
              <a:spcAft>
                <a:spcPts val="0"/>
              </a:spcAft>
              <a:buClr>
                <a:schemeClr val="dk1"/>
              </a:buClr>
              <a:buSzPts val="1100"/>
              <a:buChar char="●"/>
            </a:pPr>
            <a:r>
              <a:rPr lang="en-US" sz="1100" dirty="0"/>
              <a:t>UC9: Integration into legacy systems</a:t>
            </a:r>
            <a:endParaRPr sz="1100" dirty="0"/>
          </a:p>
          <a:p>
            <a:pPr marL="0" lvl="0" indent="0" algn="l" rtl="0">
              <a:lnSpc>
                <a:spcPct val="100000"/>
              </a:lnSpc>
              <a:spcBef>
                <a:spcPts val="0"/>
              </a:spcBef>
              <a:spcAft>
                <a:spcPts val="0"/>
              </a:spcAft>
              <a:buSzPts val="1400"/>
              <a:buNone/>
            </a:pPr>
            <a:r>
              <a:rPr lang="en-US" dirty="0"/>
              <a:t>A detailed list of all requirements and use cases will be provided in a scope document that is available on the iPS PCP website. A link to the scope document (and the supplier questionnaire at the end of the presentation).</a:t>
            </a:r>
            <a:endParaRPr dirty="0"/>
          </a:p>
        </p:txBody>
      </p:sp>
      <p:sp>
        <p:nvSpPr>
          <p:cNvPr id="424" name="Google Shape;424;p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8" name="Google Shape;43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Make clear that our project is a PCP, and there is no guarantee that a PPI will follow, this is to be decided at a later stage if some of the procurers are interested.</a:t>
            </a:r>
            <a:endParaRPr/>
          </a:p>
        </p:txBody>
      </p:sp>
      <p:sp>
        <p:nvSpPr>
          <p:cNvPr id="449" name="Google Shape;4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7" name="Google Shape;457;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t>Phase 0: procurer’s needs, requirements and use cases were collected and structured. National and international suppliers for EMS solutions are contacted and invited to OMC sessions (current phase) to discuss the funding opportunities and to receive feedback on the list of requirements. Then, the project will launch the Call for Tenders. Tenders will be received, assessed and according to clear selection criteria, tenders will be selected to participate in Phase I. </a:t>
            </a:r>
            <a:endParaRPr/>
          </a:p>
        </p:txBody>
      </p:sp>
      <p:sp>
        <p:nvSpPr>
          <p:cNvPr id="470" name="Google Shape;470;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4"/>
        <p:cNvGrpSpPr/>
        <p:nvPr/>
      </p:nvGrpSpPr>
      <p:grpSpPr>
        <a:xfrm>
          <a:off x="0" y="0"/>
          <a:ext cx="0" cy="0"/>
          <a:chOff x="0" y="0"/>
          <a:chExt cx="0" cy="0"/>
        </a:xfrm>
      </p:grpSpPr>
      <p:sp>
        <p:nvSpPr>
          <p:cNvPr id="475" name="Google Shape;47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6" name="Google Shape;47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6" name="Google Shape;48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6" name="Google Shape;496;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details on the tender process. </a:t>
            </a:r>
            <a:endParaRPr/>
          </a:p>
        </p:txBody>
      </p:sp>
      <p:sp>
        <p:nvSpPr>
          <p:cNvPr id="506" name="Google Shape;506;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8" name="Google Shape;51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49" name="Google Shape;5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9" name="Google Shape;569;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4" name="Google Shape;594;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1" name="Google Shape;60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2" name="Google Shape;61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9"/>
        <p:cNvGrpSpPr/>
        <p:nvPr/>
      </p:nvGrpSpPr>
      <p:grpSpPr>
        <a:xfrm>
          <a:off x="0" y="0"/>
          <a:ext cx="0" cy="0"/>
          <a:chOff x="0" y="0"/>
          <a:chExt cx="0" cy="0"/>
        </a:xfrm>
      </p:grpSpPr>
      <p:sp>
        <p:nvSpPr>
          <p:cNvPr id="630" name="Google Shape;630;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31" name="Google Shape;631;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2"/>
        <p:cNvGrpSpPr/>
        <p:nvPr/>
      </p:nvGrpSpPr>
      <p:grpSpPr>
        <a:xfrm>
          <a:off x="0" y="0"/>
          <a:ext cx="0" cy="0"/>
          <a:chOff x="0" y="0"/>
          <a:chExt cx="0" cy="0"/>
        </a:xfrm>
      </p:grpSpPr>
      <p:sp>
        <p:nvSpPr>
          <p:cNvPr id="663" name="Google Shape;663;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The OMC questionnaire will be available in English under the following links. Requirements and Use Cases are available in the Scope Document. </a:t>
            </a:r>
            <a:endParaRPr/>
          </a:p>
        </p:txBody>
      </p:sp>
      <p:sp>
        <p:nvSpPr>
          <p:cNvPr id="664" name="Google Shape;66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8"/>
        <p:cNvGrpSpPr/>
        <p:nvPr/>
      </p:nvGrpSpPr>
      <p:grpSpPr>
        <a:xfrm>
          <a:off x="0" y="0"/>
          <a:ext cx="0" cy="0"/>
          <a:chOff x="0" y="0"/>
          <a:chExt cx="0" cy="0"/>
        </a:xfrm>
      </p:grpSpPr>
      <p:sp>
        <p:nvSpPr>
          <p:cNvPr id="679" name="Google Shape;679;p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Suppliers can register in the Matchmaking-Tool to form consortia.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During the international OMC, there will be a supplier pitching session at the end. Interested suppliers can register for the OMC and the Pitching Session on the iPS PCP website</a:t>
            </a:r>
            <a:endParaRPr/>
          </a:p>
        </p:txBody>
      </p:sp>
      <p:sp>
        <p:nvSpPr>
          <p:cNvPr id="680" name="Google Shape;680;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7" name="Google Shape;697;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37" name="Google Shape;737;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1" name="Google Shape;601;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205278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2"/>
        <p:cNvGrpSpPr/>
        <p:nvPr/>
      </p:nvGrpSpPr>
      <p:grpSpPr>
        <a:xfrm>
          <a:off x="0" y="0"/>
          <a:ext cx="0" cy="0"/>
          <a:chOff x="0" y="0"/>
          <a:chExt cx="0" cy="0"/>
        </a:xfrm>
      </p:grpSpPr>
      <p:sp>
        <p:nvSpPr>
          <p:cNvPr id="753" name="Google Shape;753;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54" name="Google Shape;754;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solidFill>
                  <a:srgbClr val="1B456C"/>
                </a:solidFill>
                <a:latin typeface="Verdana"/>
                <a:ea typeface="Verdana"/>
                <a:cs typeface="Verdana"/>
                <a:sym typeface="Verdana"/>
              </a:rPr>
              <a:t>Please note the following housekeeping rules for this webinar.</a:t>
            </a:r>
            <a:br>
              <a:rPr lang="en-US">
                <a:solidFill>
                  <a:srgbClr val="1B456C"/>
                </a:solidFill>
                <a:latin typeface="Verdana"/>
                <a:ea typeface="Verdana"/>
                <a:cs typeface="Verdana"/>
                <a:sym typeface="Verdana"/>
              </a:rPr>
            </a:br>
            <a:r>
              <a:rPr lang="en-US" sz="1200">
                <a:solidFill>
                  <a:srgbClr val="1B456C"/>
                </a:solidFill>
                <a:latin typeface="Verdana"/>
                <a:ea typeface="Verdana"/>
                <a:cs typeface="Verdana"/>
                <a:sym typeface="Verdana"/>
              </a:rPr>
              <a:t>By using your video and microphone you will be consenting to be recorded. If you do not want your voice and image to be recorded during the webinars, you may ask your questions using the chat. Consortium  shall use those records for the purpose of the project only.</a:t>
            </a:r>
            <a:endParaRPr/>
          </a:p>
        </p:txBody>
      </p:sp>
      <p:sp>
        <p:nvSpPr>
          <p:cNvPr id="777" name="Google Shape;777;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6"/>
        <p:cNvGrpSpPr/>
        <p:nvPr/>
      </p:nvGrpSpPr>
      <p:grpSpPr>
        <a:xfrm>
          <a:off x="0" y="0"/>
          <a:ext cx="0" cy="0"/>
          <a:chOff x="0" y="0"/>
          <a:chExt cx="0" cy="0"/>
        </a:xfrm>
      </p:grpSpPr>
      <p:sp>
        <p:nvSpPr>
          <p:cNvPr id="797" name="Google Shape;797;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98" name="Google Shape;798;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p6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5" name="Google Shape;805;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451FF77-72DB-4123-8B7F-691179C6CDD4}" type="slidenum">
              <a:rPr lang="en-GB" smtClean="0"/>
              <a:t>53</a:t>
            </a:fld>
            <a:endParaRPr lang="en-GB"/>
          </a:p>
        </p:txBody>
      </p:sp>
    </p:spTree>
    <p:extLst>
      <p:ext uri="{BB962C8B-B14F-4D97-AF65-F5344CB8AC3E}">
        <p14:creationId xmlns:p14="http://schemas.microsoft.com/office/powerpoint/2010/main" val="12970060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0" name="Google Shape;820;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1" name="Google Shape;821;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54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742746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
        <p:cNvGrpSpPr/>
        <p:nvPr/>
      </p:nvGrpSpPr>
      <p:grpSpPr>
        <a:xfrm>
          <a:off x="0" y="0"/>
          <a:ext cx="0" cy="0"/>
          <a:chOff x="0" y="0"/>
          <a:chExt cx="0" cy="0"/>
        </a:xfrm>
      </p:grpSpPr>
      <p:sp>
        <p:nvSpPr>
          <p:cNvPr id="36" name="Google Shape;3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 name="Google Shape;3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35" name="Google Shape;835;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8"/>
        <p:cNvGrpSpPr/>
        <p:nvPr/>
      </p:nvGrpSpPr>
      <p:grpSpPr>
        <a:xfrm>
          <a:off x="0" y="0"/>
          <a:ext cx="0" cy="0"/>
          <a:chOff x="0" y="0"/>
          <a:chExt cx="0" cy="0"/>
        </a:xfrm>
      </p:grpSpPr>
      <p:sp>
        <p:nvSpPr>
          <p:cNvPr id="849" name="Google Shape;849;p6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50" name="Google Shape;850;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4"/>
        <p:cNvGrpSpPr/>
        <p:nvPr/>
      </p:nvGrpSpPr>
      <p:grpSpPr>
        <a:xfrm>
          <a:off x="0" y="0"/>
          <a:ext cx="0" cy="0"/>
          <a:chOff x="0" y="0"/>
          <a:chExt cx="0" cy="0"/>
        </a:xfrm>
      </p:grpSpPr>
      <p:sp>
        <p:nvSpPr>
          <p:cNvPr id="865" name="Google Shape;865;p6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6" name="Google Shape;866;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4"/>
        <p:cNvGrpSpPr/>
        <p:nvPr/>
      </p:nvGrpSpPr>
      <p:grpSpPr>
        <a:xfrm>
          <a:off x="0" y="0"/>
          <a:ext cx="0" cy="0"/>
          <a:chOff x="0" y="0"/>
          <a:chExt cx="0" cy="0"/>
        </a:xfrm>
      </p:grpSpPr>
      <p:sp>
        <p:nvSpPr>
          <p:cNvPr id="895" name="Google Shape;895;p6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6" name="Google Shape;896;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8"/>
        <p:cNvGrpSpPr/>
        <p:nvPr/>
      </p:nvGrpSpPr>
      <p:grpSpPr>
        <a:xfrm>
          <a:off x="0" y="0"/>
          <a:ext cx="0" cy="0"/>
          <a:chOff x="0" y="0"/>
          <a:chExt cx="0" cy="0"/>
        </a:xfrm>
      </p:grpSpPr>
      <p:sp>
        <p:nvSpPr>
          <p:cNvPr id="909" name="Google Shape;909;p6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10" name="Google Shape;910;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3"/>
        <p:cNvGrpSpPr/>
        <p:nvPr/>
      </p:nvGrpSpPr>
      <p:grpSpPr>
        <a:xfrm>
          <a:off x="0" y="0"/>
          <a:ext cx="0" cy="0"/>
          <a:chOff x="0" y="0"/>
          <a:chExt cx="0" cy="0"/>
        </a:xfrm>
      </p:grpSpPr>
      <p:sp>
        <p:nvSpPr>
          <p:cNvPr id="924" name="Google Shape;924;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5" name="Google Shape;925;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8"/>
        <p:cNvGrpSpPr/>
        <p:nvPr/>
      </p:nvGrpSpPr>
      <p:grpSpPr>
        <a:xfrm>
          <a:off x="0" y="0"/>
          <a:ext cx="0" cy="0"/>
          <a:chOff x="0" y="0"/>
          <a:chExt cx="0" cy="0"/>
        </a:xfrm>
      </p:grpSpPr>
      <p:sp>
        <p:nvSpPr>
          <p:cNvPr id="939" name="Google Shape;939;p6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0" name="Google Shape;940;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BlueBackground">
  <p:cSld name="1_BlueBackground">
    <p:bg>
      <p:bgPr>
        <a:solidFill>
          <a:srgbClr val="1B456C"/>
        </a:solidFill>
        <a:effectLst/>
      </p:bgPr>
    </p:bg>
    <p:spTree>
      <p:nvGrpSpPr>
        <p:cNvPr id="1" name="Shape 18"/>
        <p:cNvGrpSpPr/>
        <p:nvPr/>
      </p:nvGrpSpPr>
      <p:grpSpPr>
        <a:xfrm>
          <a:off x="0" y="0"/>
          <a:ext cx="0" cy="0"/>
          <a:chOff x="0" y="0"/>
          <a:chExt cx="0" cy="0"/>
        </a:xfrm>
      </p:grpSpPr>
      <p:pic>
        <p:nvPicPr>
          <p:cNvPr id="19" name="Google Shape;19;p71"/>
          <p:cNvPicPr preferRelativeResize="0"/>
          <p:nvPr/>
        </p:nvPicPr>
        <p:blipFill rotWithShape="1">
          <a:blip r:embed="rId2">
            <a:alphaModFix/>
          </a:blip>
          <a:srcRect/>
          <a:stretch/>
        </p:blipFill>
        <p:spPr>
          <a:xfrm>
            <a:off x="9007813" y="288858"/>
            <a:ext cx="2851824" cy="344596"/>
          </a:xfrm>
          <a:prstGeom prst="rect">
            <a:avLst/>
          </a:prstGeom>
          <a:noFill/>
          <a:ln>
            <a:noFill/>
          </a:ln>
        </p:spPr>
      </p:pic>
      <p:pic>
        <p:nvPicPr>
          <p:cNvPr id="20" name="Google Shape;20;p71"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sp>
        <p:nvSpPr>
          <p:cNvPr id="21" name="Google Shape;21;p71"/>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SzPts val="2000"/>
              <a:buNone/>
              <a:defRPr sz="4000" b="1" i="0" u="none" strike="noStrike" cap="none">
                <a:solidFill>
                  <a:schemeClr val="lt1"/>
                </a:solidFill>
                <a:latin typeface="Arial"/>
                <a:ea typeface="Arial"/>
                <a:cs typeface="Arial"/>
                <a:sym typeface="Arial"/>
              </a:defRPr>
            </a:lvl1pPr>
            <a:lvl2pPr marL="914400" lvl="1" indent="-336550" algn="l">
              <a:lnSpc>
                <a:spcPct val="90000"/>
              </a:lnSpc>
              <a:spcBef>
                <a:spcPts val="500"/>
              </a:spcBef>
              <a:spcAft>
                <a:spcPts val="0"/>
              </a:spcAft>
              <a:buSzPts val="1700"/>
              <a:buChar char="▪"/>
              <a:defRPr/>
            </a:lvl2pPr>
            <a:lvl3pPr marL="1371600" lvl="2" indent="-323850" algn="l">
              <a:lnSpc>
                <a:spcPct val="90000"/>
              </a:lnSpc>
              <a:spcBef>
                <a:spcPts val="500"/>
              </a:spcBef>
              <a:spcAft>
                <a:spcPts val="0"/>
              </a:spcAft>
              <a:buSzPts val="1500"/>
              <a:buChar char="▪"/>
              <a:defRPr/>
            </a:lvl3pPr>
            <a:lvl4pPr marL="1828800" lvl="3" indent="-311150" algn="l">
              <a:lnSpc>
                <a:spcPct val="90000"/>
              </a:lnSpc>
              <a:spcBef>
                <a:spcPts val="500"/>
              </a:spcBef>
              <a:spcAft>
                <a:spcPts val="0"/>
              </a:spcAft>
              <a:buSzPts val="1300"/>
              <a:buChar char="▪"/>
              <a:defRPr/>
            </a:lvl4pPr>
            <a:lvl5pPr marL="2286000" lvl="4" indent="-298450" algn="l">
              <a:lnSpc>
                <a:spcPct val="90000"/>
              </a:lnSpc>
              <a:spcBef>
                <a:spcPts val="500"/>
              </a:spcBef>
              <a:spcAft>
                <a:spcPts val="0"/>
              </a:spcAft>
              <a:buSzPts val="11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ueBackground">
  <p:cSld name="2_BlueBackground">
    <p:bg>
      <p:bgPr>
        <a:solidFill>
          <a:srgbClr val="1B456C"/>
        </a:solidFill>
        <a:effectLst/>
      </p:bgPr>
    </p:bg>
    <p:spTree>
      <p:nvGrpSpPr>
        <p:cNvPr id="1" name="Shape 22"/>
        <p:cNvGrpSpPr/>
        <p:nvPr/>
      </p:nvGrpSpPr>
      <p:grpSpPr>
        <a:xfrm>
          <a:off x="0" y="0"/>
          <a:ext cx="0" cy="0"/>
          <a:chOff x="0" y="0"/>
          <a:chExt cx="0" cy="0"/>
        </a:xfrm>
      </p:grpSpPr>
      <p:pic>
        <p:nvPicPr>
          <p:cNvPr id="23" name="Google Shape;23;p72"/>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24" name="Google Shape;24;p72"/>
          <p:cNvSpPr txBox="1">
            <a:spLocks noGrp="1"/>
          </p:cNvSpPr>
          <p:nvPr>
            <p:ph type="body" idx="1"/>
          </p:nvPr>
        </p:nvSpPr>
        <p:spPr>
          <a:xfrm>
            <a:off x="416613" y="290716"/>
            <a:ext cx="8229600"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72"/>
          <p:cNvSpPr txBox="1">
            <a:spLocks noGrp="1"/>
          </p:cNvSpPr>
          <p:nvPr>
            <p:ph type="body" idx="2"/>
          </p:nvPr>
        </p:nvSpPr>
        <p:spPr>
          <a:xfrm>
            <a:off x="416613" y="751355"/>
            <a:ext cx="3438950"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72"/>
          <p:cNvSpPr txBox="1">
            <a:spLocks noGrp="1"/>
          </p:cNvSpPr>
          <p:nvPr>
            <p:ph type="body" idx="3"/>
          </p:nvPr>
        </p:nvSpPr>
        <p:spPr>
          <a:xfrm>
            <a:off x="416612" y="1064774"/>
            <a:ext cx="8229599"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72"/>
          <p:cNvSpPr txBox="1">
            <a:spLocks noGrp="1"/>
          </p:cNvSpPr>
          <p:nvPr>
            <p:ph type="body" idx="4"/>
          </p:nvPr>
        </p:nvSpPr>
        <p:spPr>
          <a:xfrm>
            <a:off x="416609" y="2217591"/>
            <a:ext cx="8229599"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Font typeface="Courier New"/>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lt1"/>
              </a:buClr>
              <a:buSzPts val="1800"/>
              <a:buFont typeface="Courier New"/>
              <a:buChar char="o"/>
              <a:defRPr sz="1200" b="0" i="0" u="none" strike="noStrike" cap="none">
                <a:solidFill>
                  <a:schemeClr val="lt1"/>
                </a:solidFill>
                <a:latin typeface="Verdana"/>
                <a:ea typeface="Verdana"/>
                <a:cs typeface="Verdana"/>
                <a:sym typeface="Verdana"/>
              </a:defRPr>
            </a:lvl2pPr>
            <a:lvl3pPr marL="1371600" lvl="2" indent="-342900" algn="l">
              <a:lnSpc>
                <a:spcPct val="90000"/>
              </a:lnSpc>
              <a:spcBef>
                <a:spcPts val="500"/>
              </a:spcBef>
              <a:spcAft>
                <a:spcPts val="0"/>
              </a:spcAft>
              <a:buClr>
                <a:schemeClr val="lt1"/>
              </a:buClr>
              <a:buSzPts val="1800"/>
              <a:buFont typeface="Courier New"/>
              <a:buChar char="o"/>
              <a:defRPr sz="1200">
                <a:solidFill>
                  <a:schemeClr val="lt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72"/>
          <p:cNvSpPr txBox="1">
            <a:spLocks noGrp="1"/>
          </p:cNvSpPr>
          <p:nvPr>
            <p:ph type="body" idx="5"/>
          </p:nvPr>
        </p:nvSpPr>
        <p:spPr>
          <a:xfrm>
            <a:off x="416609" y="3583287"/>
            <a:ext cx="8229599"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Font typeface="Courier New"/>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lt1"/>
              </a:buClr>
              <a:buSzPts val="1800"/>
              <a:buFont typeface="Courier New"/>
              <a:buChar char="o"/>
              <a:defRPr sz="1200" b="0" i="0" u="none" strike="noStrike" cap="none">
                <a:solidFill>
                  <a:schemeClr val="lt1"/>
                </a:solidFill>
                <a:latin typeface="Verdana"/>
                <a:ea typeface="Verdana"/>
                <a:cs typeface="Verdana"/>
                <a:sym typeface="Verdana"/>
              </a:defRPr>
            </a:lvl2pPr>
            <a:lvl3pPr marL="1371600" lvl="2" indent="-342900" algn="l">
              <a:lnSpc>
                <a:spcPct val="90000"/>
              </a:lnSpc>
              <a:spcBef>
                <a:spcPts val="500"/>
              </a:spcBef>
              <a:spcAft>
                <a:spcPts val="0"/>
              </a:spcAft>
              <a:buClr>
                <a:schemeClr val="lt1"/>
              </a:buClr>
              <a:buSzPts val="1800"/>
              <a:buFont typeface="Courier New"/>
              <a:buChar char="o"/>
              <a:defRPr sz="1200">
                <a:solidFill>
                  <a:schemeClr val="lt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72"/>
          <p:cNvSpPr txBox="1">
            <a:spLocks noGrp="1"/>
          </p:cNvSpPr>
          <p:nvPr>
            <p:ph type="body" idx="6"/>
          </p:nvPr>
        </p:nvSpPr>
        <p:spPr>
          <a:xfrm>
            <a:off x="416609" y="4998865"/>
            <a:ext cx="8229599"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Font typeface="Courier New"/>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lt1"/>
              </a:buClr>
              <a:buSzPts val="1800"/>
              <a:buFont typeface="Courier New"/>
              <a:buChar char="o"/>
              <a:defRPr sz="1200" b="0" i="0" u="none" strike="noStrike" cap="none">
                <a:solidFill>
                  <a:schemeClr val="lt1"/>
                </a:solidFill>
                <a:latin typeface="Verdana"/>
                <a:ea typeface="Verdana"/>
                <a:cs typeface="Verdana"/>
                <a:sym typeface="Verdana"/>
              </a:defRPr>
            </a:lvl2pPr>
            <a:lvl3pPr marL="1371600" lvl="2" indent="-342900" algn="l">
              <a:lnSpc>
                <a:spcPct val="90000"/>
              </a:lnSpc>
              <a:spcBef>
                <a:spcPts val="500"/>
              </a:spcBef>
              <a:spcAft>
                <a:spcPts val="0"/>
              </a:spcAft>
              <a:buClr>
                <a:schemeClr val="lt1"/>
              </a:buClr>
              <a:buSzPts val="1800"/>
              <a:buFont typeface="Courier New"/>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72"/>
          <p:cNvSpPr txBox="1">
            <a:spLocks noGrp="1"/>
          </p:cNvSpPr>
          <p:nvPr>
            <p:ph type="body" idx="7"/>
          </p:nvPr>
        </p:nvSpPr>
        <p:spPr>
          <a:xfrm>
            <a:off x="9007813" y="2453412"/>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72"/>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72"/>
          <p:cNvSpPr txBox="1">
            <a:spLocks noGrp="1"/>
          </p:cNvSpPr>
          <p:nvPr>
            <p:ph type="body" idx="9"/>
          </p:nvPr>
        </p:nvSpPr>
        <p:spPr>
          <a:xfrm>
            <a:off x="9007813" y="4628401"/>
            <a:ext cx="2851824" cy="2431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72"/>
          <p:cNvSpPr>
            <a:spLocks noGrp="1"/>
          </p:cNvSpPr>
          <p:nvPr>
            <p:ph type="pic" idx="13"/>
          </p:nvPr>
        </p:nvSpPr>
        <p:spPr>
          <a:xfrm>
            <a:off x="9007475" y="1138238"/>
            <a:ext cx="2852738" cy="1168400"/>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34"/>
        <p:cNvGrpSpPr/>
        <p:nvPr/>
      </p:nvGrpSpPr>
      <p:grpSpPr>
        <a:xfrm>
          <a:off x="0" y="0"/>
          <a:ext cx="0" cy="0"/>
          <a:chOff x="0" y="0"/>
          <a:chExt cx="0" cy="0"/>
        </a:xfrm>
      </p:grpSpPr>
      <p:pic>
        <p:nvPicPr>
          <p:cNvPr id="35" name="Google Shape;35;p43"/>
          <p:cNvPicPr preferRelativeResize="0"/>
          <p:nvPr/>
        </p:nvPicPr>
        <p:blipFill rotWithShape="1">
          <a:blip r:embed="rId2">
            <a:alphaModFix/>
          </a:blip>
          <a:srcRect/>
          <a:stretch/>
        </p:blipFill>
        <p:spPr>
          <a:xfrm>
            <a:off x="9013656" y="285750"/>
            <a:ext cx="2853572" cy="345600"/>
          </a:xfrm>
          <a:prstGeom prst="rect">
            <a:avLst/>
          </a:prstGeom>
          <a:noFill/>
          <a:ln>
            <a:noFill/>
          </a:ln>
        </p:spPr>
      </p:pic>
      <p:sp>
        <p:nvSpPr>
          <p:cNvPr id="36" name="Google Shape;36;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43"/>
          <p:cNvSpPr>
            <a:spLocks noGrp="1"/>
          </p:cNvSpPr>
          <p:nvPr>
            <p:ph type="pic" idx="5"/>
          </p:nvPr>
        </p:nvSpPr>
        <p:spPr>
          <a:xfrm>
            <a:off x="1689100" y="2794000"/>
            <a:ext cx="2781300" cy="25527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ueBackground" userDrawn="1">
  <p:cSld name="2_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7" name="Google Shape;17;p42"/>
          <p:cNvSpPr txBox="1">
            <a:spLocks noGrp="1"/>
          </p:cNvSpPr>
          <p:nvPr>
            <p:ph type="body" idx="1"/>
          </p:nvPr>
        </p:nvSpPr>
        <p:spPr>
          <a:xfrm>
            <a:off x="416613" y="290716"/>
            <a:ext cx="8229600"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 name="Google Shape;17;p42">
            <a:extLst>
              <a:ext uri="{FF2B5EF4-FFF2-40B4-BE49-F238E27FC236}">
                <a16:creationId xmlns:a16="http://schemas.microsoft.com/office/drawing/2014/main" id="{1E12B17E-D993-4B19-A6B4-B62A48E85A90}"/>
              </a:ext>
            </a:extLst>
          </p:cNvPr>
          <p:cNvSpPr txBox="1">
            <a:spLocks noGrp="1"/>
          </p:cNvSpPr>
          <p:nvPr>
            <p:ph type="body" idx="10"/>
          </p:nvPr>
        </p:nvSpPr>
        <p:spPr>
          <a:xfrm>
            <a:off x="416613" y="751355"/>
            <a:ext cx="3438950"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 name="Google Shape;17;p42">
            <a:extLst>
              <a:ext uri="{FF2B5EF4-FFF2-40B4-BE49-F238E27FC236}">
                <a16:creationId xmlns:a16="http://schemas.microsoft.com/office/drawing/2014/main" id="{60A8653C-3207-4CA7-891D-40DA96B14438}"/>
              </a:ext>
            </a:extLst>
          </p:cNvPr>
          <p:cNvSpPr txBox="1">
            <a:spLocks noGrp="1"/>
          </p:cNvSpPr>
          <p:nvPr>
            <p:ph type="body" idx="11"/>
          </p:nvPr>
        </p:nvSpPr>
        <p:spPr>
          <a:xfrm>
            <a:off x="416612" y="1064774"/>
            <a:ext cx="8229599"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6" name="Google Shape;17;p42">
            <a:extLst>
              <a:ext uri="{FF2B5EF4-FFF2-40B4-BE49-F238E27FC236}">
                <a16:creationId xmlns:a16="http://schemas.microsoft.com/office/drawing/2014/main" id="{C1943256-AB23-453A-84BE-426FFDEA1D5E}"/>
              </a:ext>
            </a:extLst>
          </p:cNvPr>
          <p:cNvSpPr txBox="1">
            <a:spLocks noGrp="1"/>
          </p:cNvSpPr>
          <p:nvPr>
            <p:ph type="body" idx="12"/>
          </p:nvPr>
        </p:nvSpPr>
        <p:spPr>
          <a:xfrm>
            <a:off x="416609" y="2217591"/>
            <a:ext cx="8229599" cy="322139"/>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endParaRPr dirty="0"/>
          </a:p>
        </p:txBody>
      </p:sp>
      <p:sp>
        <p:nvSpPr>
          <p:cNvPr id="9" name="Google Shape;17;p42">
            <a:extLst>
              <a:ext uri="{FF2B5EF4-FFF2-40B4-BE49-F238E27FC236}">
                <a16:creationId xmlns:a16="http://schemas.microsoft.com/office/drawing/2014/main" id="{7317181E-A819-423D-8EEE-7EEA4E9A5FE9}"/>
              </a:ext>
            </a:extLst>
          </p:cNvPr>
          <p:cNvSpPr txBox="1">
            <a:spLocks noGrp="1"/>
          </p:cNvSpPr>
          <p:nvPr>
            <p:ph type="body" idx="13"/>
          </p:nvPr>
        </p:nvSpPr>
        <p:spPr>
          <a:xfrm>
            <a:off x="416609" y="3583287"/>
            <a:ext cx="8229599" cy="322139"/>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endParaRPr dirty="0"/>
          </a:p>
        </p:txBody>
      </p:sp>
      <p:sp>
        <p:nvSpPr>
          <p:cNvPr id="12" name="Google Shape;17;p42">
            <a:extLst>
              <a:ext uri="{FF2B5EF4-FFF2-40B4-BE49-F238E27FC236}">
                <a16:creationId xmlns:a16="http://schemas.microsoft.com/office/drawing/2014/main" id="{52B6888F-4F41-413E-920B-814E36C84B9E}"/>
              </a:ext>
            </a:extLst>
          </p:cNvPr>
          <p:cNvSpPr txBox="1">
            <a:spLocks noGrp="1"/>
          </p:cNvSpPr>
          <p:nvPr>
            <p:ph type="body" idx="14"/>
          </p:nvPr>
        </p:nvSpPr>
        <p:spPr>
          <a:xfrm>
            <a:off x="416609" y="4998865"/>
            <a:ext cx="8229599" cy="322139"/>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endParaRPr dirty="0"/>
          </a:p>
        </p:txBody>
      </p:sp>
      <p:sp>
        <p:nvSpPr>
          <p:cNvPr id="15" name="Google Shape;17;p42">
            <a:extLst>
              <a:ext uri="{FF2B5EF4-FFF2-40B4-BE49-F238E27FC236}">
                <a16:creationId xmlns:a16="http://schemas.microsoft.com/office/drawing/2014/main" id="{414A3E40-2BEC-4A0D-911B-E13AA00B6DDA}"/>
              </a:ext>
            </a:extLst>
          </p:cNvPr>
          <p:cNvSpPr txBox="1">
            <a:spLocks noGrp="1"/>
          </p:cNvSpPr>
          <p:nvPr>
            <p:ph type="body" idx="15"/>
          </p:nvPr>
        </p:nvSpPr>
        <p:spPr>
          <a:xfrm>
            <a:off x="9007813" y="2453412"/>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8" name="Google Shape;17;p42">
            <a:extLst>
              <a:ext uri="{FF2B5EF4-FFF2-40B4-BE49-F238E27FC236}">
                <a16:creationId xmlns:a16="http://schemas.microsoft.com/office/drawing/2014/main" id="{3F21DCF8-69EA-4193-B902-C59560A4616B}"/>
              </a:ext>
            </a:extLst>
          </p:cNvPr>
          <p:cNvSpPr txBox="1">
            <a:spLocks noGrp="1"/>
          </p:cNvSpPr>
          <p:nvPr>
            <p:ph type="body" idx="16"/>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19" name="Google Shape;17;p42">
            <a:extLst>
              <a:ext uri="{FF2B5EF4-FFF2-40B4-BE49-F238E27FC236}">
                <a16:creationId xmlns:a16="http://schemas.microsoft.com/office/drawing/2014/main" id="{E1F28FC6-4BBF-4719-8EEC-DAACB600C549}"/>
              </a:ext>
            </a:extLst>
          </p:cNvPr>
          <p:cNvSpPr txBox="1">
            <a:spLocks noGrp="1"/>
          </p:cNvSpPr>
          <p:nvPr>
            <p:ph type="body" idx="17"/>
          </p:nvPr>
        </p:nvSpPr>
        <p:spPr>
          <a:xfrm>
            <a:off x="9007813" y="4628401"/>
            <a:ext cx="2851824" cy="2431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 name="Bildplatzhalter 2">
            <a:extLst>
              <a:ext uri="{FF2B5EF4-FFF2-40B4-BE49-F238E27FC236}">
                <a16:creationId xmlns:a16="http://schemas.microsoft.com/office/drawing/2014/main" id="{45867A6B-BE68-4436-A840-55757713ED23}"/>
              </a:ext>
            </a:extLst>
          </p:cNvPr>
          <p:cNvSpPr>
            <a:spLocks noGrp="1"/>
          </p:cNvSpPr>
          <p:nvPr>
            <p:ph type="pic" sz="quarter" idx="18"/>
          </p:nvPr>
        </p:nvSpPr>
        <p:spPr>
          <a:xfrm>
            <a:off x="9007475" y="1138238"/>
            <a:ext cx="2852738" cy="1168400"/>
          </a:xfrm>
        </p:spPr>
        <p:txBody>
          <a:bodyPr/>
          <a:lstStyle/>
          <a:p>
            <a:endParaRPr lang="en-GB"/>
          </a:p>
        </p:txBody>
      </p:sp>
    </p:spTree>
    <p:extLst>
      <p:ext uri="{BB962C8B-B14F-4D97-AF65-F5344CB8AC3E}">
        <p14:creationId xmlns:p14="http://schemas.microsoft.com/office/powerpoint/2010/main" val="1637931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wo Content column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68000" y="1224000"/>
            <a:ext cx="5136000" cy="4320000"/>
          </a:xfrm>
          <a:prstGeom prst="rect">
            <a:avLst/>
          </a:prstGeom>
        </p:spPr>
        <p:txBody>
          <a:bodyPr/>
          <a:lstStyle>
            <a:lvl1pPr marL="0" indent="0">
              <a:buFontTx/>
              <a:buNone/>
              <a:defRPr sz="1400">
                <a:latin typeface="Arial" panose="020B0604020202020204" pitchFamily="34" charset="0"/>
                <a:cs typeface="Arial" panose="020B0604020202020204" pitchFamily="34" charset="0"/>
              </a:defRPr>
            </a:lvl1pPr>
            <a:lvl2pPr marL="742950" indent="-28575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200150" indent="-28575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57350" indent="-285750">
              <a:buFont typeface="Wingdings" panose="05000000000000000000" pitchFamily="2" charset="2"/>
              <a:buChar char="§"/>
              <a:defRPr sz="1400">
                <a:latin typeface="Arial" panose="020B0604020202020204" pitchFamily="34" charset="0"/>
                <a:cs typeface="Arial" panose="020B0604020202020204" pitchFamily="34" charset="0"/>
              </a:defRPr>
            </a:lvl4pPr>
            <a:lvl5pPr marL="2114550" indent="-285750">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6233707" y="1224000"/>
            <a:ext cx="5136000" cy="4320000"/>
          </a:xfrm>
          <a:prstGeom prst="rect">
            <a:avLst/>
          </a:prstGeom>
        </p:spPr>
        <p:txBody>
          <a:bodyPr/>
          <a:lstStyle>
            <a:lvl1pPr marL="2286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1pPr>
            <a:lvl2pPr marL="6858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2pPr>
            <a:lvl3pPr marL="11430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3pPr>
            <a:lvl4pPr marL="16002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4pPr>
            <a:lvl5pPr marL="2057400" indent="-228600">
              <a:buClr>
                <a:schemeClr val="accent3"/>
              </a:buClr>
              <a:buFont typeface="Wingdings" panose="05000000000000000000" pitchFamily="2" charset="2"/>
              <a:buChar char="§"/>
              <a:defRPr sz="14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p:cNvSpPr>
            <a:spLocks noGrp="1"/>
          </p:cNvSpPr>
          <p:nvPr>
            <p:ph type="ctrTitle" hasCustomPrompt="1"/>
          </p:nvPr>
        </p:nvSpPr>
        <p:spPr>
          <a:xfrm>
            <a:off x="768001" y="256333"/>
            <a:ext cx="602263" cy="313932"/>
          </a:xfrm>
          <a:prstGeom prst="rect">
            <a:avLst/>
          </a:prstGeom>
          <a:solidFill>
            <a:schemeClr val="tx1"/>
          </a:solidFill>
        </p:spPr>
        <p:txBody>
          <a:bodyPr wrap="none" lIns="72000" rIns="72000" anchor="b">
            <a:spAutoFit/>
          </a:bodyPr>
          <a:lstStyle>
            <a:lvl1pPr algn="l">
              <a:defRPr sz="1600"/>
            </a:lvl1pPr>
          </a:lstStyle>
          <a:p>
            <a:r>
              <a:rPr lang="en-US" dirty="0"/>
              <a:t>title</a:t>
            </a:r>
          </a:p>
        </p:txBody>
      </p:sp>
      <p:sp>
        <p:nvSpPr>
          <p:cNvPr id="9" name="Text Placeholder 11"/>
          <p:cNvSpPr>
            <a:spLocks noGrp="1"/>
          </p:cNvSpPr>
          <p:nvPr>
            <p:ph type="body" sz="quarter" idx="13" hasCustomPrompt="1"/>
          </p:nvPr>
        </p:nvSpPr>
        <p:spPr>
          <a:xfrm>
            <a:off x="768000" y="561128"/>
            <a:ext cx="1418640" cy="4051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4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dirty="0"/>
              <a:t>Sub title</a:t>
            </a:r>
            <a:endParaRPr lang="en-GB" dirty="0"/>
          </a:p>
        </p:txBody>
      </p:sp>
      <p:sp>
        <p:nvSpPr>
          <p:cNvPr id="10" name="Slide Number Placeholder 4"/>
          <p:cNvSpPr>
            <a:spLocks noGrp="1"/>
          </p:cNvSpPr>
          <p:nvPr>
            <p:ph type="sldNum" sz="quarter" idx="12"/>
          </p:nvPr>
        </p:nvSpPr>
        <p:spPr>
          <a:xfrm>
            <a:off x="288001" y="6397448"/>
            <a:ext cx="490591" cy="255600"/>
          </a:xfrm>
          <a:prstGeom prst="rect">
            <a:avLst/>
          </a:prstGeom>
        </p:spPr>
        <p:txBody>
          <a:bodyPr anchor="ctr"/>
          <a:lstStyle>
            <a:lvl1pPr algn="r">
              <a:defRPr sz="1000">
                <a:solidFill>
                  <a:srgbClr val="A8A99E"/>
                </a:solidFill>
                <a:latin typeface="Arial" panose="020B0604020202020204" pitchFamily="34" charset="0"/>
                <a:cs typeface="Arial" panose="020B0604020202020204" pitchFamily="34" charset="0"/>
              </a:defRPr>
            </a:lvl1pPr>
          </a:lstStyle>
          <a:p>
            <a:fld id="{28811FC5-B1A5-4ED5-9677-06BE0FAEF3F6}" type="slidenum">
              <a:rPr lang="en-GB" smtClean="0"/>
              <a:pPr/>
              <a:t>‹Nr.›</a:t>
            </a:fld>
            <a:endParaRPr lang="en-GB" dirty="0"/>
          </a:p>
        </p:txBody>
      </p:sp>
      <p:sp>
        <p:nvSpPr>
          <p:cNvPr id="11" name="Text Placeholder 7"/>
          <p:cNvSpPr>
            <a:spLocks noGrp="1"/>
          </p:cNvSpPr>
          <p:nvPr>
            <p:ph type="body" sz="quarter" idx="15" hasCustomPrompt="1"/>
          </p:nvPr>
        </p:nvSpPr>
        <p:spPr>
          <a:xfrm>
            <a:off x="767999" y="6397449"/>
            <a:ext cx="5760000" cy="257175"/>
          </a:xfrm>
          <a:prstGeom prst="rect">
            <a:avLst/>
          </a:prstGeom>
        </p:spPr>
        <p:txBody>
          <a:bodyPr lIns="72000" tIns="36000" rIns="72000" bIns="36000" anchor="ctr" anchorCtr="0"/>
          <a:lstStyle>
            <a:lvl1pPr marL="0" indent="0">
              <a:buFontTx/>
              <a:buNone/>
              <a:defRPr sz="1000" i="1">
                <a:solidFill>
                  <a:srgbClr val="A8A99E"/>
                </a:solidFill>
                <a:latin typeface="Arial" panose="020B0604020202020204" pitchFamily="34" charset="0"/>
                <a:cs typeface="Arial" panose="020B0604020202020204" pitchFamily="34" charset="0"/>
              </a:defRPr>
            </a:lvl1pPr>
          </a:lstStyle>
          <a:p>
            <a:pPr lvl="0"/>
            <a:r>
              <a:rPr lang="en-GB" sz="1000" i="1" dirty="0">
                <a:latin typeface="Arial" panose="020B0604020202020204" pitchFamily="34" charset="0"/>
                <a:cs typeface="Arial" panose="020B0604020202020204" pitchFamily="34" charset="0"/>
              </a:rPr>
              <a:t>Footnote:</a:t>
            </a:r>
            <a:endParaRPr lang="en-GB" dirty="0"/>
          </a:p>
        </p:txBody>
      </p:sp>
      <p:cxnSp>
        <p:nvCxnSpPr>
          <p:cNvPr id="12" name="Straight Connector 11"/>
          <p:cNvCxnSpPr/>
          <p:nvPr userDrawn="1"/>
        </p:nvCxnSpPr>
        <p:spPr bwMode="auto">
          <a:xfrm>
            <a:off x="768000" y="6442073"/>
            <a:ext cx="0" cy="272536"/>
          </a:xfrm>
          <a:prstGeom prst="line">
            <a:avLst/>
          </a:prstGeom>
          <a:solidFill>
            <a:srgbClr val="4E562B"/>
          </a:solidFill>
          <a:ln w="12700" cap="flat" cmpd="sng" algn="ctr">
            <a:solidFill>
              <a:srgbClr val="A8A99E"/>
            </a:solidFill>
            <a:prstDash val="solid"/>
            <a:round/>
            <a:headEnd type="none" w="med" len="med"/>
            <a:tailEnd type="none"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 name="Text Placeholder 2"/>
          <p:cNvSpPr>
            <a:spLocks noGrp="1"/>
          </p:cNvSpPr>
          <p:nvPr>
            <p:ph type="body" sz="quarter" idx="16" hasCustomPrompt="1"/>
          </p:nvPr>
        </p:nvSpPr>
        <p:spPr>
          <a:xfrm>
            <a:off x="3539536" y="34608"/>
            <a:ext cx="5111827" cy="216852"/>
          </a:xfrm>
          <a:prstGeom prst="rect">
            <a:avLst/>
          </a:prstGeom>
        </p:spPr>
        <p:txBody>
          <a:bodyPr/>
          <a:lstStyle>
            <a:lvl1pPr marL="0" indent="0" algn="ctr">
              <a:spcBef>
                <a:spcPts val="0"/>
              </a:spcBef>
              <a:buNone/>
              <a:defRPr sz="800" cap="all" spc="120" baseline="0">
                <a:solidFill>
                  <a:schemeClr val="bg1">
                    <a:lumMod val="75000"/>
                  </a:schemeClr>
                </a:solidFill>
                <a:latin typeface="Arial" panose="020B0604020202020204" pitchFamily="34" charset="0"/>
                <a:cs typeface="Arial" panose="020B0604020202020204" pitchFamily="34" charset="0"/>
              </a:defRPr>
            </a:lvl1pPr>
          </a:lstStyle>
          <a:p>
            <a:pPr lvl="0"/>
            <a:r>
              <a:rPr lang="en-GB" dirty="0"/>
              <a:t>OFFICIAL</a:t>
            </a:r>
          </a:p>
        </p:txBody>
      </p:sp>
      <p:sp>
        <p:nvSpPr>
          <p:cNvPr id="14" name="Text Placeholder 2"/>
          <p:cNvSpPr>
            <a:spLocks noGrp="1"/>
          </p:cNvSpPr>
          <p:nvPr>
            <p:ph type="body" sz="quarter" idx="17" hasCustomPrompt="1"/>
          </p:nvPr>
        </p:nvSpPr>
        <p:spPr>
          <a:xfrm>
            <a:off x="3544616" y="6618875"/>
            <a:ext cx="5111827" cy="216852"/>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800" cap="all" spc="120" baseline="0">
                <a:solidFill>
                  <a:schemeClr val="bg1">
                    <a:lumMod val="75000"/>
                  </a:schemeClr>
                </a:solidFill>
                <a:latin typeface="Arial" panose="020B0604020202020204" pitchFamily="34" charset="0"/>
                <a:cs typeface="Arial" panose="020B0604020202020204" pitchFamily="34" charset="0"/>
              </a:defRPr>
            </a:lvl1pPr>
          </a:lstStyle>
          <a:p>
            <a:pPr lvl="0"/>
            <a:r>
              <a:rPr lang="en-GB" dirty="0"/>
              <a:t>OFFICIAL</a:t>
            </a:r>
          </a:p>
        </p:txBody>
      </p:sp>
    </p:spTree>
    <p:extLst>
      <p:ext uri="{BB962C8B-B14F-4D97-AF65-F5344CB8AC3E}">
        <p14:creationId xmlns:p14="http://schemas.microsoft.com/office/powerpoint/2010/main" val="916030785"/>
      </p:ext>
    </p:extLst>
  </p:cSld>
  <p:clrMapOvr>
    <a:masterClrMapping/>
  </p:clrMapOvr>
  <p:hf hdr="0" ftr="0" dt="0"/>
  <p:extLst>
    <p:ext uri="{DCECCB84-F9BA-43D5-87BE-67443E8EF086}">
      <p15:sldGuideLst xmlns:p15="http://schemas.microsoft.com/office/powerpoint/2012/main">
        <p15:guide id="1" orient="horz" pos="2160">
          <p15:clr>
            <a:srgbClr val="FBAE40"/>
          </p15:clr>
        </p15:guide>
        <p15:guide id="2" pos="5375">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3.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hyperlink" Target="https://www.iprocuresecurity.eu/ems-network/"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6.jpg"/></Relationships>
</file>

<file path=ppt/slides/_rels/slide44.xml.rels><?xml version="1.0" encoding="UTF-8" standalone="yes"?>
<Relationships xmlns="http://schemas.openxmlformats.org/package/2006/relationships"><Relationship Id="rId3" Type="http://schemas.openxmlformats.org/officeDocument/2006/relationships/hyperlink" Target="https://ec.europa.eu/eusurvey/runner/OMCiProcureSecurityPCP" TargetMode="External"/><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7.jpg"/><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39.jpg"/><Relationship Id="rId4" Type="http://schemas.openxmlformats.org/officeDocument/2006/relationships/image" Target="../media/image38.jp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41.jpg"/></Relationships>
</file>

<file path=ppt/slides/_rels/slide50.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11.png"/><Relationship Id="rId7" Type="http://schemas.openxmlformats.org/officeDocument/2006/relationships/image" Target="../media/image14.jp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43.png"/></Relationships>
</file>

<file path=ppt/slides/_rels/slide5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2.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5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jpg"/><Relationship Id="rId4" Type="http://schemas.openxmlformats.org/officeDocument/2006/relationships/image" Target="../media/image45.jp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4.xml"/><Relationship Id="rId1" Type="http://schemas.openxmlformats.org/officeDocument/2006/relationships/slideLayout" Target="../slideLayouts/slideLayout4.xml"/><Relationship Id="rId4" Type="http://schemas.openxmlformats.org/officeDocument/2006/relationships/image" Target="../media/image48.jpg"/></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4.xml"/><Relationship Id="rId5" Type="http://schemas.openxmlformats.org/officeDocument/2006/relationships/image" Target="../media/image50.png"/><Relationship Id="rId4" Type="http://schemas.openxmlformats.org/officeDocument/2006/relationships/hyperlink" Target="https://smarthealth.digital/"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7.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8.xml"/><Relationship Id="rId1" Type="http://schemas.openxmlformats.org/officeDocument/2006/relationships/slideLayout" Target="../slideLayouts/slideLayout4.xml"/><Relationship Id="rId6" Type="http://schemas.openxmlformats.org/officeDocument/2006/relationships/image" Target="../media/image53.jpg"/><Relationship Id="rId5" Type="http://schemas.openxmlformats.org/officeDocument/2006/relationships/image" Target="../media/image52.png"/><Relationship Id="rId4" Type="http://schemas.openxmlformats.org/officeDocument/2006/relationships/hyperlink" Target="https://www.ait.ac.at/"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9.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6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png"/><Relationship Id="rId1" Type="http://schemas.openxmlformats.org/officeDocument/2006/relationships/slideLayout" Target="../slideLayouts/slideLayout5.xml"/><Relationship Id="rId5" Type="http://schemas.openxmlformats.org/officeDocument/2006/relationships/image" Target="../media/image58.emf"/><Relationship Id="rId4" Type="http://schemas.openxmlformats.org/officeDocument/2006/relationships/image" Target="../media/image57.emf"/></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0.xml"/><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1.xml"/><Relationship Id="rId1" Type="http://schemas.openxmlformats.org/officeDocument/2006/relationships/slideLayout" Target="../slideLayouts/slideLayout4.xml"/><Relationship Id="rId4" Type="http://schemas.openxmlformats.org/officeDocument/2006/relationships/image" Target="../media/image69.png"/></Relationships>
</file>

<file path=ppt/slides/_rels/slide6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0.png"/><Relationship Id="rId4" Type="http://schemas.microsoft.com/office/2007/relationships/hdphoto" Target="../media/hdphoto1.wdp"/></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2.xml"/><Relationship Id="rId1" Type="http://schemas.openxmlformats.org/officeDocument/2006/relationships/slideLayout" Target="../slideLayouts/slideLayout4.xml"/><Relationship Id="rId5" Type="http://schemas.openxmlformats.org/officeDocument/2006/relationships/image" Target="../media/image71.jpg"/><Relationship Id="rId4" Type="http://schemas.openxmlformats.org/officeDocument/2006/relationships/hyperlink" Target="mailto:jmjauregui@digitomedica.com"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4.png"/><Relationship Id="rId2" Type="http://schemas.openxmlformats.org/officeDocument/2006/relationships/notesSlide" Target="../notesSlides/notesSlide63.xml"/><Relationship Id="rId1" Type="http://schemas.openxmlformats.org/officeDocument/2006/relationships/slideLayout" Target="../slideLayouts/slideLayout4.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hyperlink" Target="http://www.rescuewave.de/"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hyperlink" Target="mailto:spyros.athanasiadis@iccs.gr" TargetMode="External"/><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77.png"/><Relationship Id="rId5" Type="http://schemas.openxmlformats.org/officeDocument/2006/relationships/image" Target="../media/image76.jpg"/><Relationship Id="rId4" Type="http://schemas.openxmlformats.org/officeDocument/2006/relationships/hyperlink" Target="mailto:eleftherios.ouzounoglou@iccs.gr"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youtu.be/-vljTESTROM" TargetMode="External"/><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78.png"/><Relationship Id="rId4" Type="http://schemas.openxmlformats.org/officeDocument/2006/relationships/hyperlink" Target="mailto:info@red-mc.org"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80.jfif"/><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Google Shape;47;p1"/>
          <p:cNvSpPr/>
          <p:nvPr/>
        </p:nvSpPr>
        <p:spPr>
          <a:xfrm>
            <a:off x="0" y="0"/>
            <a:ext cx="12192000" cy="6858000"/>
          </a:xfrm>
          <a:prstGeom prst="rect">
            <a:avLst/>
          </a:prstGeom>
          <a:solidFill>
            <a:srgbClr val="1B456C"/>
          </a:solidFill>
          <a:ln w="12700" cap="flat" cmpd="sng">
            <a:solidFill>
              <a:srgbClr val="1A385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8" name="Google Shape;48;p1"/>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9" name="Google Shape;49;p1"/>
          <p:cNvSpPr txBox="1"/>
          <p:nvPr/>
        </p:nvSpPr>
        <p:spPr>
          <a:xfrm>
            <a:off x="0" y="2865768"/>
            <a:ext cx="121920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lt1"/>
                </a:solidFill>
                <a:latin typeface="Verdana"/>
                <a:ea typeface="Verdana"/>
                <a:cs typeface="Verdana"/>
                <a:sym typeface="Verdana"/>
              </a:rPr>
              <a:t>Open Market Consultation</a:t>
            </a:r>
            <a:endParaRPr sz="1400" b="0" i="0" u="none" strike="noStrike" cap="none">
              <a:solidFill>
                <a:srgbClr val="000000"/>
              </a:solidFill>
              <a:latin typeface="Arial"/>
              <a:ea typeface="Arial"/>
              <a:cs typeface="Arial"/>
              <a:sym typeface="Arial"/>
            </a:endParaRPr>
          </a:p>
        </p:txBody>
      </p:sp>
      <p:pic>
        <p:nvPicPr>
          <p:cNvPr id="50" name="Google Shape;50;p1"/>
          <p:cNvPicPr preferRelativeResize="0"/>
          <p:nvPr/>
        </p:nvPicPr>
        <p:blipFill rotWithShape="1">
          <a:blip r:embed="rId3">
            <a:alphaModFix/>
          </a:blip>
          <a:srcRect/>
          <a:stretch/>
        </p:blipFill>
        <p:spPr>
          <a:xfrm>
            <a:off x="342323" y="332432"/>
            <a:ext cx="4561504" cy="552450"/>
          </a:xfrm>
          <a:prstGeom prst="rect">
            <a:avLst/>
          </a:prstGeom>
          <a:noFill/>
          <a:ln>
            <a:noFill/>
          </a:ln>
        </p:spPr>
      </p:pic>
      <p:pic>
        <p:nvPicPr>
          <p:cNvPr id="51" name="Google Shape;51;p1" descr="Ein Bild, das Text, Himmel, draußen enthält.&#10;&#10;Automatisch generierte Beschreibung"/>
          <p:cNvPicPr preferRelativeResize="0"/>
          <p:nvPr/>
        </p:nvPicPr>
        <p:blipFill rotWithShape="1">
          <a:blip r:embed="rId4">
            <a:alphaModFix/>
          </a:blip>
          <a:srcRect/>
          <a:stretch/>
        </p:blipFill>
        <p:spPr>
          <a:xfrm>
            <a:off x="8322866" y="0"/>
            <a:ext cx="2883582" cy="1895475"/>
          </a:xfrm>
          <a:prstGeom prst="rect">
            <a:avLst/>
          </a:prstGeom>
          <a:noFill/>
          <a:ln>
            <a:noFill/>
          </a:ln>
        </p:spPr>
      </p:pic>
      <p:sp>
        <p:nvSpPr>
          <p:cNvPr id="52" name="Google Shape;52;p1"/>
          <p:cNvSpPr/>
          <p:nvPr/>
        </p:nvSpPr>
        <p:spPr>
          <a:xfrm>
            <a:off x="5020072" y="827858"/>
            <a:ext cx="2887376"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3" name="Google Shape;53;p1"/>
          <p:cNvSpPr/>
          <p:nvPr/>
        </p:nvSpPr>
        <p:spPr>
          <a:xfrm>
            <a:off x="3873500" y="1076778"/>
            <a:ext cx="403394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4" name="Google Shape;54;p1"/>
          <p:cNvSpPr/>
          <p:nvPr/>
        </p:nvSpPr>
        <p:spPr>
          <a:xfrm>
            <a:off x="3625850" y="1291408"/>
            <a:ext cx="428159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5" name="Google Shape;55;p1"/>
          <p:cNvSpPr/>
          <p:nvPr/>
        </p:nvSpPr>
        <p:spPr>
          <a:xfrm>
            <a:off x="4921250" y="1507308"/>
            <a:ext cx="298619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6" name="Google Shape;56;p1"/>
          <p:cNvSpPr txBox="1"/>
          <p:nvPr/>
        </p:nvSpPr>
        <p:spPr>
          <a:xfrm>
            <a:off x="3498850" y="622370"/>
            <a:ext cx="4417652" cy="11695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Pre-Commercial Procurement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Innovative Triage Management Systems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Strengthening Resilience and Interoperability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of Emergency Medical Services </a:t>
            </a:r>
            <a:endParaRPr sz="1400" b="0" i="0" u="none" strike="noStrike" cap="none">
              <a:solidFill>
                <a:schemeClr val="lt1"/>
              </a:solidFill>
              <a:latin typeface="Verdana"/>
              <a:ea typeface="Verdana"/>
              <a:cs typeface="Verdana"/>
              <a:sym typeface="Verdana"/>
            </a:endParaRPr>
          </a:p>
        </p:txBody>
      </p:sp>
      <p:sp>
        <p:nvSpPr>
          <p:cNvPr id="57" name="Google Shape;57;p1"/>
          <p:cNvSpPr txBox="1"/>
          <p:nvPr/>
        </p:nvSpPr>
        <p:spPr>
          <a:xfrm>
            <a:off x="0" y="3780168"/>
            <a:ext cx="12192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International</a:t>
            </a:r>
            <a:endParaRPr sz="1400" b="0" i="0" u="none" strike="noStrike" cap="none">
              <a:solidFill>
                <a:srgbClr val="000000"/>
              </a:solidFill>
              <a:latin typeface="Arial"/>
              <a:ea typeface="Arial"/>
              <a:cs typeface="Arial"/>
              <a:sym typeface="Arial"/>
            </a:endParaRPr>
          </a:p>
        </p:txBody>
      </p:sp>
      <p:sp>
        <p:nvSpPr>
          <p:cNvPr id="58" name="Google Shape;58;p1"/>
          <p:cNvSpPr txBox="1"/>
          <p:nvPr/>
        </p:nvSpPr>
        <p:spPr>
          <a:xfrm>
            <a:off x="0" y="4618368"/>
            <a:ext cx="1219199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24 March 2022 11:30 – 14:15 CET</a:t>
            </a:r>
            <a:endParaRPr sz="1400" b="0" i="0" u="none" strike="noStrike" cap="none">
              <a:solidFill>
                <a:srgbClr val="000000"/>
              </a:solidFill>
              <a:latin typeface="Arial"/>
              <a:ea typeface="Arial"/>
              <a:cs typeface="Arial"/>
              <a:sym typeface="Arial"/>
            </a:endParaRPr>
          </a:p>
        </p:txBody>
      </p:sp>
      <p:sp>
        <p:nvSpPr>
          <p:cNvPr id="59" name="Google Shape;59;p1"/>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60" name="Google Shape;60;p1" descr="Umschlag mit einfarbiger Füllung"/>
          <p:cNvPicPr preferRelativeResize="0"/>
          <p:nvPr/>
        </p:nvPicPr>
        <p:blipFill rotWithShape="1">
          <a:blip r:embed="rId5">
            <a:alphaModFix/>
          </a:blip>
          <a:srcRect/>
          <a:stretch/>
        </p:blipFill>
        <p:spPr>
          <a:xfrm>
            <a:off x="930688" y="6252353"/>
            <a:ext cx="288000" cy="288000"/>
          </a:xfrm>
          <a:prstGeom prst="rect">
            <a:avLst/>
          </a:prstGeom>
          <a:noFill/>
          <a:ln>
            <a:noFill/>
          </a:ln>
        </p:spPr>
      </p:pic>
      <p:sp>
        <p:nvSpPr>
          <p:cNvPr id="61" name="Google Shape;61;p1"/>
          <p:cNvSpPr/>
          <p:nvPr/>
        </p:nvSpPr>
        <p:spPr>
          <a:xfrm>
            <a:off x="893383" y="6217587"/>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62" name="Google Shape;62;p1" descr="Monitor mit einfarbiger Füllung"/>
          <p:cNvPicPr preferRelativeResize="0"/>
          <p:nvPr/>
        </p:nvPicPr>
        <p:blipFill rotWithShape="1">
          <a:blip r:embed="rId6">
            <a:alphaModFix/>
          </a:blip>
          <a:srcRect/>
          <a:stretch/>
        </p:blipFill>
        <p:spPr>
          <a:xfrm>
            <a:off x="3052178" y="6271403"/>
            <a:ext cx="288000" cy="288000"/>
          </a:xfrm>
          <a:prstGeom prst="rect">
            <a:avLst/>
          </a:prstGeom>
          <a:noFill/>
          <a:ln>
            <a:noFill/>
          </a:ln>
        </p:spPr>
      </p:pic>
      <p:sp>
        <p:nvSpPr>
          <p:cNvPr id="63" name="Google Shape;63;p1"/>
          <p:cNvSpPr/>
          <p:nvPr/>
        </p:nvSpPr>
        <p:spPr>
          <a:xfrm>
            <a:off x="3012333" y="6220762"/>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64" name="Google Shape;64;p1"/>
          <p:cNvPicPr preferRelativeResize="0"/>
          <p:nvPr/>
        </p:nvPicPr>
        <p:blipFill rotWithShape="1">
          <a:blip r:embed="rId7">
            <a:alphaModFix/>
          </a:blip>
          <a:srcRect/>
          <a:stretch/>
        </p:blipFill>
        <p:spPr>
          <a:xfrm>
            <a:off x="4886968" y="6264261"/>
            <a:ext cx="288000" cy="288000"/>
          </a:xfrm>
          <a:prstGeom prst="rect">
            <a:avLst/>
          </a:prstGeom>
          <a:noFill/>
          <a:ln>
            <a:noFill/>
          </a:ln>
        </p:spPr>
      </p:pic>
      <p:sp>
        <p:nvSpPr>
          <p:cNvPr id="65" name="Google Shape;65;p1"/>
          <p:cNvSpPr/>
          <p:nvPr/>
        </p:nvSpPr>
        <p:spPr>
          <a:xfrm>
            <a:off x="4843154" y="6216000"/>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6" name="Google Shape;66;p1"/>
          <p:cNvSpPr txBox="1"/>
          <p:nvPr/>
        </p:nvSpPr>
        <p:spPr>
          <a:xfrm>
            <a:off x="144850" y="6567875"/>
            <a:ext cx="21144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office@iprocuresecurity.eu</a:t>
            </a:r>
            <a:endParaRPr sz="1050" b="0" i="0" u="none" strike="noStrike" cap="none">
              <a:solidFill>
                <a:schemeClr val="lt1"/>
              </a:solidFill>
              <a:latin typeface="Verdana"/>
              <a:ea typeface="Verdana"/>
              <a:cs typeface="Verdana"/>
              <a:sym typeface="Verdana"/>
            </a:endParaRPr>
          </a:p>
        </p:txBody>
      </p:sp>
      <p:sp>
        <p:nvSpPr>
          <p:cNvPr id="67" name="Google Shape;67;p1"/>
          <p:cNvSpPr txBox="1"/>
          <p:nvPr/>
        </p:nvSpPr>
        <p:spPr>
          <a:xfrm>
            <a:off x="2344600" y="6576925"/>
            <a:ext cx="18153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pcp.iprocuresecurity.eu</a:t>
            </a:r>
            <a:endParaRPr sz="1050" b="0" i="0" u="none" strike="noStrike" cap="none">
              <a:solidFill>
                <a:schemeClr val="lt1"/>
              </a:solidFill>
              <a:latin typeface="Verdana"/>
              <a:ea typeface="Verdana"/>
              <a:cs typeface="Verdana"/>
              <a:sym typeface="Verdana"/>
            </a:endParaRPr>
          </a:p>
        </p:txBody>
      </p:sp>
      <p:sp>
        <p:nvSpPr>
          <p:cNvPr id="68" name="Google Shape;68;p1"/>
          <p:cNvSpPr txBox="1"/>
          <p:nvPr/>
        </p:nvSpPr>
        <p:spPr>
          <a:xfrm>
            <a:off x="4335850" y="6567875"/>
            <a:ext cx="1497900" cy="253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@procuresecurity</a:t>
            </a:r>
            <a:endParaRPr sz="1050" b="0" i="0" u="none" strike="noStrike" cap="none">
              <a:solidFill>
                <a:schemeClr val="lt1"/>
              </a:solidFill>
              <a:latin typeface="Verdana"/>
              <a:ea typeface="Verdana"/>
              <a:cs typeface="Verdana"/>
              <a:sym typeface="Verdana"/>
            </a:endParaRPr>
          </a:p>
        </p:txBody>
      </p:sp>
      <p:sp>
        <p:nvSpPr>
          <p:cNvPr id="69" name="Google Shape;69;p1"/>
          <p:cNvSpPr txBox="1"/>
          <p:nvPr/>
        </p:nvSpPr>
        <p:spPr>
          <a:xfrm>
            <a:off x="7038975" y="6234315"/>
            <a:ext cx="5114925" cy="5229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0" i="0" u="none" strike="noStrike" cap="none">
                <a:solidFill>
                  <a:schemeClr val="lt1"/>
                </a:solidFill>
                <a:latin typeface="Verdana"/>
                <a:ea typeface="Verdana"/>
                <a:cs typeface="Verdana"/>
                <a:sym typeface="Verdana"/>
              </a:rPr>
              <a:t>This project has received funding from the European Union’s Horizon 2020 research and innovation programme under grant agreement No 101022061.</a:t>
            </a:r>
            <a:endParaRPr sz="1400" b="0" i="0" u="none" strike="noStrike" cap="none">
              <a:solidFill>
                <a:srgbClr val="000000"/>
              </a:solidFill>
              <a:latin typeface="Arial"/>
              <a:ea typeface="Arial"/>
              <a:cs typeface="Arial"/>
              <a:sym typeface="Arial"/>
            </a:endParaRPr>
          </a:p>
        </p:txBody>
      </p:sp>
      <p:pic>
        <p:nvPicPr>
          <p:cNvPr id="70" name="Google Shape;70;p1" descr="Ein Bild, das fliegend, Himmel, Flugzeug, Luft enthält.&#10;&#10;Automatisch generierte Beschreibung"/>
          <p:cNvPicPr preferRelativeResize="0"/>
          <p:nvPr/>
        </p:nvPicPr>
        <p:blipFill rotWithShape="1">
          <a:blip r:embed="rId8">
            <a:alphaModFix/>
          </a:blip>
          <a:srcRect/>
          <a:stretch/>
        </p:blipFill>
        <p:spPr>
          <a:xfrm>
            <a:off x="6273924" y="6273108"/>
            <a:ext cx="722895" cy="482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2"/>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6" name="Google Shape;76;p2"/>
          <p:cNvSpPr/>
          <p:nvPr/>
        </p:nvSpPr>
        <p:spPr>
          <a:xfrm>
            <a:off x="4290246" y="1287563"/>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7" name="Google Shape;77;p2"/>
          <p:cNvSpPr txBox="1"/>
          <p:nvPr/>
        </p:nvSpPr>
        <p:spPr>
          <a:xfrm>
            <a:off x="5523693" y="135784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a:solidFill>
                  <a:srgbClr val="D9325D"/>
                </a:solidFill>
                <a:latin typeface="Verdana"/>
                <a:ea typeface="Verdana"/>
                <a:cs typeface="Verdana"/>
                <a:sym typeface="Verdana"/>
              </a:rPr>
              <a:t>This session will be entirely recorded </a:t>
            </a:r>
            <a:r>
              <a:rPr lang="en-US" sz="1600" b="0" i="0" u="none" strike="noStrike" cap="none">
                <a:solidFill>
                  <a:srgbClr val="1B456C"/>
                </a:solidFill>
                <a:latin typeface="Verdana"/>
                <a:ea typeface="Verdana"/>
                <a:cs typeface="Verdana"/>
                <a:sym typeface="Verdana"/>
              </a:rPr>
              <a:t>and published on the iProcureSecurity PCP website.</a:t>
            </a:r>
            <a:endParaRPr sz="2000" b="0" i="0" u="none" strike="noStrike" cap="none">
              <a:solidFill>
                <a:srgbClr val="1B456C"/>
              </a:solidFill>
              <a:latin typeface="Verdana"/>
              <a:ea typeface="Verdana"/>
              <a:cs typeface="Verdana"/>
              <a:sym typeface="Verdana"/>
            </a:endParaRPr>
          </a:p>
        </p:txBody>
      </p:sp>
      <p:sp>
        <p:nvSpPr>
          <p:cNvPr id="78" name="Google Shape;78;p2"/>
          <p:cNvSpPr/>
          <p:nvPr/>
        </p:nvSpPr>
        <p:spPr>
          <a:xfrm>
            <a:off x="4290246" y="2663259"/>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9" name="Google Shape;79;p2"/>
          <p:cNvSpPr txBox="1"/>
          <p:nvPr/>
        </p:nvSpPr>
        <p:spPr>
          <a:xfrm>
            <a:off x="5523694" y="271678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1B456C"/>
                </a:solidFill>
                <a:latin typeface="Verdana"/>
                <a:ea typeface="Verdana"/>
                <a:cs typeface="Verdana"/>
                <a:sym typeface="Verdana"/>
              </a:rPr>
              <a:t>All participants except speakers and moderators will be </a:t>
            </a:r>
            <a:r>
              <a:rPr lang="en-US" sz="1600" b="1" i="0" u="none" strike="noStrike" cap="none">
                <a:solidFill>
                  <a:schemeClr val="accent2"/>
                </a:solidFill>
                <a:latin typeface="Verdana"/>
                <a:ea typeface="Verdana"/>
                <a:cs typeface="Verdana"/>
                <a:sym typeface="Verdana"/>
              </a:rPr>
              <a:t>muted by default</a:t>
            </a:r>
            <a:r>
              <a:rPr lang="en-US" sz="16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80" name="Google Shape;80;p2"/>
          <p:cNvSpPr/>
          <p:nvPr/>
        </p:nvSpPr>
        <p:spPr>
          <a:xfrm>
            <a:off x="4290246" y="4019434"/>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81" name="Google Shape;81;p2"/>
          <p:cNvSpPr txBox="1"/>
          <p:nvPr/>
        </p:nvSpPr>
        <p:spPr>
          <a:xfrm>
            <a:off x="5523693" y="4264939"/>
            <a:ext cx="5865666"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1B456C"/>
                </a:solidFill>
                <a:latin typeface="Verdana"/>
                <a:ea typeface="Verdana"/>
                <a:cs typeface="Verdana"/>
                <a:sym typeface="Verdana"/>
              </a:rPr>
              <a:t>Feel free to post your questions in the </a:t>
            </a:r>
            <a:r>
              <a:rPr lang="en-US" sz="1600" b="1" i="0" u="none" strike="noStrike" cap="none">
                <a:solidFill>
                  <a:srgbClr val="D9325D"/>
                </a:solidFill>
                <a:latin typeface="Verdana"/>
                <a:ea typeface="Verdana"/>
                <a:cs typeface="Verdana"/>
                <a:sym typeface="Verdana"/>
              </a:rPr>
              <a:t>chat</a:t>
            </a:r>
            <a:r>
              <a:rPr lang="en-US" sz="1600" b="0" i="0" u="none" strike="noStrike" cap="none">
                <a:solidFill>
                  <a:srgbClr val="1B456C"/>
                </a:solidFill>
                <a:latin typeface="Verdana"/>
                <a:ea typeface="Verdana"/>
                <a:cs typeface="Verdana"/>
                <a:sym typeface="Verdana"/>
              </a:rPr>
              <a:t>.</a:t>
            </a:r>
            <a:endParaRPr sz="2000" b="0" i="0" u="none" strike="noStrike" cap="none">
              <a:solidFill>
                <a:srgbClr val="1B456C"/>
              </a:solidFill>
              <a:latin typeface="Verdana"/>
              <a:ea typeface="Verdana"/>
              <a:cs typeface="Verdana"/>
              <a:sym typeface="Verdana"/>
            </a:endParaRPr>
          </a:p>
        </p:txBody>
      </p:sp>
      <p:sp>
        <p:nvSpPr>
          <p:cNvPr id="82" name="Google Shape;82;p2"/>
          <p:cNvSpPr/>
          <p:nvPr/>
        </p:nvSpPr>
        <p:spPr>
          <a:xfrm>
            <a:off x="4290246" y="5360406"/>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83" name="Google Shape;83;p2"/>
          <p:cNvSpPr txBox="1"/>
          <p:nvPr/>
        </p:nvSpPr>
        <p:spPr>
          <a:xfrm>
            <a:off x="5523693" y="5410978"/>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a:solidFill>
                  <a:srgbClr val="D9325D"/>
                </a:solidFill>
                <a:latin typeface="Verdana"/>
                <a:ea typeface="Verdana"/>
                <a:cs typeface="Verdana"/>
                <a:sym typeface="Verdana"/>
              </a:rPr>
              <a:t>If you would like to speak, raise your hand </a:t>
            </a:r>
            <a:r>
              <a:rPr lang="en-US" sz="1600" b="0" i="0" u="none" strike="noStrike" cap="none">
                <a:solidFill>
                  <a:srgbClr val="1B456C"/>
                </a:solidFill>
                <a:latin typeface="Verdana"/>
                <a:ea typeface="Verdana"/>
                <a:cs typeface="Verdana"/>
                <a:sym typeface="Verdana"/>
              </a:rPr>
              <a:t>and wait for the moderator to give you the floor.</a:t>
            </a:r>
            <a:endParaRPr sz="2000" b="0" i="0" u="none" strike="noStrike" cap="none">
              <a:solidFill>
                <a:srgbClr val="1B456C"/>
              </a:solidFill>
              <a:latin typeface="Verdana"/>
              <a:ea typeface="Verdana"/>
              <a:cs typeface="Verdana"/>
              <a:sym typeface="Verdana"/>
            </a:endParaRPr>
          </a:p>
        </p:txBody>
      </p:sp>
      <p:pic>
        <p:nvPicPr>
          <p:cNvPr id="84" name="Google Shape;84;p2" descr="Preguntas contorno"/>
          <p:cNvPicPr preferRelativeResize="0"/>
          <p:nvPr/>
        </p:nvPicPr>
        <p:blipFill rotWithShape="1">
          <a:blip r:embed="rId3">
            <a:alphaModFix/>
          </a:blip>
          <a:srcRect/>
          <a:stretch/>
        </p:blipFill>
        <p:spPr>
          <a:xfrm>
            <a:off x="4379466" y="4138357"/>
            <a:ext cx="589124" cy="589124"/>
          </a:xfrm>
          <a:prstGeom prst="rect">
            <a:avLst/>
          </a:prstGeom>
          <a:noFill/>
          <a:ln>
            <a:noFill/>
          </a:ln>
        </p:spPr>
      </p:pic>
      <p:pic>
        <p:nvPicPr>
          <p:cNvPr id="85" name="Google Shape;85;p2" descr="Mano contorno"/>
          <p:cNvPicPr preferRelativeResize="0"/>
          <p:nvPr/>
        </p:nvPicPr>
        <p:blipFill rotWithShape="1">
          <a:blip r:embed="rId4">
            <a:alphaModFix/>
          </a:blip>
          <a:srcRect/>
          <a:stretch/>
        </p:blipFill>
        <p:spPr>
          <a:xfrm>
            <a:off x="4363069" y="5479634"/>
            <a:ext cx="621919" cy="621919"/>
          </a:xfrm>
          <a:prstGeom prst="rect">
            <a:avLst/>
          </a:prstGeom>
          <a:noFill/>
          <a:ln>
            <a:noFill/>
          </a:ln>
        </p:spPr>
      </p:pic>
      <p:pic>
        <p:nvPicPr>
          <p:cNvPr id="86" name="Google Shape;86;p2" descr="Cámara de vídeo contorno"/>
          <p:cNvPicPr preferRelativeResize="0"/>
          <p:nvPr/>
        </p:nvPicPr>
        <p:blipFill rotWithShape="1">
          <a:blip r:embed="rId5">
            <a:alphaModFix/>
          </a:blip>
          <a:srcRect/>
          <a:stretch/>
        </p:blipFill>
        <p:spPr>
          <a:xfrm>
            <a:off x="4379467" y="1339742"/>
            <a:ext cx="678345" cy="678345"/>
          </a:xfrm>
          <a:prstGeom prst="rect">
            <a:avLst/>
          </a:prstGeom>
          <a:noFill/>
          <a:ln>
            <a:noFill/>
          </a:ln>
        </p:spPr>
      </p:pic>
      <p:pic>
        <p:nvPicPr>
          <p:cNvPr id="87" name="Google Shape;87;p2" descr="Micrófono de radiocomunicación contorno"/>
          <p:cNvPicPr preferRelativeResize="0"/>
          <p:nvPr/>
        </p:nvPicPr>
        <p:blipFill rotWithShape="1">
          <a:blip r:embed="rId6">
            <a:alphaModFix/>
          </a:blip>
          <a:srcRect/>
          <a:stretch/>
        </p:blipFill>
        <p:spPr>
          <a:xfrm>
            <a:off x="4379467" y="2782183"/>
            <a:ext cx="631811" cy="631811"/>
          </a:xfrm>
          <a:prstGeom prst="rect">
            <a:avLst/>
          </a:prstGeom>
          <a:noFill/>
          <a:ln>
            <a:noFill/>
          </a:ln>
        </p:spPr>
      </p:pic>
      <p:pic>
        <p:nvPicPr>
          <p:cNvPr id="88" name="Google Shape;88;p2" descr="Cerrar contorno"/>
          <p:cNvPicPr preferRelativeResize="0"/>
          <p:nvPr/>
        </p:nvPicPr>
        <p:blipFill rotWithShape="1">
          <a:blip r:embed="rId7">
            <a:alphaModFix/>
          </a:blip>
          <a:srcRect/>
          <a:stretch/>
        </p:blipFill>
        <p:spPr>
          <a:xfrm>
            <a:off x="4422351" y="2876139"/>
            <a:ext cx="546040" cy="546040"/>
          </a:xfrm>
          <a:prstGeom prst="rect">
            <a:avLst/>
          </a:prstGeom>
          <a:noFill/>
          <a:ln>
            <a:noFill/>
          </a:ln>
        </p:spPr>
      </p:pic>
      <p:pic>
        <p:nvPicPr>
          <p:cNvPr id="89" name="Google Shape;89;p2"/>
          <p:cNvPicPr preferRelativeResize="0"/>
          <p:nvPr/>
        </p:nvPicPr>
        <p:blipFill rotWithShape="1">
          <a:blip r:embed="rId8">
            <a:alphaModFix/>
          </a:blip>
          <a:srcRect/>
          <a:stretch/>
        </p:blipFill>
        <p:spPr>
          <a:xfrm>
            <a:off x="9013656" y="285750"/>
            <a:ext cx="2853572" cy="345600"/>
          </a:xfrm>
          <a:prstGeom prst="rect">
            <a:avLst/>
          </a:prstGeom>
          <a:noFill/>
          <a:ln>
            <a:noFill/>
          </a:ln>
        </p:spPr>
      </p:pic>
      <p:sp>
        <p:nvSpPr>
          <p:cNvPr id="90" name="Google Shape;90;p2"/>
          <p:cNvSpPr txBox="1"/>
          <p:nvPr/>
        </p:nvSpPr>
        <p:spPr>
          <a:xfrm>
            <a:off x="145664" y="815220"/>
            <a:ext cx="3254988"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H</a:t>
            </a:r>
            <a:r>
              <a:rPr lang="en-US" sz="2800" b="1" i="0" u="none" strike="noStrike" cap="none">
                <a:solidFill>
                  <a:srgbClr val="FFFFF6"/>
                </a:solidFill>
                <a:latin typeface="Verdana"/>
                <a:ea typeface="Verdana"/>
                <a:cs typeface="Verdana"/>
                <a:sym typeface="Verdana"/>
              </a:rPr>
              <a:t>OUSEKEEPING </a:t>
            </a:r>
            <a:r>
              <a:rPr lang="en-US" sz="2800" b="1" i="0" u="none" strike="noStrike" cap="none">
                <a:solidFill>
                  <a:srgbClr val="D9325D"/>
                </a:solidFill>
                <a:latin typeface="Verdana"/>
                <a:ea typeface="Verdana"/>
                <a:cs typeface="Verdana"/>
                <a:sym typeface="Verdana"/>
              </a:rPr>
              <a:t>R</a:t>
            </a:r>
            <a:r>
              <a:rPr lang="en-US" sz="2800" b="1" i="0" u="none" strike="noStrike" cap="none">
                <a:solidFill>
                  <a:srgbClr val="FFFFF6"/>
                </a:solidFill>
                <a:latin typeface="Verdana"/>
                <a:ea typeface="Verdana"/>
                <a:cs typeface="Verdana"/>
                <a:sym typeface="Verdana"/>
              </a:rPr>
              <a:t>ULES</a:t>
            </a:r>
            <a:endParaRPr sz="2800" b="1" i="0" u="none" strike="noStrike" cap="none">
              <a:solidFill>
                <a:srgbClr val="000000"/>
              </a:solidFill>
              <a:latin typeface="Verdana"/>
              <a:ea typeface="Verdana"/>
              <a:cs typeface="Verdana"/>
              <a:sym typeface="Verdana"/>
            </a:endParaRPr>
          </a:p>
        </p:txBody>
      </p:sp>
      <p:pic>
        <p:nvPicPr>
          <p:cNvPr id="91" name="Google Shape;91;p2" descr="A picture containing grass, outdoor, sky, road&#10;&#10;Description automatically generated"/>
          <p:cNvPicPr preferRelativeResize="0"/>
          <p:nvPr/>
        </p:nvPicPr>
        <p:blipFill rotWithShape="1">
          <a:blip r:embed="rId9">
            <a:alphaModFix amt="26000"/>
          </a:blip>
          <a:srcRect l="17526"/>
          <a:stretch/>
        </p:blipFill>
        <p:spPr>
          <a:xfrm>
            <a:off x="54706" y="2702560"/>
            <a:ext cx="3472178" cy="280668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a:solidFill>
                  <a:srgbClr val="D9325D"/>
                </a:solidFill>
              </a:rPr>
              <a:t>O</a:t>
            </a:r>
            <a:r>
              <a:rPr lang="en-US"/>
              <a:t>bjectives</a:t>
            </a:r>
            <a:endParaRPr/>
          </a:p>
        </p:txBody>
      </p:sp>
      <p:sp>
        <p:nvSpPr>
          <p:cNvPr id="97" name="Google Shape;97;p3"/>
          <p:cNvSpPr txBox="1"/>
          <p:nvPr/>
        </p:nvSpPr>
        <p:spPr>
          <a:xfrm>
            <a:off x="1364892" y="1972934"/>
            <a:ext cx="10045913" cy="483394"/>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000"/>
              <a:buFont typeface="Noto Sans Symbols"/>
              <a:buNone/>
            </a:pPr>
            <a:r>
              <a:rPr lang="en-US" sz="2000" b="0" i="0" u="none" strike="noStrike" cap="none">
                <a:solidFill>
                  <a:schemeClr val="lt1"/>
                </a:solidFill>
                <a:latin typeface="Verdana"/>
                <a:ea typeface="Verdana"/>
                <a:cs typeface="Verdana"/>
                <a:sym typeface="Verdana"/>
              </a:rPr>
              <a:t>Introduce the iProcureSecurity PCP project and the Call for Tenders</a:t>
            </a:r>
            <a:endParaRPr sz="1400" b="0" i="0" u="none" strike="noStrike" cap="none">
              <a:solidFill>
                <a:srgbClr val="000000"/>
              </a:solidFill>
              <a:latin typeface="Arial"/>
              <a:ea typeface="Arial"/>
              <a:cs typeface="Arial"/>
              <a:sym typeface="Arial"/>
            </a:endParaRPr>
          </a:p>
        </p:txBody>
      </p:sp>
      <p:sp>
        <p:nvSpPr>
          <p:cNvPr id="98" name="Google Shape;98;p3"/>
          <p:cNvSpPr txBox="1"/>
          <p:nvPr/>
        </p:nvSpPr>
        <p:spPr>
          <a:xfrm>
            <a:off x="1364892" y="3151451"/>
            <a:ext cx="8204280" cy="483395"/>
          </a:xfrm>
          <a:prstGeom prst="rect">
            <a:avLst/>
          </a:prstGeom>
          <a:noFill/>
          <a:ln>
            <a:noFill/>
          </a:ln>
        </p:spPr>
        <p:txBody>
          <a:bodyPr spcFirstLastPara="1" wrap="square" lIns="91425" tIns="45700" rIns="91425" bIns="45700" anchor="t" anchorCtr="0">
            <a:normAutofit fontScale="70000" lnSpcReduction="20000"/>
          </a:bodyPr>
          <a:lstStyle/>
          <a:p>
            <a:pPr marL="0" marR="0" lvl="0" indent="0" algn="l" rtl="0">
              <a:lnSpc>
                <a:spcPct val="90000"/>
              </a:lnSpc>
              <a:spcBef>
                <a:spcPts val="0"/>
              </a:spcBef>
              <a:spcAft>
                <a:spcPts val="0"/>
              </a:spcAft>
              <a:buClr>
                <a:schemeClr val="lt1"/>
              </a:buClr>
              <a:buSzPct val="100000"/>
              <a:buFont typeface="Arial"/>
              <a:buNone/>
            </a:pPr>
            <a:r>
              <a:rPr lang="en-US" sz="2800" b="0" i="0" u="none" strike="noStrike" cap="none">
                <a:solidFill>
                  <a:schemeClr val="lt1"/>
                </a:solidFill>
                <a:latin typeface="Verdana"/>
                <a:ea typeface="Verdana"/>
                <a:cs typeface="Verdana"/>
                <a:sym typeface="Verdana"/>
              </a:rPr>
              <a:t>Explain the Pre-Commercial Procurement (PCP) mechanism</a:t>
            </a:r>
            <a:endParaRPr sz="2800" b="0" i="0" u="none" strike="noStrike" cap="none">
              <a:solidFill>
                <a:schemeClr val="dk1"/>
              </a:solidFill>
              <a:latin typeface="Verdana"/>
              <a:ea typeface="Verdana"/>
              <a:cs typeface="Verdana"/>
              <a:sym typeface="Verdana"/>
            </a:endParaRPr>
          </a:p>
        </p:txBody>
      </p:sp>
      <p:sp>
        <p:nvSpPr>
          <p:cNvPr id="99" name="Google Shape;99;p3"/>
          <p:cNvSpPr txBox="1"/>
          <p:nvPr/>
        </p:nvSpPr>
        <p:spPr>
          <a:xfrm>
            <a:off x="1364892" y="4238737"/>
            <a:ext cx="8204280" cy="483395"/>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90000"/>
              </a:lnSpc>
              <a:spcBef>
                <a:spcPts val="0"/>
              </a:spcBef>
              <a:spcAft>
                <a:spcPts val="0"/>
              </a:spcAft>
              <a:buClr>
                <a:schemeClr val="lt1"/>
              </a:buClr>
              <a:buSzPct val="100000"/>
              <a:buFont typeface="Arial"/>
              <a:buNone/>
            </a:pPr>
            <a:r>
              <a:rPr lang="en-US" sz="2800" b="0" i="0" u="none" strike="noStrike" cap="none">
                <a:solidFill>
                  <a:schemeClr val="lt1"/>
                </a:solidFill>
                <a:latin typeface="Verdana"/>
                <a:ea typeface="Verdana"/>
                <a:cs typeface="Verdana"/>
                <a:sym typeface="Verdana"/>
              </a:rPr>
              <a:t>Consult with potential suppliers the draft specifications</a:t>
            </a:r>
            <a:endParaRPr sz="1400" b="0" i="0" u="none" strike="noStrike" cap="none">
              <a:solidFill>
                <a:srgbClr val="000000"/>
              </a:solidFill>
              <a:latin typeface="Arial"/>
              <a:ea typeface="Arial"/>
              <a:cs typeface="Arial"/>
              <a:sym typeface="Arial"/>
            </a:endParaRPr>
          </a:p>
        </p:txBody>
      </p:sp>
      <p:sp>
        <p:nvSpPr>
          <p:cNvPr id="100" name="Google Shape;100;p3"/>
          <p:cNvSpPr txBox="1"/>
          <p:nvPr/>
        </p:nvSpPr>
        <p:spPr>
          <a:xfrm>
            <a:off x="1387696" y="5226156"/>
            <a:ext cx="8332537" cy="48339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lt1"/>
              </a:buClr>
              <a:buSzPts val="2200"/>
              <a:buFont typeface="Arial"/>
              <a:buNone/>
            </a:pPr>
            <a:r>
              <a:rPr lang="en-US" sz="2200" b="0" i="0" u="none" strike="noStrike" cap="none">
                <a:solidFill>
                  <a:schemeClr val="lt1"/>
                </a:solidFill>
                <a:latin typeface="Verdana"/>
                <a:ea typeface="Verdana"/>
                <a:cs typeface="Verdana"/>
                <a:sym typeface="Verdana"/>
              </a:rPr>
              <a:t>Facilitate the establishment of partnerships</a:t>
            </a:r>
            <a:endParaRPr sz="1400" b="0" i="0" u="none" strike="noStrike" cap="none">
              <a:solidFill>
                <a:srgbClr val="000000"/>
              </a:solidFill>
              <a:latin typeface="Arial"/>
              <a:ea typeface="Arial"/>
              <a:cs typeface="Arial"/>
              <a:sym typeface="Arial"/>
            </a:endParaRPr>
          </a:p>
        </p:txBody>
      </p:sp>
      <p:sp>
        <p:nvSpPr>
          <p:cNvPr id="101" name="Google Shape;101;p3"/>
          <p:cNvSpPr txBox="1"/>
          <p:nvPr/>
        </p:nvSpPr>
        <p:spPr>
          <a:xfrm>
            <a:off x="537110" y="2041403"/>
            <a:ext cx="743578" cy="1184940"/>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1</a:t>
            </a:r>
            <a:r>
              <a:rPr lang="en-US" sz="8000" b="1" i="0" u="none" strike="noStrike" cap="none">
                <a:solidFill>
                  <a:schemeClr val="lt1"/>
                </a:solidFill>
                <a:latin typeface="Verdana"/>
                <a:ea typeface="Verdana"/>
                <a:cs typeface="Verdana"/>
                <a:sym typeface="Verdana"/>
              </a:rPr>
              <a:t> </a:t>
            </a:r>
            <a:endParaRPr sz="8000" b="0" i="0" u="none" strike="noStrike" cap="none">
              <a:solidFill>
                <a:schemeClr val="lt1"/>
              </a:solidFill>
              <a:latin typeface="Verdana"/>
              <a:ea typeface="Verdana"/>
              <a:cs typeface="Verdana"/>
              <a:sym typeface="Verdana"/>
            </a:endParaRPr>
          </a:p>
        </p:txBody>
      </p:sp>
      <p:sp>
        <p:nvSpPr>
          <p:cNvPr id="102" name="Google Shape;102;p3"/>
          <p:cNvSpPr txBox="1"/>
          <p:nvPr/>
        </p:nvSpPr>
        <p:spPr>
          <a:xfrm>
            <a:off x="537110" y="3192059"/>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2</a:t>
            </a:r>
            <a:endParaRPr sz="6000" b="0" i="0" u="none" strike="noStrike" cap="none">
              <a:solidFill>
                <a:schemeClr val="lt1"/>
              </a:solidFill>
              <a:latin typeface="Verdana"/>
              <a:ea typeface="Verdana"/>
              <a:cs typeface="Verdana"/>
              <a:sym typeface="Verdana"/>
            </a:endParaRPr>
          </a:p>
        </p:txBody>
      </p:sp>
      <p:sp>
        <p:nvSpPr>
          <p:cNvPr id="103" name="Google Shape;103;p3"/>
          <p:cNvSpPr txBox="1"/>
          <p:nvPr/>
        </p:nvSpPr>
        <p:spPr>
          <a:xfrm>
            <a:off x="537110" y="4262584"/>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3</a:t>
            </a:r>
            <a:endParaRPr sz="6000" b="0" i="0" u="none" strike="noStrike" cap="none">
              <a:solidFill>
                <a:schemeClr val="lt1"/>
              </a:solidFill>
              <a:latin typeface="Verdana"/>
              <a:ea typeface="Verdana"/>
              <a:cs typeface="Verdana"/>
              <a:sym typeface="Verdana"/>
            </a:endParaRPr>
          </a:p>
        </p:txBody>
      </p:sp>
      <p:sp>
        <p:nvSpPr>
          <p:cNvPr id="104" name="Google Shape;104;p3"/>
          <p:cNvSpPr txBox="1"/>
          <p:nvPr/>
        </p:nvSpPr>
        <p:spPr>
          <a:xfrm>
            <a:off x="537110" y="5305786"/>
            <a:ext cx="743578" cy="507831"/>
          </a:xfrm>
          <a:prstGeom prst="rect">
            <a:avLst/>
          </a:prstGeom>
          <a:noFill/>
          <a:ln>
            <a:noFill/>
          </a:ln>
        </p:spPr>
        <p:txBody>
          <a:bodyPr spcFirstLastPara="1" wrap="square" lIns="0" tIns="0" rIns="0" bIns="0" anchor="t" anchorCtr="0">
            <a:spAutoFit/>
          </a:bodyPr>
          <a:lstStyle/>
          <a:p>
            <a:pPr marL="0" marR="0" lvl="0" indent="0" algn="l" rtl="0">
              <a:lnSpc>
                <a:spcPct val="55250"/>
              </a:lnSpc>
              <a:spcBef>
                <a:spcPts val="0"/>
              </a:spcBef>
              <a:spcAft>
                <a:spcPts val="0"/>
              </a:spcAft>
              <a:buClr>
                <a:srgbClr val="000000"/>
              </a:buClr>
              <a:buSzPts val="6000"/>
              <a:buFont typeface="Arial"/>
              <a:buNone/>
            </a:pPr>
            <a:r>
              <a:rPr lang="en-US" sz="6000" b="1" i="0" u="none" strike="noStrike" cap="none">
                <a:solidFill>
                  <a:schemeClr val="lt1"/>
                </a:solidFill>
                <a:latin typeface="Verdana"/>
                <a:ea typeface="Verdana"/>
                <a:cs typeface="Verdana"/>
                <a:sym typeface="Verdana"/>
              </a:rPr>
              <a:t>4</a:t>
            </a:r>
            <a:endParaRPr sz="6000" b="0" i="0" u="none" strike="noStrike" cap="none">
              <a:solidFill>
                <a:schemeClr val="lt1"/>
              </a:solidFill>
              <a:latin typeface="Verdana"/>
              <a:ea typeface="Verdana"/>
              <a:cs typeface="Verdana"/>
              <a:sym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08"/>
        <p:cNvGrpSpPr/>
        <p:nvPr/>
      </p:nvGrpSpPr>
      <p:grpSpPr>
        <a:xfrm>
          <a:off x="0" y="0"/>
          <a:ext cx="0" cy="0"/>
          <a:chOff x="0" y="0"/>
          <a:chExt cx="0" cy="0"/>
        </a:xfrm>
      </p:grpSpPr>
      <p:pic>
        <p:nvPicPr>
          <p:cNvPr id="109" name="Google Shape;109;p5" descr="A picture containing grass, outdoor, sky, road&#10;&#10;Description automatically generated"/>
          <p:cNvPicPr preferRelativeResize="0"/>
          <p:nvPr/>
        </p:nvPicPr>
        <p:blipFill rotWithShape="1">
          <a:blip r:embed="rId3">
            <a:alphaModFix amt="10000"/>
          </a:blip>
          <a:srcRect l="17526"/>
          <a:stretch/>
        </p:blipFill>
        <p:spPr>
          <a:xfrm>
            <a:off x="5654194" y="1304925"/>
            <a:ext cx="6462041" cy="5223494"/>
          </a:xfrm>
          <a:prstGeom prst="rect">
            <a:avLst/>
          </a:prstGeom>
          <a:noFill/>
          <a:ln>
            <a:noFill/>
          </a:ln>
        </p:spPr>
      </p:pic>
      <p:sp>
        <p:nvSpPr>
          <p:cNvPr id="110" name="Google Shape;110;p5"/>
          <p:cNvSpPr txBox="1"/>
          <p:nvPr/>
        </p:nvSpPr>
        <p:spPr>
          <a:xfrm>
            <a:off x="457956"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a:solidFill>
                  <a:srgbClr val="D9325D"/>
                </a:solidFill>
                <a:latin typeface="Verdana"/>
                <a:ea typeface="Verdana"/>
                <a:cs typeface="Verdana"/>
                <a:sym typeface="Verdana"/>
              </a:rPr>
              <a:t>A</a:t>
            </a:r>
            <a:r>
              <a:rPr lang="en-US" sz="5400" b="1" i="0" u="none" strike="noStrike" cap="none">
                <a:solidFill>
                  <a:schemeClr val="lt1"/>
                </a:solidFill>
                <a:latin typeface="Verdana"/>
                <a:ea typeface="Verdana"/>
                <a:cs typeface="Verdana"/>
                <a:sym typeface="Verdana"/>
              </a:rPr>
              <a:t>genda </a:t>
            </a:r>
            <a:endParaRPr sz="1400" b="0" i="0" u="none" strike="noStrike" cap="none">
              <a:solidFill>
                <a:srgbClr val="000000"/>
              </a:solidFill>
              <a:latin typeface="Arial"/>
              <a:ea typeface="Arial"/>
              <a:cs typeface="Arial"/>
              <a:sym typeface="Arial"/>
            </a:endParaRPr>
          </a:p>
        </p:txBody>
      </p:sp>
      <p:pic>
        <p:nvPicPr>
          <p:cNvPr id="111" name="Google Shape;111;p5"/>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12" name="Google Shape;112;p5"/>
          <p:cNvSpPr/>
          <p:nvPr/>
        </p:nvSpPr>
        <p:spPr>
          <a:xfrm>
            <a:off x="561502" y="1375068"/>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1. WELCOME &amp; INTRODUCTION</a:t>
            </a:r>
            <a:endParaRPr sz="2000" b="1" i="0" u="none" strike="noStrike" cap="none">
              <a:solidFill>
                <a:srgbClr val="1B456C"/>
              </a:solidFill>
              <a:latin typeface="Verdana"/>
              <a:ea typeface="Verdana"/>
              <a:cs typeface="Verdana"/>
              <a:sym typeface="Verdana"/>
            </a:endParaRPr>
          </a:p>
        </p:txBody>
      </p:sp>
      <p:sp>
        <p:nvSpPr>
          <p:cNvPr id="113" name="Google Shape;113;p5"/>
          <p:cNvSpPr/>
          <p:nvPr/>
        </p:nvSpPr>
        <p:spPr>
          <a:xfrm>
            <a:off x="561502" y="2130773"/>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2. MAIN CHALLENGES &amp; SCOPE</a:t>
            </a:r>
            <a:endParaRPr sz="2000" b="1" i="0" u="none" strike="noStrike" cap="none">
              <a:solidFill>
                <a:srgbClr val="1B456C"/>
              </a:solidFill>
              <a:latin typeface="Verdana"/>
              <a:ea typeface="Verdana"/>
              <a:cs typeface="Verdana"/>
              <a:sym typeface="Verdana"/>
            </a:endParaRPr>
          </a:p>
        </p:txBody>
      </p:sp>
      <p:sp>
        <p:nvSpPr>
          <p:cNvPr id="114" name="Google Shape;114;p5"/>
          <p:cNvSpPr/>
          <p:nvPr/>
        </p:nvSpPr>
        <p:spPr>
          <a:xfrm>
            <a:off x="561502" y="2906566"/>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3. IPROCURESECURITY PCP PHASES &amp; TENDER PROCESS</a:t>
            </a:r>
          </a:p>
        </p:txBody>
      </p:sp>
      <p:sp>
        <p:nvSpPr>
          <p:cNvPr id="115" name="Google Shape;115;p5"/>
          <p:cNvSpPr/>
          <p:nvPr/>
        </p:nvSpPr>
        <p:spPr>
          <a:xfrm>
            <a:off x="553040" y="3682359"/>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4. NEXT STEPS</a:t>
            </a:r>
            <a:endParaRPr sz="2000" b="1" i="0" u="none" strike="noStrike" cap="none">
              <a:solidFill>
                <a:srgbClr val="1B456C"/>
              </a:solidFill>
              <a:latin typeface="Verdana"/>
              <a:ea typeface="Verdana"/>
              <a:cs typeface="Verdana"/>
              <a:sym typeface="Verdana"/>
            </a:endParaRPr>
          </a:p>
        </p:txBody>
      </p:sp>
      <p:sp>
        <p:nvSpPr>
          <p:cNvPr id="116" name="Google Shape;116;p5"/>
          <p:cNvSpPr/>
          <p:nvPr/>
        </p:nvSpPr>
        <p:spPr>
          <a:xfrm>
            <a:off x="553040" y="4457138"/>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5. QUESTIONS</a:t>
            </a:r>
            <a:endParaRPr sz="2000" b="1" i="0" u="none" strike="noStrike" cap="none" dirty="0">
              <a:solidFill>
                <a:srgbClr val="1B456C"/>
              </a:solidFill>
              <a:latin typeface="Verdana"/>
              <a:ea typeface="Verdana"/>
              <a:cs typeface="Verdana"/>
              <a:sym typeface="Verdana"/>
            </a:endParaRPr>
          </a:p>
        </p:txBody>
      </p:sp>
      <p:sp>
        <p:nvSpPr>
          <p:cNvPr id="117" name="Google Shape;117;p5"/>
          <p:cNvSpPr txBox="1"/>
          <p:nvPr/>
        </p:nvSpPr>
        <p:spPr>
          <a:xfrm>
            <a:off x="8927901" y="1506111"/>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11:30 – 11:40</a:t>
            </a:r>
            <a:endParaRPr sz="2000" b="1" i="0" u="none" strike="noStrike" cap="none">
              <a:solidFill>
                <a:srgbClr val="D9325D"/>
              </a:solidFill>
              <a:latin typeface="Verdana"/>
              <a:ea typeface="Verdana"/>
              <a:cs typeface="Verdana"/>
              <a:sym typeface="Verdana"/>
            </a:endParaRPr>
          </a:p>
        </p:txBody>
      </p:sp>
      <p:sp>
        <p:nvSpPr>
          <p:cNvPr id="118" name="Google Shape;118;p5"/>
          <p:cNvSpPr txBox="1"/>
          <p:nvPr/>
        </p:nvSpPr>
        <p:spPr>
          <a:xfrm>
            <a:off x="8927901" y="2268111"/>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11:40 – 12:10</a:t>
            </a:r>
            <a:endParaRPr sz="2000" b="1" i="0" u="none" strike="noStrike" cap="none">
              <a:solidFill>
                <a:srgbClr val="D9325D"/>
              </a:solidFill>
              <a:latin typeface="Verdana"/>
              <a:ea typeface="Verdana"/>
              <a:cs typeface="Verdana"/>
              <a:sym typeface="Verdana"/>
            </a:endParaRPr>
          </a:p>
        </p:txBody>
      </p:sp>
      <p:sp>
        <p:nvSpPr>
          <p:cNvPr id="119" name="Google Shape;119;p5"/>
          <p:cNvSpPr txBox="1"/>
          <p:nvPr/>
        </p:nvSpPr>
        <p:spPr>
          <a:xfrm>
            <a:off x="8927901" y="3049161"/>
            <a:ext cx="2331712"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12:10 – 12:40</a:t>
            </a:r>
            <a:endParaRPr sz="2000" b="1" i="0" u="none" strike="noStrike" cap="none">
              <a:solidFill>
                <a:srgbClr val="D9325D"/>
              </a:solidFill>
              <a:latin typeface="Verdana"/>
              <a:ea typeface="Verdana"/>
              <a:cs typeface="Verdana"/>
              <a:sym typeface="Verdana"/>
            </a:endParaRPr>
          </a:p>
        </p:txBody>
      </p:sp>
      <p:sp>
        <p:nvSpPr>
          <p:cNvPr id="120" name="Google Shape;120;p5"/>
          <p:cNvSpPr txBox="1"/>
          <p:nvPr/>
        </p:nvSpPr>
        <p:spPr>
          <a:xfrm>
            <a:off x="8933315" y="3832364"/>
            <a:ext cx="2317835"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12:40 – 12:50</a:t>
            </a:r>
            <a:endParaRPr sz="2000" b="1" i="0" u="none" strike="noStrike" cap="none">
              <a:solidFill>
                <a:srgbClr val="D9325D"/>
              </a:solidFill>
              <a:latin typeface="Verdana"/>
              <a:ea typeface="Verdana"/>
              <a:cs typeface="Verdana"/>
              <a:sym typeface="Verdana"/>
            </a:endParaRPr>
          </a:p>
        </p:txBody>
      </p:sp>
      <p:sp>
        <p:nvSpPr>
          <p:cNvPr id="121" name="Google Shape;121;p5"/>
          <p:cNvSpPr txBox="1"/>
          <p:nvPr/>
        </p:nvSpPr>
        <p:spPr>
          <a:xfrm>
            <a:off x="8921172" y="4584839"/>
            <a:ext cx="2329978"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12:50 – 13:15</a:t>
            </a:r>
            <a:endParaRPr sz="2000" b="1" i="0" u="none" strike="noStrike" cap="none">
              <a:solidFill>
                <a:srgbClr val="D9325D"/>
              </a:solidFill>
              <a:latin typeface="Verdana"/>
              <a:ea typeface="Verdana"/>
              <a:cs typeface="Verdana"/>
              <a:sym typeface="Verdana"/>
            </a:endParaRPr>
          </a:p>
        </p:txBody>
      </p:sp>
      <p:sp>
        <p:nvSpPr>
          <p:cNvPr id="122" name="Google Shape;122;p5"/>
          <p:cNvSpPr/>
          <p:nvPr/>
        </p:nvSpPr>
        <p:spPr>
          <a:xfrm>
            <a:off x="553040" y="5231917"/>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1B456C"/>
                </a:solidFill>
                <a:latin typeface="Verdana"/>
                <a:ea typeface="Verdana"/>
                <a:cs typeface="Verdana"/>
                <a:sym typeface="Verdana"/>
              </a:rPr>
              <a:t>6. SUPPLIER PITCHING SESSION	</a:t>
            </a:r>
            <a:endParaRPr sz="2000" b="1" i="0" u="none" strike="noStrike" cap="none" dirty="0">
              <a:solidFill>
                <a:srgbClr val="1B456C"/>
              </a:solidFill>
              <a:latin typeface="Verdana"/>
              <a:ea typeface="Verdana"/>
              <a:cs typeface="Verdana"/>
              <a:sym typeface="Verdana"/>
            </a:endParaRPr>
          </a:p>
        </p:txBody>
      </p:sp>
      <p:sp>
        <p:nvSpPr>
          <p:cNvPr id="123" name="Google Shape;123;p5"/>
          <p:cNvSpPr txBox="1"/>
          <p:nvPr/>
        </p:nvSpPr>
        <p:spPr>
          <a:xfrm>
            <a:off x="8921172" y="5359618"/>
            <a:ext cx="2329978"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13:15 – 14:15</a:t>
            </a:r>
            <a:endParaRPr sz="2000" b="1" i="0" u="none" strike="noStrike" cap="none">
              <a:solidFill>
                <a:srgbClr val="D9325D"/>
              </a:solidFill>
              <a:latin typeface="Verdana"/>
              <a:ea typeface="Verdana"/>
              <a:cs typeface="Verdana"/>
              <a:sym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4"/>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29" name="Google Shape;129;p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30" name="Google Shape;130;p4"/>
          <p:cNvSpPr txBox="1"/>
          <p:nvPr/>
        </p:nvSpPr>
        <p:spPr>
          <a:xfrm>
            <a:off x="457956"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a:solidFill>
                  <a:srgbClr val="D9325D"/>
                </a:solidFill>
                <a:latin typeface="Verdana"/>
                <a:ea typeface="Verdana"/>
                <a:cs typeface="Verdana"/>
                <a:sym typeface="Verdana"/>
              </a:rPr>
              <a:t>P</a:t>
            </a:r>
            <a:r>
              <a:rPr lang="en-US" sz="5400" b="1" i="0" u="none" strike="noStrike" cap="none">
                <a:solidFill>
                  <a:srgbClr val="1B456C"/>
                </a:solidFill>
                <a:latin typeface="Verdana"/>
                <a:ea typeface="Verdana"/>
                <a:cs typeface="Verdana"/>
                <a:sym typeface="Verdana"/>
              </a:rPr>
              <a:t>resenters</a:t>
            </a:r>
            <a:endParaRPr sz="5400" b="1" i="0" u="none" strike="noStrike" cap="none">
              <a:solidFill>
                <a:srgbClr val="1B456C"/>
              </a:solidFill>
              <a:latin typeface="Verdana"/>
              <a:ea typeface="Verdana"/>
              <a:cs typeface="Verdana"/>
              <a:sym typeface="Verdana"/>
            </a:endParaRPr>
          </a:p>
        </p:txBody>
      </p:sp>
      <p:sp>
        <p:nvSpPr>
          <p:cNvPr id="132" name="Google Shape;132;p4"/>
          <p:cNvSpPr/>
          <p:nvPr/>
        </p:nvSpPr>
        <p:spPr>
          <a:xfrm>
            <a:off x="2326888" y="4565931"/>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1" i="0" u="none" strike="noStrike" cap="none" dirty="0">
                <a:solidFill>
                  <a:srgbClr val="1B456C"/>
                </a:solidFill>
                <a:latin typeface="Verdana"/>
                <a:ea typeface="Verdana"/>
                <a:cs typeface="Verdana"/>
                <a:sym typeface="Verdana"/>
              </a:rPr>
              <a:t>Lucas Deimel</a:t>
            </a:r>
            <a:endParaRPr dirty="0"/>
          </a:p>
          <a:p>
            <a:pPr marL="0" marR="0" lvl="0" indent="0" algn="l" rtl="0">
              <a:lnSpc>
                <a:spcPct val="100000"/>
              </a:lnSpc>
              <a:spcBef>
                <a:spcPts val="600"/>
              </a:spcBef>
              <a:spcAft>
                <a:spcPts val="0"/>
              </a:spcAft>
              <a:buNone/>
            </a:pPr>
            <a:r>
              <a:rPr lang="en-US" sz="1100" b="0" i="0" u="none" strike="noStrike" cap="none" dirty="0">
                <a:solidFill>
                  <a:srgbClr val="1B456C"/>
                </a:solidFill>
                <a:latin typeface="Verdana"/>
                <a:ea typeface="Verdana"/>
                <a:cs typeface="Verdana"/>
                <a:sym typeface="Verdana"/>
              </a:rPr>
              <a:t>Research Consultant</a:t>
            </a:r>
            <a:endParaRPr dirty="0"/>
          </a:p>
          <a:p>
            <a:pPr marL="0" marR="0" lvl="0" indent="0" algn="l" rtl="0">
              <a:lnSpc>
                <a:spcPct val="100000"/>
              </a:lnSpc>
              <a:spcBef>
                <a:spcPts val="600"/>
              </a:spcBef>
              <a:spcAft>
                <a:spcPts val="0"/>
              </a:spcAft>
              <a:buNone/>
            </a:pPr>
            <a:r>
              <a:rPr lang="en-US" sz="1050" b="0" i="0" u="none" strike="noStrike" cap="none" dirty="0">
                <a:solidFill>
                  <a:srgbClr val="1B456C"/>
                </a:solidFill>
                <a:latin typeface="Verdana"/>
                <a:ea typeface="Verdana"/>
                <a:cs typeface="Verdana"/>
                <a:sym typeface="Verdana"/>
              </a:rPr>
              <a:t>empirica Communication and Technology Research</a:t>
            </a:r>
            <a:endParaRPr sz="1050" b="0" i="0" u="none" strike="noStrike" cap="none" dirty="0">
              <a:solidFill>
                <a:srgbClr val="1B456C"/>
              </a:solidFill>
              <a:latin typeface="Verdana"/>
              <a:ea typeface="Verdana"/>
              <a:cs typeface="Verdana"/>
              <a:sym typeface="Verdana"/>
            </a:endParaRPr>
          </a:p>
          <a:p>
            <a:pPr marL="0" marR="0" lvl="0" indent="0" algn="l" rtl="0">
              <a:lnSpc>
                <a:spcPct val="100000"/>
              </a:lnSpc>
              <a:spcBef>
                <a:spcPts val="0"/>
              </a:spcBef>
              <a:spcAft>
                <a:spcPts val="0"/>
              </a:spcAft>
              <a:buNone/>
            </a:pPr>
            <a:endParaRPr sz="1050" b="0" i="0" u="none" strike="noStrike" cap="none" dirty="0">
              <a:solidFill>
                <a:srgbClr val="1B456C"/>
              </a:solidFill>
              <a:latin typeface="Verdana"/>
              <a:ea typeface="Verdana"/>
              <a:cs typeface="Verdana"/>
              <a:sym typeface="Verdana"/>
            </a:endParaRPr>
          </a:p>
        </p:txBody>
      </p:sp>
      <p:pic>
        <p:nvPicPr>
          <p:cNvPr id="133" name="Google Shape;133;p4" descr="Computergenerierter Alternativtext:&#10;&#10;"/>
          <p:cNvPicPr preferRelativeResize="0"/>
          <p:nvPr/>
        </p:nvPicPr>
        <p:blipFill rotWithShape="1">
          <a:blip r:embed="rId4">
            <a:alphaModFix/>
          </a:blip>
          <a:srcRect l="15792" r="12626"/>
          <a:stretch/>
        </p:blipFill>
        <p:spPr>
          <a:xfrm>
            <a:off x="2326888" y="2778125"/>
            <a:ext cx="1800000" cy="1800225"/>
          </a:xfrm>
          <a:prstGeom prst="rect">
            <a:avLst/>
          </a:prstGeom>
          <a:noFill/>
          <a:ln>
            <a:noFill/>
          </a:ln>
        </p:spPr>
      </p:pic>
      <p:sp>
        <p:nvSpPr>
          <p:cNvPr id="135" name="Google Shape;135;p4"/>
          <p:cNvSpPr/>
          <p:nvPr/>
        </p:nvSpPr>
        <p:spPr>
          <a:xfrm>
            <a:off x="4865496" y="4578350"/>
            <a:ext cx="1800000" cy="1689560"/>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1" i="0" u="none" strike="noStrike" cap="none">
                <a:solidFill>
                  <a:srgbClr val="1B456C"/>
                </a:solidFill>
                <a:latin typeface="Verdana"/>
                <a:ea typeface="Verdana"/>
                <a:cs typeface="Verdana"/>
                <a:sym typeface="Verdana"/>
              </a:rPr>
              <a:t>Bernhard Jäger</a:t>
            </a:r>
            <a:endParaRPr/>
          </a:p>
          <a:p>
            <a:pPr marL="0" marR="0" lvl="0" indent="0" algn="l" rtl="0">
              <a:lnSpc>
                <a:spcPct val="100000"/>
              </a:lnSpc>
              <a:spcBef>
                <a:spcPts val="600"/>
              </a:spcBef>
              <a:spcAft>
                <a:spcPts val="0"/>
              </a:spcAft>
              <a:buNone/>
            </a:pPr>
            <a:r>
              <a:rPr lang="en-US" sz="1050" b="0" i="0" u="none" strike="noStrike" cap="none">
                <a:solidFill>
                  <a:srgbClr val="1B456C"/>
                </a:solidFill>
                <a:latin typeface="Verdana"/>
                <a:ea typeface="Verdana"/>
                <a:cs typeface="Verdana"/>
                <a:sym typeface="Verdana"/>
              </a:rPr>
              <a:t>Research Manager &amp; Department Lead</a:t>
            </a:r>
            <a:endParaRPr/>
          </a:p>
          <a:p>
            <a:pPr marL="0" marR="0" lvl="0" indent="0" algn="l" rtl="0">
              <a:lnSpc>
                <a:spcPct val="100000"/>
              </a:lnSpc>
              <a:spcBef>
                <a:spcPts val="600"/>
              </a:spcBef>
              <a:spcAft>
                <a:spcPts val="0"/>
              </a:spcAft>
              <a:buNone/>
            </a:pPr>
            <a:r>
              <a:rPr lang="en-US" sz="1050" b="0" i="0" u="none" strike="noStrike" cap="none">
                <a:solidFill>
                  <a:srgbClr val="1B456C"/>
                </a:solidFill>
                <a:latin typeface="Verdana"/>
                <a:ea typeface="Verdana"/>
                <a:cs typeface="Verdana"/>
                <a:sym typeface="Verdana"/>
              </a:rPr>
              <a:t>SYNYO GmbH</a:t>
            </a:r>
            <a:endParaRPr/>
          </a:p>
        </p:txBody>
      </p:sp>
      <p:sp>
        <p:nvSpPr>
          <p:cNvPr id="136" name="Google Shape;136;p4"/>
          <p:cNvSpPr/>
          <p:nvPr/>
        </p:nvSpPr>
        <p:spPr>
          <a:xfrm>
            <a:off x="7404104" y="4578350"/>
            <a:ext cx="1800000" cy="1702869"/>
          </a:xfrm>
          <a:prstGeom prst="rect">
            <a:avLst/>
          </a:prstGeom>
          <a:solidFill>
            <a:schemeClr val="lt1"/>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US" sz="1400" b="1" i="0" u="none" strike="noStrike" cap="none" dirty="0">
                <a:solidFill>
                  <a:srgbClr val="1B456C"/>
                </a:solidFill>
                <a:latin typeface="Verdana"/>
                <a:ea typeface="Verdana"/>
                <a:cs typeface="Verdana"/>
                <a:sym typeface="Verdana"/>
              </a:rPr>
              <a:t>Eleni </a:t>
            </a:r>
            <a:r>
              <a:rPr lang="en-US" sz="1400" b="1" i="0" u="none" strike="noStrike" cap="none" dirty="0" err="1">
                <a:solidFill>
                  <a:srgbClr val="1B456C"/>
                </a:solidFill>
                <a:latin typeface="Verdana"/>
                <a:ea typeface="Verdana"/>
                <a:cs typeface="Verdana"/>
                <a:sym typeface="Verdana"/>
              </a:rPr>
              <a:t>Lianou</a:t>
            </a:r>
            <a:endParaRPr sz="1400" b="1"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None/>
            </a:pPr>
            <a:r>
              <a:rPr lang="en-US" sz="1100" b="0" i="0" u="none" strike="noStrike" cap="none" dirty="0">
                <a:solidFill>
                  <a:srgbClr val="1B456C"/>
                </a:solidFill>
                <a:latin typeface="Verdana"/>
                <a:ea typeface="Verdana"/>
                <a:cs typeface="Verdana"/>
                <a:sym typeface="Verdana"/>
              </a:rPr>
              <a:t>Attorney-at-law </a:t>
            </a:r>
            <a:endParaRPr dirty="0"/>
          </a:p>
          <a:p>
            <a:pPr marL="0" marR="0" lvl="0" indent="0" algn="l" rtl="0">
              <a:lnSpc>
                <a:spcPct val="100000"/>
              </a:lnSpc>
              <a:spcBef>
                <a:spcPts val="600"/>
              </a:spcBef>
              <a:spcAft>
                <a:spcPts val="0"/>
              </a:spcAft>
              <a:buNone/>
            </a:pPr>
            <a:r>
              <a:rPr lang="en-US" sz="1100" b="0" i="0" u="none" strike="noStrike" cap="none" dirty="0">
                <a:solidFill>
                  <a:srgbClr val="1B456C"/>
                </a:solidFill>
                <a:latin typeface="Verdana"/>
                <a:ea typeface="Verdana"/>
                <a:cs typeface="Verdana"/>
                <a:sym typeface="Verdana"/>
              </a:rPr>
              <a:t>Specialist in innovation procurement </a:t>
            </a:r>
            <a:endParaRPr sz="1100" b="0" i="0" u="none" strike="noStrike" cap="none" dirty="0">
              <a:solidFill>
                <a:srgbClr val="1B456C"/>
              </a:solidFill>
              <a:latin typeface="Verdana"/>
              <a:ea typeface="Verdana"/>
              <a:cs typeface="Verdana"/>
              <a:sym typeface="Verdana"/>
            </a:endParaRPr>
          </a:p>
          <a:p>
            <a:pPr marL="0" marR="0" lvl="0" indent="0" algn="l" rtl="0">
              <a:lnSpc>
                <a:spcPct val="100000"/>
              </a:lnSpc>
              <a:spcBef>
                <a:spcPts val="600"/>
              </a:spcBef>
              <a:spcAft>
                <a:spcPts val="0"/>
              </a:spcAft>
              <a:buNone/>
            </a:pPr>
            <a:r>
              <a:rPr lang="en-US" sz="1100" b="0" i="0" u="none" strike="noStrike" cap="none" dirty="0">
                <a:solidFill>
                  <a:srgbClr val="1B456C"/>
                </a:solidFill>
                <a:latin typeface="Verdana"/>
                <a:ea typeface="Verdana"/>
                <a:cs typeface="Verdana"/>
                <a:sym typeface="Verdana"/>
              </a:rPr>
              <a:t>Center for Security Studies (KEMEA)</a:t>
            </a:r>
            <a:endParaRPr sz="1050" b="0" i="0" u="none" strike="noStrike" cap="none" dirty="0">
              <a:solidFill>
                <a:srgbClr val="1B456C"/>
              </a:solidFill>
              <a:latin typeface="Verdana"/>
              <a:ea typeface="Verdana"/>
              <a:cs typeface="Verdana"/>
              <a:sym typeface="Verdana"/>
            </a:endParaRPr>
          </a:p>
        </p:txBody>
      </p:sp>
      <p:pic>
        <p:nvPicPr>
          <p:cNvPr id="137" name="Google Shape;137;p4" descr="Ein Bild, das Person, Mann, Wand, Kleidung enthält.&#10;&#10;Automatisch generierte Beschreibung"/>
          <p:cNvPicPr preferRelativeResize="0"/>
          <p:nvPr/>
        </p:nvPicPr>
        <p:blipFill rotWithShape="1">
          <a:blip r:embed="rId5">
            <a:alphaModFix/>
          </a:blip>
          <a:srcRect r="25000"/>
          <a:stretch/>
        </p:blipFill>
        <p:spPr>
          <a:xfrm>
            <a:off x="4865496" y="2778350"/>
            <a:ext cx="1800000" cy="1800000"/>
          </a:xfrm>
          <a:prstGeom prst="rect">
            <a:avLst/>
          </a:prstGeom>
          <a:noFill/>
          <a:ln>
            <a:noFill/>
          </a:ln>
        </p:spPr>
      </p:pic>
      <p:pic>
        <p:nvPicPr>
          <p:cNvPr id="138" name="Google Shape;138;p4"/>
          <p:cNvPicPr preferRelativeResize="0"/>
          <p:nvPr/>
        </p:nvPicPr>
        <p:blipFill rotWithShape="1">
          <a:blip r:embed="rId6">
            <a:alphaModFix/>
          </a:blip>
          <a:srcRect l="3272" r="2857" b="11216"/>
          <a:stretch/>
        </p:blipFill>
        <p:spPr>
          <a:xfrm>
            <a:off x="7404105" y="2778350"/>
            <a:ext cx="1799999" cy="1800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144" name="Google Shape;144;p6"/>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5" name="Google Shape;145;p6"/>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6" name="Google Shape;146;p6"/>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Verdana"/>
                <a:ea typeface="Verdana"/>
                <a:cs typeface="Verdana"/>
                <a:sym typeface="Verdana"/>
              </a:rPr>
              <a:t>Lucas Deimel	</a:t>
            </a:r>
            <a:endParaRPr sz="1400" b="0" i="0" u="none" strike="noStrike" cap="none">
              <a:solidFill>
                <a:srgbClr val="000000"/>
              </a:solidFill>
              <a:latin typeface="Arial"/>
              <a:ea typeface="Arial"/>
              <a:cs typeface="Arial"/>
              <a:sym typeface="Arial"/>
            </a:endParaRPr>
          </a:p>
        </p:txBody>
      </p:sp>
      <p:sp>
        <p:nvSpPr>
          <p:cNvPr id="147" name="Google Shape;147;p6"/>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Research Consultant</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empirica Communication and Technology Research</a:t>
            </a:r>
            <a:endParaRPr sz="2000" b="0" i="0" u="none" strike="noStrike" cap="none">
              <a:solidFill>
                <a:schemeClr val="lt1"/>
              </a:solidFill>
              <a:latin typeface="Verdana"/>
              <a:ea typeface="Verdana"/>
              <a:cs typeface="Verdana"/>
              <a:sym typeface="Verdana"/>
            </a:endParaRPr>
          </a:p>
        </p:txBody>
      </p:sp>
      <p:sp>
        <p:nvSpPr>
          <p:cNvPr id="148" name="Google Shape;148;p6"/>
          <p:cNvSpPr txBox="1"/>
          <p:nvPr/>
        </p:nvSpPr>
        <p:spPr>
          <a:xfrm>
            <a:off x="1591146" y="1146198"/>
            <a:ext cx="877507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W</a:t>
            </a:r>
            <a:r>
              <a:rPr lang="en-US" sz="3600" b="1" i="0" u="none" strike="noStrike" cap="none">
                <a:solidFill>
                  <a:srgbClr val="1B456C"/>
                </a:solidFill>
                <a:latin typeface="Verdana"/>
                <a:ea typeface="Verdana"/>
                <a:cs typeface="Verdana"/>
                <a:sym typeface="Verdana"/>
              </a:rPr>
              <a:t>ELCOME &amp; INTRODUCTION</a:t>
            </a:r>
            <a:endParaRPr sz="3600" b="0" i="0" u="none" strike="noStrike" cap="none">
              <a:solidFill>
                <a:srgbClr val="1B456C"/>
              </a:solidFill>
              <a:latin typeface="Verdana"/>
              <a:ea typeface="Verdana"/>
              <a:cs typeface="Verdana"/>
              <a:sym typeface="Verdana"/>
            </a:endParaRPr>
          </a:p>
        </p:txBody>
      </p:sp>
      <p:pic>
        <p:nvPicPr>
          <p:cNvPr id="149" name="Google Shape;149;p6" descr="Computergenerierter Alternativtext:&#10;&#10;"/>
          <p:cNvPicPr preferRelativeResize="0"/>
          <p:nvPr/>
        </p:nvPicPr>
        <p:blipFill rotWithShape="1">
          <a:blip r:embed="rId4">
            <a:alphaModFix/>
          </a:blip>
          <a:srcRect l="15792" r="12626"/>
          <a:stretch/>
        </p:blipFill>
        <p:spPr>
          <a:xfrm>
            <a:off x="1726526" y="2778125"/>
            <a:ext cx="2633037" cy="263336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53"/>
        <p:cNvGrpSpPr/>
        <p:nvPr/>
      </p:nvGrpSpPr>
      <p:grpSpPr>
        <a:xfrm>
          <a:off x="0" y="0"/>
          <a:ext cx="0" cy="0"/>
          <a:chOff x="0" y="0"/>
          <a:chExt cx="0" cy="0"/>
        </a:xfrm>
      </p:grpSpPr>
      <p:pic>
        <p:nvPicPr>
          <p:cNvPr id="154" name="Google Shape;154;p7"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155" name="Google Shape;155;p7"/>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56" name="Google Shape;156;p7"/>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chemeClr val="lt1"/>
                </a:solidFill>
                <a:latin typeface="Verdana"/>
                <a:ea typeface="Verdana"/>
                <a:cs typeface="Verdana"/>
                <a:sym typeface="Verdana"/>
              </a:rPr>
              <a:t>urrent issues with triage management</a:t>
            </a:r>
            <a:endParaRPr sz="1400" b="0" i="0" u="none" strike="noStrike" cap="none">
              <a:solidFill>
                <a:srgbClr val="000000"/>
              </a:solidFill>
              <a:latin typeface="Arial"/>
              <a:ea typeface="Arial"/>
              <a:cs typeface="Arial"/>
              <a:sym typeface="Arial"/>
            </a:endParaRPr>
          </a:p>
        </p:txBody>
      </p:sp>
      <p:sp>
        <p:nvSpPr>
          <p:cNvPr id="157" name="Google Shape;157;p7"/>
          <p:cNvSpPr/>
          <p:nvPr/>
        </p:nvSpPr>
        <p:spPr>
          <a:xfrm>
            <a:off x="556048" y="15997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8" name="Google Shape;158;p7"/>
          <p:cNvSpPr/>
          <p:nvPr/>
        </p:nvSpPr>
        <p:spPr>
          <a:xfrm>
            <a:off x="501272" y="15167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9" name="Google Shape;159;p7"/>
          <p:cNvSpPr txBox="1"/>
          <p:nvPr/>
        </p:nvSpPr>
        <p:spPr>
          <a:xfrm>
            <a:off x="1122437" y="1560484"/>
            <a:ext cx="10198433" cy="167734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Planning and decision making</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Lack of clarity </a:t>
            </a:r>
            <a:r>
              <a:rPr lang="en-US" sz="1600" b="0" i="0" u="none" strike="noStrike" cap="none">
                <a:solidFill>
                  <a:schemeClr val="lt1"/>
                </a:solidFill>
                <a:latin typeface="Verdana"/>
                <a:ea typeface="Verdana"/>
                <a:cs typeface="Verdana"/>
                <a:sym typeface="Verdana"/>
              </a:rPr>
              <a:t>for the head of operations </a:t>
            </a:r>
            <a:r>
              <a:rPr lang="en-US" sz="1600" b="0" i="0" u="none" strike="noStrike" cap="none">
                <a:solidFill>
                  <a:schemeClr val="accent2"/>
                </a:solidFill>
                <a:latin typeface="Verdana"/>
                <a:ea typeface="Verdana"/>
                <a:cs typeface="Verdana"/>
                <a:sym typeface="Verdana"/>
              </a:rPr>
              <a:t>on the ground </a:t>
            </a:r>
            <a:r>
              <a:rPr lang="en-US" sz="1600" b="0" i="0" u="none" strike="noStrike" cap="none">
                <a:solidFill>
                  <a:schemeClr val="lt1"/>
                </a:solidFill>
                <a:latin typeface="Verdana"/>
                <a:ea typeface="Verdana"/>
                <a:cs typeface="Verdana"/>
                <a:sym typeface="Verdana"/>
              </a:rPr>
              <a:t>and for command and control structures and dispatch centres </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Missing information </a:t>
            </a:r>
            <a:r>
              <a:rPr lang="en-US" sz="1600" b="0" i="0" u="none" strike="noStrike" cap="none">
                <a:solidFill>
                  <a:schemeClr val="lt1"/>
                </a:solidFill>
                <a:latin typeface="Verdana"/>
                <a:ea typeface="Verdana"/>
                <a:cs typeface="Verdana"/>
                <a:sym typeface="Verdana"/>
              </a:rPr>
              <a:t>on environmental conditions (traffic conditions and weather conditions)</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No data for </a:t>
            </a:r>
            <a:r>
              <a:rPr lang="en-US" sz="1600" b="0" i="0" u="none" strike="noStrike" cap="none">
                <a:solidFill>
                  <a:schemeClr val="accent2"/>
                </a:solidFill>
                <a:latin typeface="Verdana"/>
                <a:ea typeface="Verdana"/>
                <a:cs typeface="Verdana"/>
                <a:sym typeface="Verdana"/>
              </a:rPr>
              <a:t>decision support </a:t>
            </a:r>
            <a:r>
              <a:rPr lang="en-US" sz="1600" b="0" i="0" u="none" strike="noStrike" cap="none">
                <a:solidFill>
                  <a:schemeClr val="lt1"/>
                </a:solidFill>
                <a:latin typeface="Verdana"/>
                <a:ea typeface="Verdana"/>
                <a:cs typeface="Verdana"/>
                <a:sym typeface="Verdana"/>
              </a:rPr>
              <a:t>to improve </a:t>
            </a:r>
            <a:r>
              <a:rPr lang="en-US" sz="1600" b="0" i="0" u="none" strike="noStrike" cap="none">
                <a:solidFill>
                  <a:schemeClr val="accent2"/>
                </a:solidFill>
                <a:latin typeface="Verdana"/>
                <a:ea typeface="Verdana"/>
                <a:cs typeface="Verdana"/>
                <a:sym typeface="Verdana"/>
              </a:rPr>
              <a:t>resource allocation </a:t>
            </a:r>
            <a:r>
              <a:rPr lang="en-US" sz="1600" b="0" i="0" u="none" strike="noStrike" cap="none">
                <a:solidFill>
                  <a:schemeClr val="lt1"/>
                </a:solidFill>
                <a:latin typeface="Verdana"/>
                <a:ea typeface="Verdana"/>
                <a:cs typeface="Verdana"/>
                <a:sym typeface="Verdana"/>
              </a:rPr>
              <a:t>and casualty transport</a:t>
            </a:r>
            <a:endParaRPr sz="1600" b="0" i="0" u="none" strike="noStrike" cap="none">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160" name="Google Shape;160;p7"/>
          <p:cNvSpPr txBox="1"/>
          <p:nvPr/>
        </p:nvSpPr>
        <p:spPr>
          <a:xfrm>
            <a:off x="1122437" y="3287685"/>
            <a:ext cx="9402830" cy="216978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Resource allocation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Resource allocation is sometimes inefficient due to </a:t>
            </a:r>
            <a:r>
              <a:rPr lang="en-US" sz="1600" b="0" i="0" u="none" strike="noStrike" cap="none">
                <a:solidFill>
                  <a:schemeClr val="accent2"/>
                </a:solidFill>
                <a:latin typeface="Verdana"/>
                <a:ea typeface="Verdana"/>
                <a:cs typeface="Verdana"/>
                <a:sym typeface="Verdana"/>
              </a:rPr>
              <a:t>missing interoperability </a:t>
            </a:r>
            <a:r>
              <a:rPr lang="en-US" sz="1600" b="0" i="0" u="none" strike="noStrike" cap="none">
                <a:solidFill>
                  <a:schemeClr val="lt1"/>
                </a:solidFill>
                <a:latin typeface="Verdana"/>
                <a:ea typeface="Verdana"/>
                <a:cs typeface="Verdana"/>
                <a:sym typeface="Verdana"/>
              </a:rPr>
              <a:t>of used systems</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An exhaustive </a:t>
            </a:r>
            <a:r>
              <a:rPr lang="en-US" sz="1600" b="0" i="0" u="none" strike="noStrike" cap="none">
                <a:solidFill>
                  <a:schemeClr val="accent2"/>
                </a:solidFill>
                <a:latin typeface="Verdana"/>
                <a:ea typeface="Verdana"/>
                <a:cs typeface="Verdana"/>
                <a:sym typeface="Verdana"/>
              </a:rPr>
              <a:t>analysis</a:t>
            </a:r>
            <a:r>
              <a:rPr lang="en-US" sz="1600" b="0" i="0" u="none" strike="noStrike" cap="none">
                <a:solidFill>
                  <a:schemeClr val="lt1"/>
                </a:solidFill>
                <a:latin typeface="Verdana"/>
                <a:ea typeface="Verdana"/>
                <a:cs typeface="Verdana"/>
                <a:sym typeface="Verdana"/>
              </a:rPr>
              <a:t> of the data generated in the incident is required, both in real time and afterwards</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Automated monitoring </a:t>
            </a:r>
            <a:r>
              <a:rPr lang="en-US" sz="1600" b="0" i="0" u="none" strike="noStrike" cap="none">
                <a:solidFill>
                  <a:schemeClr val="lt1"/>
                </a:solidFill>
                <a:latin typeface="Verdana"/>
                <a:ea typeface="Verdana"/>
                <a:cs typeface="Verdana"/>
                <a:sym typeface="Verdana"/>
              </a:rPr>
              <a:t>of already assessed casualties can free up human resources to care for other casualties. </a:t>
            </a:r>
            <a:endParaRPr sz="1600" b="0" i="0" u="none" strike="noStrike" cap="none">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161" name="Google Shape;161;p7"/>
          <p:cNvSpPr/>
          <p:nvPr/>
        </p:nvSpPr>
        <p:spPr>
          <a:xfrm>
            <a:off x="555204" y="331664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2" name="Google Shape;162;p7"/>
          <p:cNvSpPr/>
          <p:nvPr/>
        </p:nvSpPr>
        <p:spPr>
          <a:xfrm>
            <a:off x="500428" y="323360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pic>
        <p:nvPicPr>
          <p:cNvPr id="167" name="Google Shape;167;p15"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168" name="Google Shape;168;p15"/>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69" name="Google Shape;169;p15"/>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chemeClr val="lt1"/>
                </a:solidFill>
                <a:latin typeface="Verdana"/>
                <a:ea typeface="Verdana"/>
                <a:cs typeface="Verdana"/>
                <a:sym typeface="Verdana"/>
              </a:rPr>
              <a:t>urrent issues with triage management</a:t>
            </a:r>
            <a:endParaRPr sz="1400" b="0" i="0" u="none" strike="noStrike" cap="none">
              <a:solidFill>
                <a:srgbClr val="000000"/>
              </a:solidFill>
              <a:latin typeface="Arial"/>
              <a:ea typeface="Arial"/>
              <a:cs typeface="Arial"/>
              <a:sym typeface="Arial"/>
            </a:endParaRPr>
          </a:p>
        </p:txBody>
      </p:sp>
      <p:sp>
        <p:nvSpPr>
          <p:cNvPr id="170" name="Google Shape;170;p15"/>
          <p:cNvSpPr txBox="1"/>
          <p:nvPr/>
        </p:nvSpPr>
        <p:spPr>
          <a:xfrm>
            <a:off x="1122436" y="1616273"/>
            <a:ext cx="9562367" cy="14311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Triage practice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Current triage is </a:t>
            </a:r>
            <a:r>
              <a:rPr lang="en-US" sz="1600" b="0" i="0" u="none" strike="noStrike" cap="none">
                <a:solidFill>
                  <a:schemeClr val="accent2"/>
                </a:solidFill>
                <a:latin typeface="Verdana"/>
                <a:ea typeface="Verdana"/>
                <a:cs typeface="Verdana"/>
                <a:sym typeface="Verdana"/>
              </a:rPr>
              <a:t>not very flexible</a:t>
            </a:r>
            <a:endParaRPr sz="1600" b="0" i="0" u="none" strike="noStrike" cap="none">
              <a:solidFill>
                <a:schemeClr val="accent2"/>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Improvement of re-triage, i.e. monitoring of the condition and vital signs of already triaged casualties</a:t>
            </a:r>
            <a:endParaRPr sz="1600" b="0" i="0" u="none" strike="noStrike" cap="none">
              <a:solidFill>
                <a:srgbClr val="000000"/>
              </a:solidFill>
              <a:latin typeface="Verdana"/>
              <a:ea typeface="Verdana"/>
              <a:cs typeface="Verdana"/>
              <a:sym typeface="Verdana"/>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171" name="Google Shape;171;p15"/>
          <p:cNvSpPr txBox="1"/>
          <p:nvPr/>
        </p:nvSpPr>
        <p:spPr>
          <a:xfrm>
            <a:off x="1122436" y="3026893"/>
            <a:ext cx="9500821" cy="6924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Data transmission</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Radio messages are prone to </a:t>
            </a:r>
            <a:r>
              <a:rPr lang="en-US" sz="1600" b="0" i="0" u="none" strike="noStrike" cap="none">
                <a:solidFill>
                  <a:schemeClr val="accent2"/>
                </a:solidFill>
                <a:latin typeface="Verdana"/>
                <a:ea typeface="Verdana"/>
                <a:cs typeface="Verdana"/>
                <a:sym typeface="Verdana"/>
              </a:rPr>
              <a:t>confusion</a:t>
            </a:r>
            <a:r>
              <a:rPr lang="en-US" sz="1600" b="0" i="0" u="none" strike="noStrike" cap="none">
                <a:solidFill>
                  <a:schemeClr val="lt1"/>
                </a:solidFill>
                <a:latin typeface="Verdana"/>
                <a:ea typeface="Verdana"/>
                <a:cs typeface="Verdana"/>
                <a:sym typeface="Verdana"/>
              </a:rPr>
              <a:t> and slow</a:t>
            </a:r>
            <a:endParaRPr sz="1400" b="0" i="0" u="none" strike="noStrike" cap="none">
              <a:solidFill>
                <a:srgbClr val="000000"/>
              </a:solidFill>
              <a:latin typeface="Verdana"/>
              <a:ea typeface="Verdana"/>
              <a:cs typeface="Verdana"/>
              <a:sym typeface="Verdana"/>
            </a:endParaRPr>
          </a:p>
        </p:txBody>
      </p:sp>
      <p:sp>
        <p:nvSpPr>
          <p:cNvPr id="172" name="Google Shape;172;p15"/>
          <p:cNvSpPr txBox="1"/>
          <p:nvPr/>
        </p:nvSpPr>
        <p:spPr>
          <a:xfrm>
            <a:off x="1122436" y="4063913"/>
            <a:ext cx="10511937" cy="13387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Interoperability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Missing</a:t>
            </a:r>
            <a:r>
              <a:rPr lang="en-US" sz="1600" b="0" i="0" u="none" strike="noStrike" cap="none">
                <a:solidFill>
                  <a:schemeClr val="lt1"/>
                </a:solidFill>
                <a:latin typeface="Verdana"/>
                <a:ea typeface="Verdana"/>
                <a:cs typeface="Verdana"/>
                <a:sym typeface="Verdana"/>
              </a:rPr>
              <a:t> </a:t>
            </a:r>
            <a:r>
              <a:rPr lang="en-US" sz="1600" b="0" i="0" u="none" strike="noStrike" cap="none">
                <a:solidFill>
                  <a:schemeClr val="accent2"/>
                </a:solidFill>
                <a:latin typeface="Verdana"/>
                <a:ea typeface="Verdana"/>
                <a:cs typeface="Verdana"/>
                <a:sym typeface="Verdana"/>
              </a:rPr>
              <a:t>interoperability</a:t>
            </a:r>
            <a:r>
              <a:rPr lang="en-US" sz="1600" b="0" i="0" u="none" strike="noStrike" cap="none">
                <a:solidFill>
                  <a:schemeClr val="lt1"/>
                </a:solidFill>
                <a:latin typeface="Verdana"/>
                <a:ea typeface="Verdana"/>
                <a:cs typeface="Verdana"/>
                <a:sym typeface="Verdana"/>
              </a:rPr>
              <a:t> (missing APIs) between applied </a:t>
            </a:r>
            <a:r>
              <a:rPr lang="en-US" sz="1600" b="0" i="0" u="none" strike="noStrike" cap="none">
                <a:solidFill>
                  <a:schemeClr val="accent2"/>
                </a:solidFill>
                <a:latin typeface="Verdana"/>
                <a:ea typeface="Verdana"/>
                <a:cs typeface="Verdana"/>
                <a:sym typeface="Verdana"/>
              </a:rPr>
              <a:t>EMS systems </a:t>
            </a:r>
            <a:endParaRPr sz="1600" b="0" i="0" u="none" strike="noStrike" cap="none">
              <a:solidFill>
                <a:schemeClr val="accent2"/>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Missing</a:t>
            </a:r>
            <a:r>
              <a:rPr lang="en-US" sz="1600" b="0" i="0" u="none" strike="noStrike" cap="none">
                <a:solidFill>
                  <a:schemeClr val="lt1"/>
                </a:solidFill>
                <a:latin typeface="Verdana"/>
                <a:ea typeface="Verdana"/>
                <a:cs typeface="Verdana"/>
                <a:sym typeface="Verdana"/>
              </a:rPr>
              <a:t> </a:t>
            </a:r>
            <a:r>
              <a:rPr lang="en-US" sz="1600" b="0" i="0" u="none" strike="noStrike" cap="none">
                <a:solidFill>
                  <a:schemeClr val="accent2"/>
                </a:solidFill>
                <a:latin typeface="Verdana"/>
                <a:ea typeface="Verdana"/>
                <a:cs typeface="Verdana"/>
                <a:sym typeface="Verdana"/>
              </a:rPr>
              <a:t>interoperability</a:t>
            </a:r>
            <a:r>
              <a:rPr lang="en-US" sz="1600" b="0" i="0" u="none" strike="noStrike" cap="none">
                <a:solidFill>
                  <a:schemeClr val="lt1"/>
                </a:solidFill>
                <a:latin typeface="Verdana"/>
                <a:ea typeface="Verdana"/>
                <a:cs typeface="Verdana"/>
                <a:sym typeface="Verdana"/>
              </a:rPr>
              <a:t> between all the </a:t>
            </a:r>
            <a:r>
              <a:rPr lang="en-US" sz="1600" b="0" i="0" u="none" strike="noStrike" cap="none">
                <a:solidFill>
                  <a:schemeClr val="accent2"/>
                </a:solidFill>
                <a:latin typeface="Verdana"/>
                <a:ea typeface="Verdana"/>
                <a:cs typeface="Verdana"/>
                <a:sym typeface="Verdana"/>
              </a:rPr>
              <a:t>actors</a:t>
            </a:r>
            <a:r>
              <a:rPr lang="en-US" sz="1600" b="0" i="0" u="none" strike="noStrike" cap="none">
                <a:solidFill>
                  <a:schemeClr val="lt1"/>
                </a:solidFill>
                <a:latin typeface="Verdana"/>
                <a:ea typeface="Verdana"/>
                <a:cs typeface="Verdana"/>
                <a:sym typeface="Verdana"/>
              </a:rPr>
              <a:t> participating in the emergency</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Missing</a:t>
            </a:r>
            <a:r>
              <a:rPr lang="en-US" sz="1600" b="0" i="0" u="none" strike="noStrike" cap="none">
                <a:solidFill>
                  <a:schemeClr val="lt1"/>
                </a:solidFill>
                <a:latin typeface="Verdana"/>
                <a:ea typeface="Verdana"/>
                <a:cs typeface="Verdana"/>
                <a:sym typeface="Verdana"/>
              </a:rPr>
              <a:t> </a:t>
            </a:r>
            <a:r>
              <a:rPr lang="en-US" sz="1600" b="0" i="0" u="none" strike="noStrike" cap="none">
                <a:solidFill>
                  <a:schemeClr val="accent2"/>
                </a:solidFill>
                <a:latin typeface="Verdana"/>
                <a:ea typeface="Verdana"/>
                <a:cs typeface="Verdana"/>
                <a:sym typeface="Verdana"/>
              </a:rPr>
              <a:t>interoperability</a:t>
            </a:r>
            <a:r>
              <a:rPr lang="en-US" sz="1600" b="0" i="0" u="none" strike="noStrike" cap="none">
                <a:solidFill>
                  <a:schemeClr val="lt1"/>
                </a:solidFill>
                <a:latin typeface="Verdana"/>
                <a:ea typeface="Verdana"/>
                <a:cs typeface="Verdana"/>
                <a:sym typeface="Verdana"/>
              </a:rPr>
              <a:t> with national </a:t>
            </a:r>
            <a:r>
              <a:rPr lang="en-US" sz="1600" b="0" i="0" u="none" strike="noStrike" cap="none">
                <a:solidFill>
                  <a:schemeClr val="accent2"/>
                </a:solidFill>
                <a:latin typeface="Verdana"/>
                <a:ea typeface="Verdana"/>
                <a:cs typeface="Verdana"/>
                <a:sym typeface="Verdana"/>
              </a:rPr>
              <a:t>Electronic Health Record</a:t>
            </a:r>
            <a:endParaRPr sz="1600" b="0" i="0" u="none" strike="noStrike" cap="none">
              <a:solidFill>
                <a:schemeClr val="accent2"/>
              </a:solidFill>
              <a:latin typeface="Verdana"/>
              <a:ea typeface="Verdana"/>
              <a:cs typeface="Verdana"/>
              <a:sym typeface="Verdana"/>
            </a:endParaRPr>
          </a:p>
        </p:txBody>
      </p:sp>
      <p:sp>
        <p:nvSpPr>
          <p:cNvPr id="173" name="Google Shape;173;p15"/>
          <p:cNvSpPr/>
          <p:nvPr/>
        </p:nvSpPr>
        <p:spPr>
          <a:xfrm>
            <a:off x="556048" y="165233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4" name="Google Shape;174;p15"/>
          <p:cNvSpPr/>
          <p:nvPr/>
        </p:nvSpPr>
        <p:spPr>
          <a:xfrm>
            <a:off x="501272" y="156929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5" name="Google Shape;175;p15"/>
          <p:cNvSpPr/>
          <p:nvPr/>
        </p:nvSpPr>
        <p:spPr>
          <a:xfrm>
            <a:off x="556048" y="305230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6" name="Google Shape;176;p15"/>
          <p:cNvSpPr/>
          <p:nvPr/>
        </p:nvSpPr>
        <p:spPr>
          <a:xfrm>
            <a:off x="501272" y="296926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7" name="Google Shape;177;p15"/>
          <p:cNvSpPr/>
          <p:nvPr/>
        </p:nvSpPr>
        <p:spPr>
          <a:xfrm>
            <a:off x="561662" y="410879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8" name="Google Shape;178;p15"/>
          <p:cNvSpPr/>
          <p:nvPr/>
        </p:nvSpPr>
        <p:spPr>
          <a:xfrm>
            <a:off x="506886" y="402575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82"/>
        <p:cNvGrpSpPr/>
        <p:nvPr/>
      </p:nvGrpSpPr>
      <p:grpSpPr>
        <a:xfrm>
          <a:off x="0" y="0"/>
          <a:ext cx="0" cy="0"/>
          <a:chOff x="0" y="0"/>
          <a:chExt cx="0" cy="0"/>
        </a:xfrm>
      </p:grpSpPr>
      <p:pic>
        <p:nvPicPr>
          <p:cNvPr id="183" name="Google Shape;183;p8"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184" name="Google Shape;184;p8"/>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85" name="Google Shape;185;p8"/>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I</a:t>
            </a:r>
            <a:r>
              <a:rPr lang="en-US" sz="4000" b="1" i="0" u="none" strike="noStrike" cap="none">
                <a:solidFill>
                  <a:schemeClr val="lt1"/>
                </a:solidFill>
                <a:latin typeface="Verdana"/>
                <a:ea typeface="Verdana"/>
                <a:cs typeface="Verdana"/>
                <a:sym typeface="Verdana"/>
              </a:rPr>
              <a:t>mportance of triage management</a:t>
            </a:r>
            <a:endParaRPr sz="1400" b="0" i="0" u="none" strike="noStrike" cap="none">
              <a:solidFill>
                <a:srgbClr val="000000"/>
              </a:solidFill>
              <a:latin typeface="Arial"/>
              <a:ea typeface="Arial"/>
              <a:cs typeface="Arial"/>
              <a:sym typeface="Arial"/>
            </a:endParaRPr>
          </a:p>
        </p:txBody>
      </p:sp>
      <p:sp>
        <p:nvSpPr>
          <p:cNvPr id="186" name="Google Shape;186;p8"/>
          <p:cNvSpPr/>
          <p:nvPr/>
        </p:nvSpPr>
        <p:spPr>
          <a:xfrm>
            <a:off x="624236" y="33079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7" name="Google Shape;187;p8"/>
          <p:cNvSpPr/>
          <p:nvPr/>
        </p:nvSpPr>
        <p:spPr>
          <a:xfrm>
            <a:off x="569460" y="32249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p8"/>
          <p:cNvSpPr txBox="1"/>
          <p:nvPr/>
        </p:nvSpPr>
        <p:spPr>
          <a:xfrm>
            <a:off x="1190625" y="3268726"/>
            <a:ext cx="10121232" cy="10925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What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Sorting of casualties into </a:t>
            </a:r>
            <a:r>
              <a:rPr lang="en-US" sz="1400" b="0" i="0" u="none" strike="noStrike" cap="none">
                <a:solidFill>
                  <a:schemeClr val="accent2"/>
                </a:solidFill>
                <a:latin typeface="Verdana"/>
                <a:ea typeface="Verdana"/>
                <a:cs typeface="Verdana"/>
                <a:sym typeface="Verdana"/>
              </a:rPr>
              <a:t>priority groups </a:t>
            </a:r>
            <a:r>
              <a:rPr lang="en-US" sz="1400" b="0" i="0" u="none" strike="noStrike" cap="none">
                <a:solidFill>
                  <a:schemeClr val="lt1"/>
                </a:solidFill>
                <a:latin typeface="Verdana"/>
                <a:ea typeface="Verdana"/>
                <a:cs typeface="Verdana"/>
                <a:sym typeface="Verdana"/>
              </a:rPr>
              <a:t>according to their needs and the available resources.</a:t>
            </a:r>
            <a:endParaRPr sz="12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Ensure the </a:t>
            </a:r>
            <a:r>
              <a:rPr lang="en-US" sz="1400" b="0" i="0" u="none" strike="noStrike" cap="none">
                <a:solidFill>
                  <a:schemeClr val="accent2"/>
                </a:solidFill>
                <a:latin typeface="Verdana"/>
                <a:ea typeface="Verdana"/>
                <a:cs typeface="Verdana"/>
                <a:sym typeface="Verdana"/>
              </a:rPr>
              <a:t>efficient use </a:t>
            </a:r>
            <a:r>
              <a:rPr lang="en-US" sz="1400" b="0" i="0" u="none" strike="noStrike" cap="none">
                <a:solidFill>
                  <a:schemeClr val="lt1"/>
                </a:solidFill>
                <a:latin typeface="Verdana"/>
                <a:ea typeface="Verdana"/>
                <a:cs typeface="Verdana"/>
                <a:sym typeface="Verdana"/>
              </a:rPr>
              <a:t>of available resources (e.g. personnel, supplies, equipment, transportation, medical facilities).</a:t>
            </a:r>
            <a:endParaRPr sz="1200" b="0" i="0" u="none" strike="noStrike" cap="none">
              <a:solidFill>
                <a:srgbClr val="000000"/>
              </a:solidFill>
              <a:latin typeface="Verdana"/>
              <a:ea typeface="Verdana"/>
              <a:cs typeface="Verdana"/>
              <a:sym typeface="Verdana"/>
            </a:endParaRPr>
          </a:p>
        </p:txBody>
      </p:sp>
      <p:sp>
        <p:nvSpPr>
          <p:cNvPr id="189" name="Google Shape;189;p8"/>
          <p:cNvSpPr txBox="1"/>
          <p:nvPr/>
        </p:nvSpPr>
        <p:spPr>
          <a:xfrm>
            <a:off x="1190625" y="4376380"/>
            <a:ext cx="9333767" cy="109256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Why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Low probability but high impact of </a:t>
            </a:r>
            <a:r>
              <a:rPr lang="en-US" sz="1400" b="0" i="0" u="none" strike="noStrike" cap="none">
                <a:solidFill>
                  <a:schemeClr val="accent2"/>
                </a:solidFill>
                <a:latin typeface="Verdana"/>
                <a:ea typeface="Verdana"/>
                <a:cs typeface="Verdana"/>
                <a:sym typeface="Verdana"/>
              </a:rPr>
              <a:t>large-scale events</a:t>
            </a:r>
            <a:endParaRPr sz="1200" b="0" i="0" u="none" strike="noStrike" cap="none">
              <a:solidFill>
                <a:schemeClr val="accent2"/>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Affects the extent and </a:t>
            </a:r>
            <a:r>
              <a:rPr lang="en-US" sz="1400" b="0" i="0" u="none" strike="noStrike" cap="none">
                <a:solidFill>
                  <a:schemeClr val="accent2"/>
                </a:solidFill>
                <a:latin typeface="Verdana"/>
                <a:ea typeface="Verdana"/>
                <a:cs typeface="Verdana"/>
                <a:sym typeface="Verdana"/>
              </a:rPr>
              <a:t>quality of care </a:t>
            </a:r>
            <a:r>
              <a:rPr lang="en-US" sz="1400" b="0" i="0" u="none" strike="noStrike" cap="none">
                <a:solidFill>
                  <a:schemeClr val="lt1"/>
                </a:solidFill>
                <a:latin typeface="Verdana"/>
                <a:ea typeface="Verdana"/>
                <a:cs typeface="Verdana"/>
                <a:sym typeface="Verdana"/>
              </a:rPr>
              <a:t>delivered by the EMS system.</a:t>
            </a:r>
            <a:endParaRPr sz="12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Reduced </a:t>
            </a:r>
            <a:r>
              <a:rPr lang="en-US" sz="1400" b="0" i="0" u="none" strike="noStrike" cap="none">
                <a:solidFill>
                  <a:schemeClr val="accent2"/>
                </a:solidFill>
                <a:latin typeface="Verdana"/>
                <a:ea typeface="Verdana"/>
                <a:cs typeface="Verdana"/>
                <a:sym typeface="Verdana"/>
              </a:rPr>
              <a:t>mortality</a:t>
            </a:r>
            <a:r>
              <a:rPr lang="en-US" sz="1400" b="0" i="0" u="none" strike="noStrike" cap="none">
                <a:solidFill>
                  <a:schemeClr val="lt1"/>
                </a:solidFill>
                <a:latin typeface="Verdana"/>
                <a:ea typeface="Verdana"/>
                <a:cs typeface="Verdana"/>
                <a:sym typeface="Verdana"/>
              </a:rPr>
              <a:t> and increases </a:t>
            </a:r>
            <a:r>
              <a:rPr lang="en-US" sz="1400" b="0" i="0" u="none" strike="noStrike" cap="none">
                <a:solidFill>
                  <a:schemeClr val="accent2"/>
                </a:solidFill>
                <a:latin typeface="Verdana"/>
                <a:ea typeface="Verdana"/>
                <a:cs typeface="Verdana"/>
                <a:sym typeface="Verdana"/>
              </a:rPr>
              <a:t>quality of life </a:t>
            </a:r>
            <a:r>
              <a:rPr lang="en-US" sz="1400" b="0" i="0" u="none" strike="noStrike" cap="none">
                <a:solidFill>
                  <a:schemeClr val="lt1"/>
                </a:solidFill>
                <a:latin typeface="Verdana"/>
                <a:ea typeface="Verdana"/>
                <a:cs typeface="Verdana"/>
                <a:sym typeface="Verdana"/>
              </a:rPr>
              <a:t>of casualties.</a:t>
            </a:r>
            <a:endParaRPr sz="1400" b="0" i="0" u="none" strike="noStrike" cap="none">
              <a:solidFill>
                <a:srgbClr val="000000"/>
              </a:solidFill>
              <a:latin typeface="Verdana"/>
              <a:ea typeface="Verdana"/>
              <a:cs typeface="Verdana"/>
              <a:sym typeface="Verdana"/>
            </a:endParaRPr>
          </a:p>
        </p:txBody>
      </p:sp>
      <p:sp>
        <p:nvSpPr>
          <p:cNvPr id="190" name="Google Shape;190;p8"/>
          <p:cNvSpPr/>
          <p:nvPr/>
        </p:nvSpPr>
        <p:spPr>
          <a:xfrm>
            <a:off x="623392" y="440533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1" name="Google Shape;191;p8"/>
          <p:cNvSpPr/>
          <p:nvPr/>
        </p:nvSpPr>
        <p:spPr>
          <a:xfrm>
            <a:off x="568616" y="432229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2" name="Google Shape;192;p8"/>
          <p:cNvPicPr preferRelativeResize="0"/>
          <p:nvPr/>
        </p:nvPicPr>
        <p:blipFill rotWithShape="1">
          <a:blip r:embed="rId5">
            <a:alphaModFix/>
          </a:blip>
          <a:srcRect/>
          <a:stretch/>
        </p:blipFill>
        <p:spPr>
          <a:xfrm>
            <a:off x="568616" y="1520392"/>
            <a:ext cx="10915979" cy="1333621"/>
          </a:xfrm>
          <a:prstGeom prst="rect">
            <a:avLst/>
          </a:prstGeom>
          <a:noFill/>
          <a:ln>
            <a:noFill/>
          </a:ln>
        </p:spPr>
      </p:pic>
      <p:sp>
        <p:nvSpPr>
          <p:cNvPr id="193" name="Google Shape;193;p8"/>
          <p:cNvSpPr txBox="1"/>
          <p:nvPr/>
        </p:nvSpPr>
        <p:spPr>
          <a:xfrm>
            <a:off x="1199481" y="5634629"/>
            <a:ext cx="10098634" cy="8771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Trend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Number of natural and man-made </a:t>
            </a:r>
            <a:r>
              <a:rPr lang="en-US" sz="1400" b="0" i="0" u="none" strike="noStrike" cap="none">
                <a:solidFill>
                  <a:schemeClr val="accent2"/>
                </a:solidFill>
                <a:latin typeface="Verdana"/>
                <a:ea typeface="Verdana"/>
                <a:cs typeface="Verdana"/>
                <a:sym typeface="Verdana"/>
              </a:rPr>
              <a:t>disasters increase</a:t>
            </a:r>
            <a:endParaRPr sz="1200" b="0" i="0" u="none" strike="noStrike" cap="none">
              <a:solidFill>
                <a:schemeClr val="accent2"/>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400" b="0" i="0" u="none" strike="noStrike" cap="none">
                <a:solidFill>
                  <a:schemeClr val="lt1"/>
                </a:solidFill>
                <a:latin typeface="Verdana"/>
                <a:ea typeface="Verdana"/>
                <a:cs typeface="Verdana"/>
                <a:sym typeface="Verdana"/>
              </a:rPr>
              <a:t>Risk drivers: climate change, urbanisation, changing security landscape, technological developments</a:t>
            </a:r>
            <a:endParaRPr sz="1200" b="0" i="0" u="none" strike="noStrike" cap="none">
              <a:solidFill>
                <a:srgbClr val="000000"/>
              </a:solidFill>
              <a:latin typeface="Verdana"/>
              <a:ea typeface="Verdana"/>
              <a:cs typeface="Verdana"/>
              <a:sym typeface="Verdana"/>
            </a:endParaRPr>
          </a:p>
        </p:txBody>
      </p:sp>
      <p:sp>
        <p:nvSpPr>
          <p:cNvPr id="194" name="Google Shape;194;p8"/>
          <p:cNvSpPr/>
          <p:nvPr/>
        </p:nvSpPr>
        <p:spPr>
          <a:xfrm>
            <a:off x="632248" y="566358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5" name="Google Shape;195;p8"/>
          <p:cNvSpPr/>
          <p:nvPr/>
        </p:nvSpPr>
        <p:spPr>
          <a:xfrm>
            <a:off x="577472" y="558054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9"/>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chemeClr val="lt1"/>
              </a:buClr>
              <a:buSzPts val="4000"/>
              <a:buNone/>
            </a:pPr>
            <a:endParaRPr/>
          </a:p>
        </p:txBody>
      </p:sp>
      <p:pic>
        <p:nvPicPr>
          <p:cNvPr id="201" name="Google Shape;201;p9"/>
          <p:cNvPicPr preferRelativeResize="0"/>
          <p:nvPr/>
        </p:nvPicPr>
        <p:blipFill rotWithShape="1">
          <a:blip r:embed="rId3">
            <a:alphaModFix/>
          </a:blip>
          <a:srcRect/>
          <a:stretch/>
        </p:blipFill>
        <p:spPr>
          <a:xfrm>
            <a:off x="1392695" y="1253926"/>
            <a:ext cx="947368" cy="720000"/>
          </a:xfrm>
          <a:prstGeom prst="rect">
            <a:avLst/>
          </a:prstGeom>
          <a:noFill/>
          <a:ln>
            <a:noFill/>
          </a:ln>
        </p:spPr>
      </p:pic>
      <p:pic>
        <p:nvPicPr>
          <p:cNvPr id="202" name="Google Shape;202;p9"/>
          <p:cNvPicPr preferRelativeResize="0"/>
          <p:nvPr/>
        </p:nvPicPr>
        <p:blipFill rotWithShape="1">
          <a:blip r:embed="rId3">
            <a:alphaModFix/>
          </a:blip>
          <a:srcRect/>
          <a:stretch/>
        </p:blipFill>
        <p:spPr>
          <a:xfrm rot="10800000">
            <a:off x="9972554" y="4814712"/>
            <a:ext cx="947368" cy="720000"/>
          </a:xfrm>
          <a:prstGeom prst="rect">
            <a:avLst/>
          </a:prstGeom>
          <a:noFill/>
          <a:ln>
            <a:noFill/>
          </a:ln>
        </p:spPr>
      </p:pic>
      <p:sp>
        <p:nvSpPr>
          <p:cNvPr id="203" name="Google Shape;203;p9"/>
          <p:cNvSpPr txBox="1"/>
          <p:nvPr/>
        </p:nvSpPr>
        <p:spPr>
          <a:xfrm>
            <a:off x="1068308" y="2164669"/>
            <a:ext cx="9952117"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3200" b="1" i="0" u="none" strike="noStrike" cap="none">
                <a:solidFill>
                  <a:schemeClr val="lt1"/>
                </a:solidFill>
                <a:latin typeface="Verdana"/>
                <a:ea typeface="Verdana"/>
                <a:cs typeface="Verdana"/>
                <a:sym typeface="Verdana"/>
              </a:rPr>
              <a:t>The main goal of iProcureSecurity PCP is to improve triage scenarios through a flexible triage management system. 6.7 million Euros are made available for R&amp;D services in this domain.</a:t>
            </a:r>
            <a:endParaRPr sz="3200" b="0" i="0" u="none" strike="noStrike" cap="none">
              <a:solidFill>
                <a:schemeClr val="lt1"/>
              </a:solidFill>
              <a:latin typeface="Verdana"/>
              <a:ea typeface="Verdana"/>
              <a:cs typeface="Verdana"/>
              <a:sym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10"/>
          <p:cNvPicPr preferRelativeResize="0"/>
          <p:nvPr/>
        </p:nvPicPr>
        <p:blipFill rotWithShape="1">
          <a:blip r:embed="rId3">
            <a:alphaModFix/>
          </a:blip>
          <a:srcRect/>
          <a:stretch/>
        </p:blipFill>
        <p:spPr>
          <a:xfrm>
            <a:off x="4314850" y="1455068"/>
            <a:ext cx="1026561" cy="555551"/>
          </a:xfrm>
          <a:prstGeom prst="rect">
            <a:avLst/>
          </a:prstGeom>
          <a:noFill/>
          <a:ln>
            <a:noFill/>
          </a:ln>
        </p:spPr>
      </p:pic>
      <p:sp>
        <p:nvSpPr>
          <p:cNvPr id="209" name="Google Shape;209;p10"/>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10" name="Google Shape;210;p10"/>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211" name="Google Shape;211;p10"/>
          <p:cNvSpPr txBox="1"/>
          <p:nvPr/>
        </p:nvSpPr>
        <p:spPr>
          <a:xfrm>
            <a:off x="145664" y="529470"/>
            <a:ext cx="3254988" cy="518603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9</a:t>
            </a:r>
            <a:r>
              <a:rPr lang="en-US" sz="2800" b="1" i="0" u="none" strike="noStrike" cap="none">
                <a:solidFill>
                  <a:srgbClr val="FFFFF6"/>
                </a:solidFill>
                <a:latin typeface="Verdana"/>
                <a:ea typeface="Verdana"/>
                <a:cs typeface="Verdana"/>
                <a:sym typeface="Verdana"/>
              </a:rPr>
              <a:t> procurers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from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5</a:t>
            </a:r>
            <a:r>
              <a:rPr lang="en-US" sz="2800" b="1" i="0" u="none" strike="noStrike" cap="none">
                <a:solidFill>
                  <a:srgbClr val="FFFFF6"/>
                </a:solidFill>
                <a:latin typeface="Verdana"/>
                <a:ea typeface="Verdana"/>
                <a:cs typeface="Verdana"/>
                <a:sym typeface="Verdana"/>
              </a:rPr>
              <a:t> countries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Responsible for the pre-hospital care of over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40</a:t>
            </a:r>
            <a:r>
              <a:rPr lang="en-US" sz="2800" b="1" i="0" u="none" strike="noStrike" cap="none">
                <a:solidFill>
                  <a:srgbClr val="FFFFF6"/>
                </a:solidFill>
                <a:latin typeface="Verdana"/>
                <a:ea typeface="Verdana"/>
                <a:cs typeface="Verdana"/>
                <a:sym typeface="Verdana"/>
              </a:rPr>
              <a:t> million people</a:t>
            </a:r>
            <a:endParaRPr sz="2800" b="1" i="0" u="none" strike="noStrike" cap="none">
              <a:solidFill>
                <a:srgbClr val="000000"/>
              </a:solidFill>
              <a:latin typeface="Verdana"/>
              <a:ea typeface="Verdana"/>
              <a:cs typeface="Verdana"/>
              <a:sym typeface="Verdana"/>
            </a:endParaRPr>
          </a:p>
        </p:txBody>
      </p:sp>
      <p:grpSp>
        <p:nvGrpSpPr>
          <p:cNvPr id="212" name="Google Shape;212;p10"/>
          <p:cNvGrpSpPr/>
          <p:nvPr/>
        </p:nvGrpSpPr>
        <p:grpSpPr>
          <a:xfrm>
            <a:off x="3959487" y="349326"/>
            <a:ext cx="345999" cy="345999"/>
            <a:chOff x="6997962" y="1320876"/>
            <a:chExt cx="486198" cy="486198"/>
          </a:xfrm>
        </p:grpSpPr>
        <p:sp>
          <p:nvSpPr>
            <p:cNvPr id="213" name="Google Shape;213;p10"/>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10"/>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15" name="Google Shape;215;p10"/>
          <p:cNvSpPr txBox="1"/>
          <p:nvPr/>
        </p:nvSpPr>
        <p:spPr>
          <a:xfrm>
            <a:off x="5570927" y="16372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EMPRESA PUBLICA DE EMERGENCIAS SANITARIAS (EPES) - SPAIN</a:t>
            </a:r>
            <a:endParaRPr sz="1400" b="0" i="0" u="none" strike="noStrike" cap="none">
              <a:solidFill>
                <a:srgbClr val="000000"/>
              </a:solidFill>
              <a:latin typeface="Arial"/>
              <a:ea typeface="Arial"/>
              <a:cs typeface="Arial"/>
              <a:sym typeface="Arial"/>
            </a:endParaRPr>
          </a:p>
        </p:txBody>
      </p:sp>
      <p:sp>
        <p:nvSpPr>
          <p:cNvPr id="216" name="Google Shape;216;p10"/>
          <p:cNvSpPr txBox="1"/>
          <p:nvPr/>
        </p:nvSpPr>
        <p:spPr>
          <a:xfrm>
            <a:off x="4513653" y="451581"/>
            <a:ext cx="3630222"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Procuring organisations</a:t>
            </a:r>
            <a:endParaRPr sz="1400" b="0" i="0" u="none" strike="noStrike" cap="none">
              <a:solidFill>
                <a:srgbClr val="000000"/>
              </a:solidFill>
              <a:latin typeface="Arial"/>
              <a:ea typeface="Arial"/>
              <a:cs typeface="Arial"/>
              <a:sym typeface="Arial"/>
            </a:endParaRPr>
          </a:p>
        </p:txBody>
      </p:sp>
      <p:sp>
        <p:nvSpPr>
          <p:cNvPr id="217" name="Google Shape;217;p10"/>
          <p:cNvSpPr txBox="1"/>
          <p:nvPr/>
        </p:nvSpPr>
        <p:spPr>
          <a:xfrm>
            <a:off x="5570927" y="22087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SERVICIO MADRILENO DE SALUD (SERMAS) - SPAIN</a:t>
            </a:r>
            <a:endParaRPr sz="1400" b="0" i="0" u="none" strike="noStrike" cap="none">
              <a:solidFill>
                <a:srgbClr val="000000"/>
              </a:solidFill>
              <a:latin typeface="Arial"/>
              <a:ea typeface="Arial"/>
              <a:cs typeface="Arial"/>
              <a:sym typeface="Arial"/>
            </a:endParaRPr>
          </a:p>
        </p:txBody>
      </p:sp>
      <p:pic>
        <p:nvPicPr>
          <p:cNvPr id="218" name="Google Shape;218;p10"/>
          <p:cNvPicPr preferRelativeResize="0"/>
          <p:nvPr/>
        </p:nvPicPr>
        <p:blipFill rotWithShape="1">
          <a:blip r:embed="rId5">
            <a:alphaModFix/>
          </a:blip>
          <a:srcRect/>
          <a:stretch/>
        </p:blipFill>
        <p:spPr>
          <a:xfrm>
            <a:off x="4411241" y="2109938"/>
            <a:ext cx="840009" cy="454593"/>
          </a:xfrm>
          <a:prstGeom prst="rect">
            <a:avLst/>
          </a:prstGeom>
          <a:noFill/>
          <a:ln>
            <a:noFill/>
          </a:ln>
        </p:spPr>
      </p:pic>
      <p:pic>
        <p:nvPicPr>
          <p:cNvPr id="219" name="Google Shape;219;p10"/>
          <p:cNvPicPr preferRelativeResize="0"/>
          <p:nvPr/>
        </p:nvPicPr>
        <p:blipFill rotWithShape="1">
          <a:blip r:embed="rId6">
            <a:alphaModFix/>
          </a:blip>
          <a:srcRect/>
          <a:stretch/>
        </p:blipFill>
        <p:spPr>
          <a:xfrm>
            <a:off x="4348758" y="2653539"/>
            <a:ext cx="957702" cy="518286"/>
          </a:xfrm>
          <a:prstGeom prst="rect">
            <a:avLst/>
          </a:prstGeom>
          <a:noFill/>
          <a:ln>
            <a:noFill/>
          </a:ln>
        </p:spPr>
      </p:pic>
      <p:sp>
        <p:nvSpPr>
          <p:cNvPr id="220" name="Google Shape;220;p10"/>
          <p:cNvSpPr txBox="1"/>
          <p:nvPr/>
        </p:nvSpPr>
        <p:spPr>
          <a:xfrm>
            <a:off x="5570927" y="2751663"/>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OSTERREICHISCHES ROTES KREUZ (ARC) - AUSTRIA</a:t>
            </a:r>
            <a:endParaRPr sz="1400" b="0" i="0" u="none" strike="noStrike" cap="none">
              <a:solidFill>
                <a:srgbClr val="000000"/>
              </a:solidFill>
              <a:latin typeface="Arial"/>
              <a:ea typeface="Arial"/>
              <a:cs typeface="Arial"/>
              <a:sym typeface="Arial"/>
            </a:endParaRPr>
          </a:p>
        </p:txBody>
      </p:sp>
      <p:pic>
        <p:nvPicPr>
          <p:cNvPr id="221" name="Google Shape;221;p10" descr="Ein Bild, das Text enthält.&#10;&#10;Automatisch generierte Beschreibung"/>
          <p:cNvPicPr preferRelativeResize="0"/>
          <p:nvPr/>
        </p:nvPicPr>
        <p:blipFill rotWithShape="1">
          <a:blip r:embed="rId7">
            <a:alphaModFix/>
          </a:blip>
          <a:srcRect/>
          <a:stretch/>
        </p:blipFill>
        <p:spPr>
          <a:xfrm>
            <a:off x="4417238" y="3291457"/>
            <a:ext cx="805502" cy="435919"/>
          </a:xfrm>
          <a:prstGeom prst="rect">
            <a:avLst/>
          </a:prstGeom>
          <a:noFill/>
          <a:ln>
            <a:noFill/>
          </a:ln>
        </p:spPr>
      </p:pic>
      <p:sp>
        <p:nvSpPr>
          <p:cNvPr id="222" name="Google Shape;222;p10"/>
          <p:cNvSpPr txBox="1"/>
          <p:nvPr/>
        </p:nvSpPr>
        <p:spPr>
          <a:xfrm>
            <a:off x="5570927" y="3370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AGENZIA REGIONALE EMERGENZA URGENZA (AREU) - ITALY</a:t>
            </a:r>
            <a:endParaRPr sz="1400" b="0" i="0" u="none" strike="noStrike" cap="none">
              <a:solidFill>
                <a:srgbClr val="000000"/>
              </a:solidFill>
              <a:latin typeface="Arial"/>
              <a:ea typeface="Arial"/>
              <a:cs typeface="Arial"/>
              <a:sym typeface="Arial"/>
            </a:endParaRPr>
          </a:p>
        </p:txBody>
      </p:sp>
      <p:pic>
        <p:nvPicPr>
          <p:cNvPr id="223" name="Google Shape;223;p10"/>
          <p:cNvPicPr preferRelativeResize="0"/>
          <p:nvPr/>
        </p:nvPicPr>
        <p:blipFill rotWithShape="1">
          <a:blip r:embed="rId8">
            <a:alphaModFix/>
          </a:blip>
          <a:srcRect/>
          <a:stretch/>
        </p:blipFill>
        <p:spPr>
          <a:xfrm>
            <a:off x="4367807" y="3854473"/>
            <a:ext cx="903451" cy="488927"/>
          </a:xfrm>
          <a:prstGeom prst="rect">
            <a:avLst/>
          </a:prstGeom>
          <a:noFill/>
          <a:ln>
            <a:noFill/>
          </a:ln>
        </p:spPr>
      </p:pic>
      <p:sp>
        <p:nvSpPr>
          <p:cNvPr id="224" name="Google Shape;224;p10"/>
          <p:cNvSpPr txBox="1"/>
          <p:nvPr/>
        </p:nvSpPr>
        <p:spPr>
          <a:xfrm>
            <a:off x="5570927" y="3999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AZIENDA SANITARIA LOCALE BENEVENTO (ASLBN) - ITALY</a:t>
            </a:r>
            <a:endParaRPr sz="1400" b="0" i="0" u="none" strike="noStrike" cap="none">
              <a:solidFill>
                <a:srgbClr val="000000"/>
              </a:solidFill>
              <a:latin typeface="Arial"/>
              <a:ea typeface="Arial"/>
              <a:cs typeface="Arial"/>
              <a:sym typeface="Arial"/>
            </a:endParaRPr>
          </a:p>
        </p:txBody>
      </p:sp>
      <p:pic>
        <p:nvPicPr>
          <p:cNvPr id="225" name="Google Shape;225;p10"/>
          <p:cNvPicPr preferRelativeResize="0"/>
          <p:nvPr/>
        </p:nvPicPr>
        <p:blipFill rotWithShape="1">
          <a:blip r:embed="rId9">
            <a:alphaModFix/>
          </a:blip>
          <a:srcRect/>
          <a:stretch/>
        </p:blipFill>
        <p:spPr>
          <a:xfrm>
            <a:off x="4324351" y="4448175"/>
            <a:ext cx="968030" cy="523875"/>
          </a:xfrm>
          <a:prstGeom prst="rect">
            <a:avLst/>
          </a:prstGeom>
          <a:noFill/>
          <a:ln>
            <a:noFill/>
          </a:ln>
        </p:spPr>
      </p:pic>
      <p:sp>
        <p:nvSpPr>
          <p:cNvPr id="226" name="Google Shape;226;p10"/>
          <p:cNvSpPr txBox="1"/>
          <p:nvPr/>
        </p:nvSpPr>
        <p:spPr>
          <a:xfrm>
            <a:off x="5570927" y="46661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ELLINIKOS ERYTHROS STAVROS (HRC) - GREECE</a:t>
            </a:r>
            <a:endParaRPr sz="1400" b="0" i="0" u="none" strike="noStrike" cap="none">
              <a:solidFill>
                <a:srgbClr val="000000"/>
              </a:solidFill>
              <a:latin typeface="Arial"/>
              <a:ea typeface="Arial"/>
              <a:cs typeface="Arial"/>
              <a:sym typeface="Arial"/>
            </a:endParaRPr>
          </a:p>
        </p:txBody>
      </p:sp>
      <p:pic>
        <p:nvPicPr>
          <p:cNvPr id="227" name="Google Shape;227;p10"/>
          <p:cNvPicPr preferRelativeResize="0"/>
          <p:nvPr/>
        </p:nvPicPr>
        <p:blipFill rotWithShape="1">
          <a:blip r:embed="rId10">
            <a:alphaModFix/>
          </a:blip>
          <a:srcRect/>
          <a:stretch/>
        </p:blipFill>
        <p:spPr>
          <a:xfrm>
            <a:off x="4292735" y="5045148"/>
            <a:ext cx="1069840" cy="578972"/>
          </a:xfrm>
          <a:prstGeom prst="rect">
            <a:avLst/>
          </a:prstGeom>
          <a:noFill/>
          <a:ln>
            <a:noFill/>
          </a:ln>
        </p:spPr>
      </p:pic>
      <p:sp>
        <p:nvSpPr>
          <p:cNvPr id="228" name="Google Shape;228;p10"/>
          <p:cNvSpPr txBox="1"/>
          <p:nvPr/>
        </p:nvSpPr>
        <p:spPr>
          <a:xfrm>
            <a:off x="5570927" y="5275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ETHINKO KENTRO AMESIS VOITHEIAS (EKAB) - GREECE</a:t>
            </a:r>
            <a:endParaRPr sz="1400" b="0" i="0" u="none" strike="noStrike" cap="none">
              <a:solidFill>
                <a:srgbClr val="000000"/>
              </a:solidFill>
              <a:latin typeface="Arial"/>
              <a:ea typeface="Arial"/>
              <a:cs typeface="Arial"/>
              <a:sym typeface="Arial"/>
            </a:endParaRPr>
          </a:p>
        </p:txBody>
      </p:sp>
      <p:pic>
        <p:nvPicPr>
          <p:cNvPr id="229" name="Google Shape;229;p10"/>
          <p:cNvPicPr preferRelativeResize="0"/>
          <p:nvPr/>
        </p:nvPicPr>
        <p:blipFill rotWithShape="1">
          <a:blip r:embed="rId11">
            <a:alphaModFix/>
          </a:blip>
          <a:srcRect/>
          <a:stretch/>
        </p:blipFill>
        <p:spPr>
          <a:xfrm>
            <a:off x="4276725" y="5731024"/>
            <a:ext cx="1114425" cy="603101"/>
          </a:xfrm>
          <a:prstGeom prst="rect">
            <a:avLst/>
          </a:prstGeom>
          <a:noFill/>
          <a:ln>
            <a:noFill/>
          </a:ln>
        </p:spPr>
      </p:pic>
      <p:sp>
        <p:nvSpPr>
          <p:cNvPr id="230" name="Google Shape;230;p10"/>
          <p:cNvSpPr txBox="1"/>
          <p:nvPr/>
        </p:nvSpPr>
        <p:spPr>
          <a:xfrm>
            <a:off x="5570927" y="5904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IZMIR BUYUKSEHIR BELEDIYESI (IBB) - TURKEY</a:t>
            </a:r>
            <a:endParaRPr sz="1400" b="0" i="0" u="none" strike="noStrike" cap="none">
              <a:solidFill>
                <a:srgbClr val="000000"/>
              </a:solidFill>
              <a:latin typeface="Arial"/>
              <a:ea typeface="Arial"/>
              <a:cs typeface="Arial"/>
              <a:sym typeface="Arial"/>
            </a:endParaRPr>
          </a:p>
        </p:txBody>
      </p:sp>
      <p:pic>
        <p:nvPicPr>
          <p:cNvPr id="231" name="Google Shape;231;p10"/>
          <p:cNvPicPr preferRelativeResize="0"/>
          <p:nvPr/>
        </p:nvPicPr>
        <p:blipFill rotWithShape="1">
          <a:blip r:embed="rId12">
            <a:alphaModFix/>
          </a:blip>
          <a:srcRect/>
          <a:stretch/>
        </p:blipFill>
        <p:spPr>
          <a:xfrm>
            <a:off x="4439816" y="821854"/>
            <a:ext cx="847725" cy="458769"/>
          </a:xfrm>
          <a:prstGeom prst="rect">
            <a:avLst/>
          </a:prstGeom>
          <a:noFill/>
          <a:ln>
            <a:noFill/>
          </a:ln>
        </p:spPr>
      </p:pic>
      <p:sp>
        <p:nvSpPr>
          <p:cNvPr id="232" name="Google Shape;232;p10"/>
          <p:cNvSpPr txBox="1"/>
          <p:nvPr/>
        </p:nvSpPr>
        <p:spPr>
          <a:xfrm>
            <a:off x="5570927" y="948809"/>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KENTRO MELETON ASFALEIAS (KEMEA) – GREECE *</a:t>
            </a:r>
            <a:endParaRPr sz="1200" b="0" i="0" u="none" strike="noStrike" cap="none">
              <a:solidFill>
                <a:srgbClr val="191919"/>
              </a:solidFill>
              <a:latin typeface="Verdana"/>
              <a:ea typeface="Verdana"/>
              <a:cs typeface="Verdana"/>
              <a:sym typeface="Verdana"/>
            </a:endParaRPr>
          </a:p>
        </p:txBody>
      </p:sp>
      <p:sp>
        <p:nvSpPr>
          <p:cNvPr id="233" name="Google Shape;233;p10"/>
          <p:cNvSpPr txBox="1"/>
          <p:nvPr/>
        </p:nvSpPr>
        <p:spPr>
          <a:xfrm>
            <a:off x="114300" y="6505575"/>
            <a:ext cx="1257075"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Lead Procurer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p11"/>
          <p:cNvPicPr preferRelativeResize="0"/>
          <p:nvPr/>
        </p:nvPicPr>
        <p:blipFill rotWithShape="1">
          <a:blip r:embed="rId3">
            <a:alphaModFix/>
          </a:blip>
          <a:srcRect/>
          <a:stretch/>
        </p:blipFill>
        <p:spPr>
          <a:xfrm>
            <a:off x="4151784" y="1881783"/>
            <a:ext cx="1443245" cy="781050"/>
          </a:xfrm>
          <a:prstGeom prst="rect">
            <a:avLst/>
          </a:prstGeom>
          <a:noFill/>
          <a:ln>
            <a:noFill/>
          </a:ln>
        </p:spPr>
      </p:pic>
      <p:sp>
        <p:nvSpPr>
          <p:cNvPr id="239" name="Google Shape;239;p11"/>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240" name="Google Shape;240;p11"/>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241" name="Google Shape;241;p11"/>
          <p:cNvSpPr txBox="1"/>
          <p:nvPr/>
        </p:nvSpPr>
        <p:spPr>
          <a:xfrm>
            <a:off x="145664" y="529470"/>
            <a:ext cx="3254988" cy="61093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12</a:t>
            </a:r>
            <a:r>
              <a:rPr lang="en-US" sz="2800" b="1" i="0" u="none" strike="noStrike" cap="none">
                <a:solidFill>
                  <a:srgbClr val="FFFFF6"/>
                </a:solidFill>
                <a:latin typeface="Verdana"/>
                <a:ea typeface="Verdana"/>
                <a:cs typeface="Verdana"/>
                <a:sym typeface="Verdana"/>
              </a:rPr>
              <a:t> partners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from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6</a:t>
            </a:r>
            <a:r>
              <a:rPr lang="en-US" sz="2800" b="1" i="0" u="none" strike="noStrike" cap="none">
                <a:solidFill>
                  <a:srgbClr val="FFFFF6"/>
                </a:solidFill>
                <a:latin typeface="Verdana"/>
                <a:ea typeface="Verdana"/>
                <a:cs typeface="Verdana"/>
                <a:sym typeface="Verdana"/>
              </a:rPr>
              <a:t> countries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10  </a:t>
            </a:r>
            <a:r>
              <a:rPr lang="en-US" sz="2800" b="1" i="0" u="none" strike="noStrike" cap="none">
                <a:solidFill>
                  <a:srgbClr val="FFFFF6"/>
                </a:solidFill>
                <a:latin typeface="Verdana"/>
                <a:ea typeface="Verdana"/>
                <a:cs typeface="Verdana"/>
                <a:sym typeface="Verdana"/>
              </a:rPr>
              <a:t> advisors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160+</a:t>
            </a:r>
            <a:r>
              <a:rPr lang="en-US" sz="2800" b="1" i="0" u="none" strike="noStrike" cap="none">
                <a:solidFill>
                  <a:srgbClr val="FFFFF6"/>
                </a:solidFill>
                <a:latin typeface="Verdana"/>
                <a:ea typeface="Verdana"/>
                <a:cs typeface="Verdana"/>
                <a:sym typeface="Verdana"/>
              </a:rPr>
              <a:t> EMS network members</a:t>
            </a:r>
            <a:endParaRPr sz="2800" b="1" i="0" u="none" strike="noStrike" cap="none">
              <a:solidFill>
                <a:srgbClr val="000000"/>
              </a:solidFill>
              <a:latin typeface="Verdana"/>
              <a:ea typeface="Verdana"/>
              <a:cs typeface="Verdana"/>
              <a:sym typeface="Verdana"/>
            </a:endParaRPr>
          </a:p>
        </p:txBody>
      </p:sp>
      <p:grpSp>
        <p:nvGrpSpPr>
          <p:cNvPr id="242" name="Google Shape;242;p11"/>
          <p:cNvGrpSpPr/>
          <p:nvPr/>
        </p:nvGrpSpPr>
        <p:grpSpPr>
          <a:xfrm>
            <a:off x="3959487" y="349326"/>
            <a:ext cx="345999" cy="345999"/>
            <a:chOff x="6997962" y="1320876"/>
            <a:chExt cx="486198" cy="486198"/>
          </a:xfrm>
        </p:grpSpPr>
        <p:sp>
          <p:nvSpPr>
            <p:cNvPr id="243" name="Google Shape;243;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45" name="Google Shape;245;p11"/>
          <p:cNvSpPr txBox="1"/>
          <p:nvPr/>
        </p:nvSpPr>
        <p:spPr>
          <a:xfrm>
            <a:off x="5570927" y="215305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ACIL AFET AMBULANS HEKIMLERI DERNEGI (AAHD) - TURKEY</a:t>
            </a:r>
            <a:endParaRPr sz="1400" b="0" i="0" u="none" strike="noStrike" cap="none">
              <a:solidFill>
                <a:srgbClr val="000000"/>
              </a:solidFill>
              <a:latin typeface="Arial"/>
              <a:ea typeface="Arial"/>
              <a:cs typeface="Arial"/>
              <a:sym typeface="Arial"/>
            </a:endParaRPr>
          </a:p>
        </p:txBody>
      </p:sp>
      <p:sp>
        <p:nvSpPr>
          <p:cNvPr id="246" name="Google Shape;246;p11"/>
          <p:cNvSpPr txBox="1"/>
          <p:nvPr/>
        </p:nvSpPr>
        <p:spPr>
          <a:xfrm>
            <a:off x="4513652" y="451581"/>
            <a:ext cx="3811197"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Supporting organisations</a:t>
            </a:r>
            <a:endParaRPr sz="1400" b="0" i="0" u="none" strike="noStrike" cap="none">
              <a:solidFill>
                <a:srgbClr val="000000"/>
              </a:solidFill>
              <a:latin typeface="Arial"/>
              <a:ea typeface="Arial"/>
              <a:cs typeface="Arial"/>
              <a:sym typeface="Arial"/>
            </a:endParaRPr>
          </a:p>
        </p:txBody>
      </p:sp>
      <p:sp>
        <p:nvSpPr>
          <p:cNvPr id="247" name="Google Shape;247;p11"/>
          <p:cNvSpPr txBox="1"/>
          <p:nvPr/>
        </p:nvSpPr>
        <p:spPr>
          <a:xfrm>
            <a:off x="5570927" y="31040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EMPIRICA TECHNOLOGY RESEARCH (EMPIRICA) - GERMANY</a:t>
            </a:r>
            <a:endParaRPr sz="1400" b="0" i="0" u="none" strike="noStrike" cap="none">
              <a:solidFill>
                <a:srgbClr val="000000"/>
              </a:solidFill>
              <a:latin typeface="Arial"/>
              <a:ea typeface="Arial"/>
              <a:cs typeface="Arial"/>
              <a:sym typeface="Arial"/>
            </a:endParaRPr>
          </a:p>
        </p:txBody>
      </p:sp>
      <p:sp>
        <p:nvSpPr>
          <p:cNvPr id="248" name="Google Shape;248;p11"/>
          <p:cNvSpPr txBox="1"/>
          <p:nvPr/>
        </p:nvSpPr>
        <p:spPr>
          <a:xfrm>
            <a:off x="5570927" y="119132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SYNYO GmbH – AUSTRIA *</a:t>
            </a:r>
            <a:endParaRPr sz="1400" b="0" i="0" u="none" strike="noStrike" cap="none">
              <a:solidFill>
                <a:srgbClr val="000000"/>
              </a:solidFill>
              <a:latin typeface="Arial"/>
              <a:ea typeface="Arial"/>
              <a:cs typeface="Arial"/>
              <a:sym typeface="Arial"/>
            </a:endParaRPr>
          </a:p>
        </p:txBody>
      </p:sp>
      <p:sp>
        <p:nvSpPr>
          <p:cNvPr id="249" name="Google Shape;249;p11"/>
          <p:cNvSpPr txBox="1"/>
          <p:nvPr/>
        </p:nvSpPr>
        <p:spPr>
          <a:xfrm>
            <a:off x="114300" y="6505575"/>
            <a:ext cx="160653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Project coordinator</a:t>
            </a:r>
            <a:endParaRPr sz="1400" b="0" i="0" u="none" strike="noStrike" cap="none">
              <a:solidFill>
                <a:srgbClr val="000000"/>
              </a:solidFill>
              <a:latin typeface="Arial"/>
              <a:ea typeface="Arial"/>
              <a:cs typeface="Arial"/>
              <a:sym typeface="Arial"/>
            </a:endParaRPr>
          </a:p>
        </p:txBody>
      </p:sp>
      <p:pic>
        <p:nvPicPr>
          <p:cNvPr id="250" name="Google Shape;250;p11" descr="Ein Bild, das Text, ClipArt enthält.&#10;&#10;Automatisch generierte Beschreibung"/>
          <p:cNvPicPr preferRelativeResize="0"/>
          <p:nvPr/>
        </p:nvPicPr>
        <p:blipFill rotWithShape="1">
          <a:blip r:embed="rId5">
            <a:alphaModFix/>
          </a:blip>
          <a:srcRect/>
          <a:stretch/>
        </p:blipFill>
        <p:spPr>
          <a:xfrm>
            <a:off x="4240902" y="981075"/>
            <a:ext cx="1169297" cy="632796"/>
          </a:xfrm>
          <a:prstGeom prst="rect">
            <a:avLst/>
          </a:prstGeom>
          <a:noFill/>
          <a:ln>
            <a:noFill/>
          </a:ln>
        </p:spPr>
      </p:pic>
      <p:pic>
        <p:nvPicPr>
          <p:cNvPr id="251" name="Google Shape;251;p11"/>
          <p:cNvPicPr preferRelativeResize="0"/>
          <p:nvPr/>
        </p:nvPicPr>
        <p:blipFill rotWithShape="1">
          <a:blip r:embed="rId6">
            <a:alphaModFix/>
          </a:blip>
          <a:srcRect/>
          <a:stretch/>
        </p:blipFill>
        <p:spPr>
          <a:xfrm>
            <a:off x="4219989" y="2886075"/>
            <a:ext cx="1161636" cy="628650"/>
          </a:xfrm>
          <a:prstGeom prst="rect">
            <a:avLst/>
          </a:prstGeom>
          <a:noFill/>
          <a:ln>
            <a:noFill/>
          </a:ln>
        </p:spPr>
      </p:pic>
      <p:grpSp>
        <p:nvGrpSpPr>
          <p:cNvPr id="252" name="Google Shape;252;p11"/>
          <p:cNvGrpSpPr/>
          <p:nvPr/>
        </p:nvGrpSpPr>
        <p:grpSpPr>
          <a:xfrm>
            <a:off x="3969012" y="3873576"/>
            <a:ext cx="345999" cy="345999"/>
            <a:chOff x="6997962" y="1320876"/>
            <a:chExt cx="486198" cy="486198"/>
          </a:xfrm>
        </p:grpSpPr>
        <p:sp>
          <p:nvSpPr>
            <p:cNvPr id="253" name="Google Shape;253;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4" name="Google Shape;254;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55" name="Google Shape;255;p11"/>
          <p:cNvSpPr txBox="1"/>
          <p:nvPr/>
        </p:nvSpPr>
        <p:spPr>
          <a:xfrm>
            <a:off x="4523177" y="3899631"/>
            <a:ext cx="5811448"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Complemented by an Advisory Board of international EMS experts and the wider iProcureSecurity </a:t>
            </a:r>
            <a:r>
              <a:rPr lang="en-US" sz="2400" b="0" i="0" u="sng" strike="noStrike" cap="none">
                <a:solidFill>
                  <a:srgbClr val="191919"/>
                </a:solidFill>
                <a:latin typeface="Verdana"/>
                <a:ea typeface="Verdana"/>
                <a:cs typeface="Verdana"/>
                <a:sym typeface="Verdana"/>
                <a:hlinkClick r:id="rId7">
                  <a:extLst>
                    <a:ext uri="{A12FA001-AC4F-418D-AE19-62706E023703}">
                      <ahyp:hlinkClr xmlns:ahyp="http://schemas.microsoft.com/office/drawing/2018/hyperlinkcolor" val="tx"/>
                    </a:ext>
                  </a:extLst>
                </a:hlinkClick>
              </a:rPr>
              <a:t>EMS Network</a:t>
            </a:r>
            <a:endParaRPr sz="2400" b="0" i="0" u="none" strike="noStrike" cap="none">
              <a:solidFill>
                <a:srgbClr val="191919"/>
              </a:solidFill>
              <a:latin typeface="Verdana"/>
              <a:ea typeface="Verdana"/>
              <a:cs typeface="Verdana"/>
              <a:sym typeface="Verdan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12"/>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dirty="0">
                <a:solidFill>
                  <a:srgbClr val="D9325D"/>
                </a:solidFill>
              </a:rPr>
              <a:t>A</a:t>
            </a:r>
            <a:r>
              <a:rPr lang="en-US" dirty="0"/>
              <a:t>bout SYNYO</a:t>
            </a:r>
            <a:endParaRPr dirty="0"/>
          </a:p>
        </p:txBody>
      </p:sp>
      <p:sp>
        <p:nvSpPr>
          <p:cNvPr id="261" name="Google Shape;261;p12"/>
          <p:cNvSpPr txBox="1"/>
          <p:nvPr/>
        </p:nvSpPr>
        <p:spPr>
          <a:xfrm>
            <a:off x="852256" y="1325888"/>
            <a:ext cx="11056732" cy="5262939"/>
          </a:xfrm>
          <a:prstGeom prst="rect">
            <a:avLst/>
          </a:prstGeom>
          <a:noFill/>
          <a:ln>
            <a:noFill/>
          </a:ln>
        </p:spPr>
        <p:txBody>
          <a:bodyPr spcFirstLastPara="1" wrap="square" lIns="91425" tIns="45700" rIns="91425" bIns="45700" anchor="t" anchorCtr="0">
            <a:spAutoFit/>
          </a:bodyPr>
          <a:lstStyle/>
          <a:p>
            <a:pPr marR="0" lvl="0" algn="just" rtl="0">
              <a:lnSpc>
                <a:spcPct val="100000"/>
              </a:lnSpc>
              <a:spcBef>
                <a:spcPts val="0"/>
              </a:spcBef>
              <a:spcAft>
                <a:spcPts val="0"/>
              </a:spcAft>
              <a:buClr>
                <a:schemeClr val="lt1"/>
              </a:buClr>
              <a:buSzPts val="1600"/>
            </a:pPr>
            <a:r>
              <a:rPr lang="en-GB" sz="1600" b="0" i="0" u="none" strike="noStrike" cap="none" dirty="0">
                <a:solidFill>
                  <a:schemeClr val="lt1"/>
                </a:solidFill>
                <a:latin typeface="Verdana"/>
                <a:ea typeface="Verdana"/>
                <a:cs typeface="Verdana"/>
                <a:sym typeface="Verdana"/>
              </a:rPr>
              <a:t>SYNYO GmbH is a highly dynamic company focusing on research, innovation and technology located in Vienna, Austria. </a:t>
            </a:r>
          </a:p>
          <a:p>
            <a:pPr marR="0" lvl="0" algn="just" rtl="0">
              <a:lnSpc>
                <a:spcPct val="100000"/>
              </a:lnSpc>
              <a:spcBef>
                <a:spcPts val="0"/>
              </a:spcBef>
              <a:spcAft>
                <a:spcPts val="0"/>
              </a:spcAft>
              <a:buClr>
                <a:schemeClr val="lt1"/>
              </a:buClr>
              <a:buSzPts val="1600"/>
            </a:pPr>
            <a:endParaRPr lang="en-GB" sz="1600" dirty="0">
              <a:solidFill>
                <a:schemeClr val="lt1"/>
              </a:solidFill>
              <a:latin typeface="Verdana"/>
              <a:ea typeface="Verdana"/>
              <a:cs typeface="Verdana"/>
              <a:sym typeface="Verdana"/>
            </a:endParaRPr>
          </a:p>
          <a:p>
            <a:pPr marR="0" lvl="0" algn="just" rtl="0">
              <a:lnSpc>
                <a:spcPct val="100000"/>
              </a:lnSpc>
              <a:spcBef>
                <a:spcPts val="0"/>
              </a:spcBef>
              <a:spcAft>
                <a:spcPts val="0"/>
              </a:spcAft>
              <a:buClr>
                <a:schemeClr val="lt1"/>
              </a:buClr>
              <a:buSzPts val="1600"/>
            </a:pPr>
            <a:r>
              <a:rPr lang="en-GB" sz="1600" b="1" dirty="0">
                <a:solidFill>
                  <a:schemeClr val="accent2"/>
                </a:solidFill>
                <a:latin typeface="Verdana"/>
                <a:ea typeface="Verdana"/>
                <a:sym typeface="Verdana"/>
              </a:rPr>
              <a:t>Objectives</a:t>
            </a:r>
          </a:p>
          <a:p>
            <a:pPr marL="285750" marR="0" lvl="0" indent="-285750" algn="just" rtl="0">
              <a:lnSpc>
                <a:spcPct val="100000"/>
              </a:lnSpc>
              <a:spcBef>
                <a:spcPts val="0"/>
              </a:spcBef>
              <a:spcAft>
                <a:spcPts val="0"/>
              </a:spcAft>
              <a:buClr>
                <a:schemeClr val="lt1"/>
              </a:buClr>
              <a:buSzPts val="1600"/>
              <a:buFont typeface="Courier New"/>
              <a:buChar char="o"/>
            </a:pPr>
            <a:r>
              <a:rPr lang="en-GB" sz="1600" dirty="0">
                <a:solidFill>
                  <a:schemeClr val="lt1"/>
                </a:solidFill>
                <a:latin typeface="Verdana"/>
                <a:ea typeface="Verdana"/>
                <a:cs typeface="Verdana"/>
                <a:sym typeface="Verdana"/>
              </a:rPr>
              <a:t>SYNYO seeks to </a:t>
            </a:r>
            <a:r>
              <a:rPr lang="en-GB" sz="1600" dirty="0">
                <a:solidFill>
                  <a:srgbClr val="D9325D"/>
                </a:solidFill>
                <a:latin typeface="Verdana"/>
                <a:ea typeface="Verdana"/>
                <a:sym typeface="Verdana"/>
              </a:rPr>
              <a:t>foster</a:t>
            </a:r>
            <a:r>
              <a:rPr lang="en-GB" sz="1600" dirty="0">
                <a:solidFill>
                  <a:schemeClr val="lt1"/>
                </a:solidFill>
                <a:latin typeface="Verdana"/>
                <a:ea typeface="Verdana"/>
                <a:cs typeface="Verdana"/>
                <a:sym typeface="Verdana"/>
              </a:rPr>
              <a:t>, </a:t>
            </a:r>
            <a:r>
              <a:rPr lang="en-GB" sz="1600" dirty="0">
                <a:solidFill>
                  <a:srgbClr val="D9325D"/>
                </a:solidFill>
                <a:latin typeface="Verdana"/>
                <a:ea typeface="Verdana"/>
                <a:sym typeface="Verdana"/>
              </a:rPr>
              <a:t>develop</a:t>
            </a:r>
            <a:r>
              <a:rPr lang="en-GB" sz="1600" dirty="0">
                <a:solidFill>
                  <a:schemeClr val="lt1"/>
                </a:solidFill>
                <a:latin typeface="Verdana"/>
                <a:ea typeface="Verdana"/>
                <a:cs typeface="Verdana"/>
                <a:sym typeface="Verdana"/>
              </a:rPr>
              <a:t> and </a:t>
            </a:r>
            <a:r>
              <a:rPr lang="en-GB" sz="1600" dirty="0">
                <a:solidFill>
                  <a:srgbClr val="D9325D"/>
                </a:solidFill>
                <a:latin typeface="Verdana"/>
                <a:ea typeface="Verdana"/>
                <a:sym typeface="Verdana"/>
              </a:rPr>
              <a:t>establish innovation, </a:t>
            </a:r>
            <a:r>
              <a:rPr lang="en-GB" sz="1600" dirty="0">
                <a:solidFill>
                  <a:schemeClr val="bg1"/>
                </a:solidFill>
                <a:latin typeface="Verdana"/>
                <a:ea typeface="Verdana"/>
                <a:sym typeface="Verdana"/>
              </a:rPr>
              <a:t>through analysis, research and development activities and has worked since 2010 w</a:t>
            </a:r>
            <a:r>
              <a:rPr lang="en-GB" sz="1600" dirty="0">
                <a:solidFill>
                  <a:schemeClr val="lt1"/>
                </a:solidFill>
                <a:latin typeface="Verdana"/>
                <a:ea typeface="Verdana"/>
                <a:cs typeface="Verdana"/>
                <a:sym typeface="Verdana"/>
              </a:rPr>
              <a:t>ith </a:t>
            </a:r>
            <a:r>
              <a:rPr lang="en-GB" sz="1600" dirty="0">
                <a:solidFill>
                  <a:srgbClr val="D9325D"/>
                </a:solidFill>
                <a:latin typeface="Verdana"/>
                <a:ea typeface="Verdana"/>
                <a:sym typeface="Verdana"/>
              </a:rPr>
              <a:t>500+partners in national and international projects.</a:t>
            </a:r>
            <a:endParaRPr lang="en-GB" sz="1600" dirty="0">
              <a:solidFill>
                <a:schemeClr val="bg1"/>
              </a:solidFill>
              <a:latin typeface="Verdana"/>
              <a:ea typeface="Verdana"/>
              <a:cs typeface="Verdana"/>
              <a:sym typeface="Verdana"/>
            </a:endParaRPr>
          </a:p>
          <a:p>
            <a:pPr marL="285750" marR="0" lvl="0" indent="-285750" algn="just" rtl="0">
              <a:lnSpc>
                <a:spcPct val="100000"/>
              </a:lnSpc>
              <a:spcBef>
                <a:spcPts val="0"/>
              </a:spcBef>
              <a:spcAft>
                <a:spcPts val="0"/>
              </a:spcAft>
              <a:buClr>
                <a:schemeClr val="lt1"/>
              </a:buClr>
              <a:buSzPts val="1600"/>
              <a:buFont typeface="Courier New"/>
              <a:buChar char="o"/>
            </a:pPr>
            <a:endParaRPr lang="en-GB" sz="1600" dirty="0">
              <a:solidFill>
                <a:schemeClr val="bg1"/>
              </a:solidFill>
              <a:latin typeface="Verdana"/>
              <a:ea typeface="Verdana"/>
              <a:cs typeface="Verdana"/>
              <a:sym typeface="Verdana"/>
            </a:endParaRPr>
          </a:p>
          <a:p>
            <a:pPr lvl="0" algn="just">
              <a:buClr>
                <a:schemeClr val="lt1"/>
              </a:buClr>
              <a:buSzPts val="1600"/>
            </a:pPr>
            <a:r>
              <a:rPr lang="en-GB" sz="1600" b="1" dirty="0">
                <a:solidFill>
                  <a:schemeClr val="accent2"/>
                </a:solidFill>
                <a:latin typeface="Verdana"/>
                <a:ea typeface="Verdana"/>
                <a:sym typeface="Verdana"/>
              </a:rPr>
              <a:t>Project Expertise</a:t>
            </a:r>
          </a:p>
          <a:p>
            <a:pPr marL="285750" indent="-285750" algn="just">
              <a:buClr>
                <a:schemeClr val="lt1"/>
              </a:buClr>
              <a:buSzPts val="1600"/>
              <a:buFont typeface="Courier New" panose="02070309020205020404" pitchFamily="49" charset="0"/>
              <a:buChar char="o"/>
            </a:pPr>
            <a:r>
              <a:rPr lang="en-GB" sz="1600" dirty="0">
                <a:solidFill>
                  <a:schemeClr val="lt1"/>
                </a:solidFill>
                <a:latin typeface="Verdana"/>
                <a:ea typeface="Verdana"/>
                <a:sym typeface="Verdana"/>
              </a:rPr>
              <a:t>Our projects’ expertise covers (a) Setup &amp; Management; (b) Research &amp; Analysis; (c) Design &amp; Implementation; (d) Dissemination &amp; Exploitation.</a:t>
            </a:r>
            <a:endParaRPr lang="en-GB" sz="1600" b="1" dirty="0">
              <a:solidFill>
                <a:srgbClr val="D9325D"/>
              </a:solidFill>
              <a:latin typeface="Verdana"/>
              <a:ea typeface="Verdana"/>
              <a:sym typeface="Verdana"/>
            </a:endParaRPr>
          </a:p>
          <a:p>
            <a:pPr marL="285750" indent="-285750" algn="just">
              <a:buClr>
                <a:schemeClr val="lt1"/>
              </a:buClr>
              <a:buSzPts val="1600"/>
              <a:buFont typeface="Courier New" panose="02070309020205020404" pitchFamily="49" charset="0"/>
              <a:buChar char="o"/>
            </a:pPr>
            <a:endParaRPr lang="en-GB" sz="1600" dirty="0">
              <a:solidFill>
                <a:schemeClr val="lt1"/>
              </a:solidFill>
              <a:latin typeface="Verdana"/>
              <a:ea typeface="Verdana"/>
              <a:cs typeface="Verdana"/>
              <a:sym typeface="Verdana"/>
            </a:endParaRPr>
          </a:p>
          <a:p>
            <a:pPr algn="just">
              <a:buClr>
                <a:schemeClr val="lt1"/>
              </a:buClr>
              <a:buSzPts val="1600"/>
            </a:pPr>
            <a:r>
              <a:rPr lang="en-GB" sz="1600" b="1" dirty="0">
                <a:solidFill>
                  <a:schemeClr val="accent2"/>
                </a:solidFill>
                <a:latin typeface="Verdana"/>
                <a:ea typeface="Verdana"/>
                <a:sym typeface="Verdana"/>
              </a:rPr>
              <a:t>Areas &amp; Projects </a:t>
            </a:r>
          </a:p>
          <a:p>
            <a:pPr marL="285750" marR="0" lvl="0" indent="-285750" algn="just" rtl="0">
              <a:lnSpc>
                <a:spcPct val="100000"/>
              </a:lnSpc>
              <a:spcBef>
                <a:spcPts val="0"/>
              </a:spcBef>
              <a:spcAft>
                <a:spcPts val="0"/>
              </a:spcAft>
              <a:buClr>
                <a:schemeClr val="lt1"/>
              </a:buClr>
              <a:buSzPts val="1600"/>
              <a:buFont typeface="Courier New"/>
              <a:buChar char="o"/>
            </a:pPr>
            <a:r>
              <a:rPr lang="en-GB" sz="1600" dirty="0">
                <a:solidFill>
                  <a:schemeClr val="bg1"/>
                </a:solidFill>
                <a:latin typeface="Verdana"/>
                <a:ea typeface="Verdana"/>
                <a:cs typeface="Verdana"/>
                <a:sym typeface="Verdana"/>
              </a:rPr>
              <a:t>Gathering</a:t>
            </a:r>
            <a:r>
              <a:rPr lang="en-GB" sz="1600" dirty="0">
                <a:solidFill>
                  <a:schemeClr val="accent2"/>
                </a:solidFill>
                <a:latin typeface="Verdana"/>
                <a:ea typeface="Verdana"/>
                <a:cs typeface="Verdana"/>
                <a:sym typeface="Verdana"/>
              </a:rPr>
              <a:t> </a:t>
            </a:r>
            <a:r>
              <a:rPr lang="en-GB" sz="1600" dirty="0">
                <a:solidFill>
                  <a:schemeClr val="lt1"/>
                </a:solidFill>
                <a:latin typeface="Verdana"/>
                <a:ea typeface="Verdana"/>
                <a:cs typeface="Verdana"/>
                <a:sym typeface="Verdana"/>
              </a:rPr>
              <a:t>experience from </a:t>
            </a:r>
            <a:r>
              <a:rPr lang="en-GB" sz="1600" dirty="0">
                <a:solidFill>
                  <a:srgbClr val="D9325D"/>
                </a:solidFill>
                <a:latin typeface="Verdana"/>
                <a:ea typeface="Verdana"/>
                <a:sym typeface="Verdana"/>
              </a:rPr>
              <a:t>60+ Research and Innovation Projects</a:t>
            </a:r>
            <a:r>
              <a:rPr lang="en-GB" sz="1600" dirty="0">
                <a:solidFill>
                  <a:schemeClr val="bg1"/>
                </a:solidFill>
                <a:latin typeface="Verdana"/>
                <a:ea typeface="Verdana"/>
                <a:sym typeface="Verdana"/>
              </a:rPr>
              <a:t>, covering a wide range of topics</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Smart Health and AAL</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Mobility and Transport</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Safety and Security</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Information Technology</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Societal Science &amp; Society</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Smart Cities </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Sustainability and Energy </a:t>
            </a:r>
          </a:p>
          <a:p>
            <a:pPr marR="0" lvl="0" algn="just" rtl="0">
              <a:lnSpc>
                <a:spcPct val="100000"/>
              </a:lnSpc>
              <a:spcBef>
                <a:spcPts val="0"/>
              </a:spcBef>
              <a:spcAft>
                <a:spcPts val="0"/>
              </a:spcAft>
              <a:buClr>
                <a:schemeClr val="lt1"/>
              </a:buClr>
              <a:buSzPts val="1600"/>
            </a:pPr>
            <a:r>
              <a:rPr lang="en-GB" sz="1600" dirty="0">
                <a:solidFill>
                  <a:schemeClr val="bg1"/>
                </a:solidFill>
                <a:latin typeface="Verdana"/>
                <a:ea typeface="Verdana"/>
                <a:sym typeface="Verdana"/>
              </a:rPr>
              <a:t>    - Education </a:t>
            </a:r>
          </a:p>
        </p:txBody>
      </p:sp>
      <p:grpSp>
        <p:nvGrpSpPr>
          <p:cNvPr id="8" name="Google Shape;280;p52">
            <a:extLst>
              <a:ext uri="{FF2B5EF4-FFF2-40B4-BE49-F238E27FC236}">
                <a16:creationId xmlns:a16="http://schemas.microsoft.com/office/drawing/2014/main" id="{F25085F1-99AD-4BB6-8414-1F2117B56011}"/>
              </a:ext>
            </a:extLst>
          </p:cNvPr>
          <p:cNvGrpSpPr/>
          <p:nvPr/>
        </p:nvGrpSpPr>
        <p:grpSpPr>
          <a:xfrm>
            <a:off x="157716" y="3013430"/>
            <a:ext cx="486198" cy="486198"/>
            <a:chOff x="582160" y="1700967"/>
            <a:chExt cx="486198" cy="486198"/>
          </a:xfrm>
        </p:grpSpPr>
        <p:sp>
          <p:nvSpPr>
            <p:cNvPr id="9" name="Google Shape;281;p52">
              <a:extLst>
                <a:ext uri="{FF2B5EF4-FFF2-40B4-BE49-F238E27FC236}">
                  <a16:creationId xmlns:a16="http://schemas.microsoft.com/office/drawing/2014/main" id="{DC76F184-407F-4A40-AAAB-55AFCBB63CCF}"/>
                </a:ext>
              </a:extLst>
            </p:cNvPr>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 name="Google Shape;282;p52">
              <a:extLst>
                <a:ext uri="{FF2B5EF4-FFF2-40B4-BE49-F238E27FC236}">
                  <a16:creationId xmlns:a16="http://schemas.microsoft.com/office/drawing/2014/main" id="{F0B0006F-937B-48D8-B2F1-F1DF2B954E75}"/>
                </a:ext>
              </a:extLst>
            </p:cNvPr>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oogle Shape;280;p52">
            <a:extLst>
              <a:ext uri="{FF2B5EF4-FFF2-40B4-BE49-F238E27FC236}">
                <a16:creationId xmlns:a16="http://schemas.microsoft.com/office/drawing/2014/main" id="{9AB9FA52-E730-4527-84F8-6C6143FBA06E}"/>
              </a:ext>
            </a:extLst>
          </p:cNvPr>
          <p:cNvGrpSpPr/>
          <p:nvPr/>
        </p:nvGrpSpPr>
        <p:grpSpPr>
          <a:xfrm>
            <a:off x="157716" y="2081566"/>
            <a:ext cx="486198" cy="486198"/>
            <a:chOff x="582160" y="1700967"/>
            <a:chExt cx="486198" cy="486198"/>
          </a:xfrm>
        </p:grpSpPr>
        <p:sp>
          <p:nvSpPr>
            <p:cNvPr id="12" name="Google Shape;281;p52">
              <a:extLst>
                <a:ext uri="{FF2B5EF4-FFF2-40B4-BE49-F238E27FC236}">
                  <a16:creationId xmlns:a16="http://schemas.microsoft.com/office/drawing/2014/main" id="{B7A0A5C8-15F0-4661-88AC-D23B7A795F22}"/>
                </a:ext>
              </a:extLst>
            </p:cNvPr>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282;p52">
              <a:extLst>
                <a:ext uri="{FF2B5EF4-FFF2-40B4-BE49-F238E27FC236}">
                  <a16:creationId xmlns:a16="http://schemas.microsoft.com/office/drawing/2014/main" id="{0D9C4538-F197-4AB0-8673-6B3B0F0596A6}"/>
                </a:ext>
              </a:extLst>
            </p:cNvPr>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280;p52">
            <a:extLst>
              <a:ext uri="{FF2B5EF4-FFF2-40B4-BE49-F238E27FC236}">
                <a16:creationId xmlns:a16="http://schemas.microsoft.com/office/drawing/2014/main" id="{A00C5C6C-E30D-4229-A950-929E11B78F18}"/>
              </a:ext>
            </a:extLst>
          </p:cNvPr>
          <p:cNvGrpSpPr/>
          <p:nvPr/>
        </p:nvGrpSpPr>
        <p:grpSpPr>
          <a:xfrm>
            <a:off x="157716" y="3954266"/>
            <a:ext cx="486198" cy="486198"/>
            <a:chOff x="582160" y="1700967"/>
            <a:chExt cx="486198" cy="486198"/>
          </a:xfrm>
        </p:grpSpPr>
        <p:sp>
          <p:nvSpPr>
            <p:cNvPr id="15" name="Google Shape;281;p52">
              <a:extLst>
                <a:ext uri="{FF2B5EF4-FFF2-40B4-BE49-F238E27FC236}">
                  <a16:creationId xmlns:a16="http://schemas.microsoft.com/office/drawing/2014/main" id="{BA2FA64F-CDA1-4D57-B58B-33A39B5DB329}"/>
                </a:ext>
              </a:extLst>
            </p:cNvPr>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82;p52">
              <a:extLst>
                <a:ext uri="{FF2B5EF4-FFF2-40B4-BE49-F238E27FC236}">
                  <a16:creationId xmlns:a16="http://schemas.microsoft.com/office/drawing/2014/main" id="{DDF88538-370D-499F-B268-D3F89538A811}"/>
                </a:ext>
              </a:extLst>
            </p:cNvPr>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2"/>
          <p:cNvSpPr txBox="1">
            <a:spLocks noGrp="1"/>
          </p:cNvSpPr>
          <p:nvPr>
            <p:ph type="body" idx="1"/>
          </p:nvPr>
        </p:nvSpPr>
        <p:spPr>
          <a:xfrm>
            <a:off x="482600" y="338908"/>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dirty="0">
                <a:solidFill>
                  <a:srgbClr val="D9325D"/>
                </a:solidFill>
              </a:rPr>
              <a:t>A</a:t>
            </a:r>
            <a:r>
              <a:rPr lang="en-US" dirty="0"/>
              <a:t>bout KEMEA</a:t>
            </a:r>
            <a:endParaRPr dirty="0"/>
          </a:p>
        </p:txBody>
      </p:sp>
      <p:sp>
        <p:nvSpPr>
          <p:cNvPr id="240" name="Google Shape;240;p12"/>
          <p:cNvSpPr txBox="1"/>
          <p:nvPr/>
        </p:nvSpPr>
        <p:spPr>
          <a:xfrm>
            <a:off x="988514" y="1081296"/>
            <a:ext cx="9909175" cy="547838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1800"/>
              <a:buFont typeface="Arial"/>
              <a:buNone/>
            </a:pPr>
            <a:r>
              <a:rPr lang="en-US" sz="1400" i="0" u="none" strike="noStrike" cap="none" dirty="0">
                <a:solidFill>
                  <a:schemeClr val="lt1"/>
                </a:solidFill>
                <a:latin typeface="Verdana"/>
                <a:ea typeface="Verdana"/>
                <a:cs typeface="Verdana"/>
                <a:sym typeface="Verdana"/>
              </a:rPr>
              <a:t>The </a:t>
            </a:r>
            <a:r>
              <a:rPr lang="en-US" sz="1400" dirty="0">
                <a:solidFill>
                  <a:srgbClr val="D9325D"/>
                </a:solidFill>
                <a:effectLst>
                  <a:outerShdw blurRad="38100" dist="38100" dir="2700000" algn="tl">
                    <a:srgbClr val="000000">
                      <a:alpha val="43137"/>
                    </a:srgbClr>
                  </a:outerShdw>
                </a:effectLst>
                <a:latin typeface="Verdana"/>
                <a:ea typeface="Verdana"/>
                <a:sym typeface="Verdana"/>
              </a:rPr>
              <a:t>Center for Security Studies </a:t>
            </a:r>
            <a:r>
              <a:rPr lang="en-US" sz="1400" i="0" u="none" strike="noStrike" cap="none" dirty="0">
                <a:solidFill>
                  <a:schemeClr val="lt1"/>
                </a:solidFill>
                <a:latin typeface="Verdana"/>
                <a:ea typeface="Verdana"/>
                <a:cs typeface="Verdana"/>
                <a:sym typeface="Verdana"/>
              </a:rPr>
              <a:t>(</a:t>
            </a:r>
            <a:r>
              <a:rPr lang="en-US" sz="1400" i="0" u="none" strike="noStrike" cap="none" dirty="0" err="1">
                <a:solidFill>
                  <a:schemeClr val="lt1"/>
                </a:solidFill>
                <a:latin typeface="Verdana"/>
                <a:ea typeface="Verdana"/>
                <a:cs typeface="Verdana"/>
                <a:sym typeface="Verdana"/>
              </a:rPr>
              <a:t>Kentro</a:t>
            </a:r>
            <a:r>
              <a:rPr lang="en-US" sz="1400" i="0" u="none" strike="noStrike" cap="none" dirty="0">
                <a:solidFill>
                  <a:schemeClr val="lt1"/>
                </a:solidFill>
                <a:latin typeface="Verdana"/>
                <a:ea typeface="Verdana"/>
                <a:cs typeface="Verdana"/>
                <a:sym typeface="Verdana"/>
              </a:rPr>
              <a:t> </a:t>
            </a:r>
            <a:r>
              <a:rPr lang="en-US" sz="1400" i="0" u="none" strike="noStrike" cap="none" dirty="0" err="1">
                <a:solidFill>
                  <a:schemeClr val="lt1"/>
                </a:solidFill>
                <a:latin typeface="Verdana"/>
                <a:ea typeface="Verdana"/>
                <a:cs typeface="Verdana"/>
                <a:sym typeface="Verdana"/>
              </a:rPr>
              <a:t>Meleton</a:t>
            </a:r>
            <a:r>
              <a:rPr lang="en-US" sz="1400" i="0" u="none" strike="noStrike" cap="none" dirty="0">
                <a:solidFill>
                  <a:schemeClr val="lt1"/>
                </a:solidFill>
                <a:latin typeface="Verdana"/>
                <a:ea typeface="Verdana"/>
                <a:cs typeface="Verdana"/>
                <a:sym typeface="Verdana"/>
              </a:rPr>
              <a:t> </a:t>
            </a:r>
            <a:r>
              <a:rPr lang="en-US" sz="1400" i="0" u="none" strike="noStrike" cap="none" dirty="0" err="1">
                <a:solidFill>
                  <a:schemeClr val="lt1"/>
                </a:solidFill>
                <a:latin typeface="Verdana"/>
                <a:ea typeface="Verdana"/>
                <a:cs typeface="Verdana"/>
                <a:sym typeface="Verdana"/>
              </a:rPr>
              <a:t>Asfaleias</a:t>
            </a:r>
            <a:r>
              <a:rPr lang="en-US" sz="1400" i="0" u="none" strike="noStrike" cap="none" dirty="0">
                <a:solidFill>
                  <a:schemeClr val="lt1"/>
                </a:solidFill>
                <a:latin typeface="Verdana"/>
                <a:ea typeface="Verdana"/>
                <a:cs typeface="Verdana"/>
                <a:sym typeface="Verdana"/>
              </a:rPr>
              <a:t> – KEMEA)</a:t>
            </a:r>
            <a:r>
              <a:rPr lang="el-GR" sz="1400" i="0" u="none" strike="noStrike" cap="none" dirty="0">
                <a:solidFill>
                  <a:schemeClr val="lt1"/>
                </a:solidFill>
                <a:latin typeface="Verdana"/>
                <a:ea typeface="Verdana"/>
                <a:cs typeface="Verdana"/>
                <a:sym typeface="Verdana"/>
              </a:rPr>
              <a:t> </a:t>
            </a:r>
            <a:r>
              <a:rPr lang="en-US" sz="1400" i="0" u="none" strike="noStrike" cap="none" dirty="0">
                <a:solidFill>
                  <a:schemeClr val="lt1"/>
                </a:solidFill>
                <a:latin typeface="Verdana"/>
                <a:ea typeface="Verdana"/>
                <a:cs typeface="Verdana"/>
                <a:sym typeface="Verdana"/>
              </a:rPr>
              <a:t>of the Hellenic Ministry of  Citizen Protection (MCP) [Law 3387/2005, Article 4, Ν.3938/2011], operates as a think tank of innovation and technology in the area of national security policies (cyber and physical) and civil protection. </a:t>
            </a:r>
            <a:endParaRPr lang="el-GR" sz="1400" i="0" u="none" strike="noStrike" cap="none" dirty="0">
              <a:solidFill>
                <a:schemeClr val="lt1"/>
              </a:solidFill>
              <a:latin typeface="Verdana"/>
              <a:ea typeface="Verdana"/>
              <a:cs typeface="Verdana"/>
              <a:sym typeface="Verdana"/>
            </a:endParaRPr>
          </a:p>
          <a:p>
            <a:pPr marL="0" marR="0" lvl="0" indent="0" algn="just" rtl="0">
              <a:lnSpc>
                <a:spcPct val="100000"/>
              </a:lnSpc>
              <a:spcBef>
                <a:spcPts val="0"/>
              </a:spcBef>
              <a:spcAft>
                <a:spcPts val="0"/>
              </a:spcAft>
              <a:buClr>
                <a:srgbClr val="000000"/>
              </a:buClr>
              <a:buSzPts val="1800"/>
              <a:buFont typeface="Arial"/>
              <a:buNone/>
            </a:pPr>
            <a:endParaRPr lang="el-GR" sz="1400" dirty="0">
              <a:solidFill>
                <a:schemeClr val="lt1"/>
              </a:solidFill>
              <a:latin typeface="Verdana"/>
              <a:ea typeface="Verdana"/>
              <a:cs typeface="Verdana"/>
              <a:sym typeface="Verdana"/>
            </a:endParaRPr>
          </a:p>
          <a:p>
            <a:pPr marL="0" marR="0" lvl="0" indent="0" algn="just" rtl="0">
              <a:lnSpc>
                <a:spcPct val="100000"/>
              </a:lnSpc>
              <a:spcBef>
                <a:spcPts val="0"/>
              </a:spcBef>
              <a:spcAft>
                <a:spcPts val="0"/>
              </a:spcAft>
              <a:buClr>
                <a:srgbClr val="000000"/>
              </a:buClr>
              <a:buSzPts val="1800"/>
              <a:buFont typeface="Arial"/>
              <a:buNone/>
            </a:pPr>
            <a:r>
              <a:rPr lang="en-US" sz="1400" b="1" dirty="0">
                <a:solidFill>
                  <a:schemeClr val="accent2"/>
                </a:solidFill>
                <a:effectLst>
                  <a:outerShdw blurRad="38100" dist="38100" dir="2700000" algn="tl">
                    <a:srgbClr val="000000">
                      <a:alpha val="43137"/>
                    </a:srgbClr>
                  </a:outerShdw>
                </a:effectLst>
                <a:latin typeface="Verdana"/>
                <a:ea typeface="Verdana"/>
                <a:sym typeface="Verdana"/>
              </a:rPr>
              <a:t>Objectives</a:t>
            </a:r>
            <a:r>
              <a:rPr lang="en-US" sz="1400" b="1" dirty="0">
                <a:solidFill>
                  <a:srgbClr val="D9325D"/>
                </a:solidFill>
                <a:effectLst>
                  <a:outerShdw blurRad="38100" dist="38100" dir="2700000" algn="tl">
                    <a:srgbClr val="000000">
                      <a:alpha val="43137"/>
                    </a:srgbClr>
                  </a:outerShdw>
                </a:effectLst>
                <a:latin typeface="Verdana"/>
                <a:ea typeface="Verdana"/>
                <a:sym typeface="Verdana"/>
              </a:rPr>
              <a:t>:</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i="0" u="none" strike="noStrike" cap="none" dirty="0">
                <a:solidFill>
                  <a:schemeClr val="lt1"/>
                </a:solidFill>
                <a:latin typeface="Verdana"/>
                <a:ea typeface="Verdana"/>
                <a:cs typeface="Verdana"/>
                <a:sym typeface="Verdana"/>
              </a:rPr>
              <a:t>Scientific and technical support for the technological transformation of the MCP services and consultation. </a:t>
            </a:r>
          </a:p>
          <a:p>
            <a:pPr marL="285750" indent="-285750" algn="just">
              <a:buClr>
                <a:schemeClr val="bg1"/>
              </a:buClr>
              <a:buSzPts val="1800"/>
              <a:buFont typeface="Arial" panose="020B0604020202020204" pitchFamily="34" charset="0"/>
              <a:buChar char="•"/>
            </a:pPr>
            <a:r>
              <a:rPr lang="en-US" sz="1400" dirty="0">
                <a:solidFill>
                  <a:schemeClr val="lt1"/>
                </a:solidFill>
                <a:latin typeface="Verdana"/>
                <a:ea typeface="Verdana"/>
                <a:sym typeface="Verdana"/>
              </a:rPr>
              <a:t>Research and Development on modern operational security solutions. </a:t>
            </a:r>
          </a:p>
          <a:p>
            <a:pPr marL="285750" indent="-285750" algn="just">
              <a:buClr>
                <a:schemeClr val="bg1"/>
              </a:buClr>
              <a:buSzPts val="1800"/>
              <a:buFont typeface="Arial" panose="020B0604020202020204" pitchFamily="34" charset="0"/>
              <a:buChar char="•"/>
            </a:pPr>
            <a:r>
              <a:rPr lang="en-US" sz="1400" dirty="0">
                <a:solidFill>
                  <a:schemeClr val="lt1"/>
                </a:solidFill>
                <a:latin typeface="Verdana"/>
                <a:ea typeface="Verdana"/>
                <a:sym typeface="Verdana"/>
              </a:rPr>
              <a:t>Training of the operational services of the MCP and of other public or private bodies related to security and civil protection.</a:t>
            </a:r>
          </a:p>
          <a:p>
            <a:pPr algn="just">
              <a:buClr>
                <a:schemeClr val="bg1"/>
              </a:buClr>
              <a:buSzPts val="1800"/>
            </a:pPr>
            <a:endParaRPr lang="en-US" sz="1400" dirty="0">
              <a:solidFill>
                <a:schemeClr val="lt1"/>
              </a:solidFill>
              <a:latin typeface="Verdana"/>
              <a:ea typeface="Verdana"/>
              <a:sym typeface="Verdana"/>
            </a:endParaRPr>
          </a:p>
          <a:p>
            <a:pPr algn="just">
              <a:buSzPts val="1800"/>
            </a:pPr>
            <a:r>
              <a:rPr lang="en-US" sz="1400" b="1" dirty="0">
                <a:solidFill>
                  <a:srgbClr val="D9325D"/>
                </a:solidFill>
                <a:effectLst>
                  <a:outerShdw blurRad="38100" dist="38100" dir="2700000" algn="tl">
                    <a:srgbClr val="000000">
                      <a:alpha val="43137"/>
                    </a:srgbClr>
                  </a:outerShdw>
                </a:effectLst>
                <a:latin typeface="Verdana"/>
                <a:ea typeface="Verdana"/>
                <a:sym typeface="Verdana"/>
              </a:rPr>
              <a:t>Sectors of Activity:</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i="0" u="none" strike="noStrike" cap="none" dirty="0">
                <a:solidFill>
                  <a:schemeClr val="lt1"/>
                </a:solidFill>
                <a:latin typeface="Verdana"/>
                <a:ea typeface="Verdana"/>
                <a:cs typeface="Verdana"/>
                <a:sym typeface="Verdana"/>
              </a:rPr>
              <a:t>Border Security (BES)</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i="0" u="none" strike="noStrike" cap="none" dirty="0">
                <a:solidFill>
                  <a:schemeClr val="lt1"/>
                </a:solidFill>
                <a:latin typeface="Verdana"/>
                <a:ea typeface="Verdana"/>
                <a:cs typeface="Verdana"/>
                <a:sym typeface="Verdana"/>
              </a:rPr>
              <a:t>Critical Infrastructure Protection (DRS-INFRA)</a:t>
            </a:r>
            <a:endParaRPr lang="el-GR" sz="1400" i="0" u="none" strike="noStrike" cap="none" dirty="0">
              <a:solidFill>
                <a:schemeClr val="lt1"/>
              </a:solidFill>
              <a:latin typeface="Verdana"/>
              <a:ea typeface="Verdana"/>
              <a:cs typeface="Verdana"/>
              <a:sym typeface="Verdana"/>
            </a:endParaRP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i="0" u="none" strike="noStrike" cap="none" dirty="0">
                <a:solidFill>
                  <a:schemeClr val="lt1"/>
                </a:solidFill>
                <a:latin typeface="Verdana"/>
                <a:ea typeface="Verdana"/>
                <a:cs typeface="Verdana"/>
                <a:sym typeface="Verdana"/>
              </a:rPr>
              <a:t>National Strategy Studies</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Fight against crime &amp; Terrorism (FCT-ISF)</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Cybersecurity - Cybercrime (CYBER-DS)</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International Synergies</a:t>
            </a:r>
          </a:p>
          <a:p>
            <a:pPr marL="0" marR="0" lvl="0" indent="0" algn="just" rtl="0">
              <a:lnSpc>
                <a:spcPct val="100000"/>
              </a:lnSpc>
              <a:spcBef>
                <a:spcPts val="0"/>
              </a:spcBef>
              <a:spcAft>
                <a:spcPts val="0"/>
              </a:spcAft>
              <a:buClr>
                <a:srgbClr val="000000"/>
              </a:buClr>
              <a:buSzPts val="1800"/>
              <a:buFont typeface="Arial"/>
              <a:buNone/>
            </a:pPr>
            <a:endParaRPr lang="en-US" sz="1400" b="1" dirty="0">
              <a:solidFill>
                <a:schemeClr val="lt1"/>
              </a:solidFill>
              <a:latin typeface="Verdana"/>
              <a:ea typeface="Verdana"/>
            </a:endParaRPr>
          </a:p>
          <a:p>
            <a:pPr marL="0" marR="0" lvl="0" indent="0" algn="just" rtl="0">
              <a:lnSpc>
                <a:spcPct val="100000"/>
              </a:lnSpc>
              <a:spcBef>
                <a:spcPts val="0"/>
              </a:spcBef>
              <a:spcAft>
                <a:spcPts val="0"/>
              </a:spcAft>
              <a:buClr>
                <a:srgbClr val="000000"/>
              </a:buClr>
              <a:buSzPts val="1800"/>
              <a:buFont typeface="Arial"/>
              <a:buNone/>
            </a:pPr>
            <a:r>
              <a:rPr lang="en-US" sz="1400" b="1" dirty="0">
                <a:solidFill>
                  <a:srgbClr val="D9325D"/>
                </a:solidFill>
                <a:effectLst>
                  <a:outerShdw blurRad="38100" dist="38100" dir="2700000" algn="tl">
                    <a:srgbClr val="000000">
                      <a:alpha val="43137"/>
                    </a:srgbClr>
                  </a:outerShdw>
                </a:effectLst>
                <a:latin typeface="Verdana"/>
                <a:ea typeface="Verdana"/>
              </a:rPr>
              <a:t>PCP projects (Lead procurer):</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iProcureSecurity PCP</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PREVENT PCP </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latin typeface="Verdana"/>
                <a:ea typeface="Verdana"/>
              </a:rPr>
              <a:t>SHUTTLE</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a:solidFill>
                  <a:schemeClr val="lt1"/>
                </a:solidFill>
                <a:effectLst>
                  <a:outerShdw blurRad="38100" dist="38100" dir="2700000" algn="tl">
                    <a:srgbClr val="000000">
                      <a:alpha val="43137"/>
                    </a:srgbClr>
                  </a:outerShdw>
                </a:effectLst>
                <a:latin typeface="Verdana"/>
                <a:ea typeface="Verdana"/>
              </a:rPr>
              <a:t>EWISA</a:t>
            </a:r>
          </a:p>
          <a:p>
            <a:pPr marL="285750" marR="0" lvl="0" indent="-285750" algn="just" rtl="0">
              <a:lnSpc>
                <a:spcPct val="100000"/>
              </a:lnSpc>
              <a:spcBef>
                <a:spcPts val="0"/>
              </a:spcBef>
              <a:spcAft>
                <a:spcPts val="0"/>
              </a:spcAft>
              <a:buClr>
                <a:schemeClr val="bg1"/>
              </a:buClr>
              <a:buSzPts val="1800"/>
              <a:buFont typeface="Arial" panose="020B0604020202020204" pitchFamily="34" charset="0"/>
              <a:buChar char="•"/>
            </a:pPr>
            <a:r>
              <a:rPr lang="en-US" sz="1400" dirty="0" err="1">
                <a:solidFill>
                  <a:schemeClr val="lt1"/>
                </a:solidFill>
                <a:effectLst>
                  <a:outerShdw blurRad="38100" dist="38100" dir="2700000" algn="tl">
                    <a:srgbClr val="000000">
                      <a:alpha val="43137"/>
                    </a:srgbClr>
                  </a:outerShdw>
                </a:effectLst>
                <a:latin typeface="Verdana"/>
                <a:ea typeface="Verdana"/>
              </a:rPr>
              <a:t>CIVILnEXt</a:t>
            </a:r>
            <a:endParaRPr lang="en-US" sz="1400" dirty="0">
              <a:solidFill>
                <a:srgbClr val="D9325D"/>
              </a:solidFill>
              <a:effectLst>
                <a:outerShdw blurRad="38100" dist="38100" dir="2700000" algn="tl">
                  <a:srgbClr val="000000">
                    <a:alpha val="43137"/>
                  </a:srgbClr>
                </a:outerShdw>
              </a:effectLst>
              <a:latin typeface="Verdana"/>
              <a:ea typeface="Verdana"/>
            </a:endParaRPr>
          </a:p>
        </p:txBody>
      </p:sp>
      <p:grpSp>
        <p:nvGrpSpPr>
          <p:cNvPr id="241" name="Google Shape;241;p12"/>
          <p:cNvGrpSpPr/>
          <p:nvPr/>
        </p:nvGrpSpPr>
        <p:grpSpPr>
          <a:xfrm>
            <a:off x="360680" y="1116033"/>
            <a:ext cx="486198" cy="486198"/>
            <a:chOff x="569460" y="1880275"/>
            <a:chExt cx="486198" cy="486198"/>
          </a:xfrm>
        </p:grpSpPr>
        <p:sp>
          <p:nvSpPr>
            <p:cNvPr id="242" name="Google Shape;242;p12"/>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3" name="Google Shape;243;p12"/>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8" name="Google Shape;241;p12">
            <a:extLst>
              <a:ext uri="{FF2B5EF4-FFF2-40B4-BE49-F238E27FC236}">
                <a16:creationId xmlns:a16="http://schemas.microsoft.com/office/drawing/2014/main" id="{8AB29D96-1940-401A-B0B2-3BD28FCAC0EB}"/>
              </a:ext>
            </a:extLst>
          </p:cNvPr>
          <p:cNvGrpSpPr/>
          <p:nvPr/>
        </p:nvGrpSpPr>
        <p:grpSpPr>
          <a:xfrm>
            <a:off x="360680" y="1914974"/>
            <a:ext cx="486198" cy="486198"/>
            <a:chOff x="569460" y="1880275"/>
            <a:chExt cx="486198" cy="486198"/>
          </a:xfrm>
        </p:grpSpPr>
        <p:sp>
          <p:nvSpPr>
            <p:cNvPr id="9" name="Google Shape;242;p12">
              <a:extLst>
                <a:ext uri="{FF2B5EF4-FFF2-40B4-BE49-F238E27FC236}">
                  <a16:creationId xmlns:a16="http://schemas.microsoft.com/office/drawing/2014/main" id="{803E63A3-B7DE-4640-9C39-C46EFDEB7F22}"/>
                </a:ext>
              </a:extLst>
            </p:cNvPr>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 name="Google Shape;243;p12">
              <a:extLst>
                <a:ext uri="{FF2B5EF4-FFF2-40B4-BE49-F238E27FC236}">
                  <a16:creationId xmlns:a16="http://schemas.microsoft.com/office/drawing/2014/main" id="{5CFA68DF-14B8-4D80-A8D8-280332A59273}"/>
                </a:ext>
              </a:extLst>
            </p:cNvPr>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1" name="Google Shape;241;p12">
            <a:extLst>
              <a:ext uri="{FF2B5EF4-FFF2-40B4-BE49-F238E27FC236}">
                <a16:creationId xmlns:a16="http://schemas.microsoft.com/office/drawing/2014/main" id="{DB8B87DD-9EA2-41C2-A75A-6656165678EF}"/>
              </a:ext>
            </a:extLst>
          </p:cNvPr>
          <p:cNvGrpSpPr/>
          <p:nvPr/>
        </p:nvGrpSpPr>
        <p:grpSpPr>
          <a:xfrm>
            <a:off x="360680" y="3401292"/>
            <a:ext cx="486198" cy="486198"/>
            <a:chOff x="569460" y="1880275"/>
            <a:chExt cx="486198" cy="486198"/>
          </a:xfrm>
        </p:grpSpPr>
        <p:sp>
          <p:nvSpPr>
            <p:cNvPr id="12" name="Google Shape;242;p12">
              <a:extLst>
                <a:ext uri="{FF2B5EF4-FFF2-40B4-BE49-F238E27FC236}">
                  <a16:creationId xmlns:a16="http://schemas.microsoft.com/office/drawing/2014/main" id="{0F35A9EA-2D11-4A67-AD50-D288C7C46D9F}"/>
                </a:ext>
              </a:extLst>
            </p:cNvPr>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 name="Google Shape;243;p12">
              <a:extLst>
                <a:ext uri="{FF2B5EF4-FFF2-40B4-BE49-F238E27FC236}">
                  <a16:creationId xmlns:a16="http://schemas.microsoft.com/office/drawing/2014/main" id="{188C30A8-55BA-4D04-A2F1-25BC29FB39C9}"/>
                </a:ext>
              </a:extLst>
            </p:cNvPr>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4" name="Google Shape;241;p12">
            <a:extLst>
              <a:ext uri="{FF2B5EF4-FFF2-40B4-BE49-F238E27FC236}">
                <a16:creationId xmlns:a16="http://schemas.microsoft.com/office/drawing/2014/main" id="{8438958E-C227-481B-990C-1AF4950D4086}"/>
              </a:ext>
            </a:extLst>
          </p:cNvPr>
          <p:cNvGrpSpPr/>
          <p:nvPr/>
        </p:nvGrpSpPr>
        <p:grpSpPr>
          <a:xfrm>
            <a:off x="360680" y="5104708"/>
            <a:ext cx="486198" cy="486198"/>
            <a:chOff x="569460" y="1880275"/>
            <a:chExt cx="486198" cy="486198"/>
          </a:xfrm>
        </p:grpSpPr>
        <p:sp>
          <p:nvSpPr>
            <p:cNvPr id="15" name="Google Shape;242;p12">
              <a:extLst>
                <a:ext uri="{FF2B5EF4-FFF2-40B4-BE49-F238E27FC236}">
                  <a16:creationId xmlns:a16="http://schemas.microsoft.com/office/drawing/2014/main" id="{22C8EE47-C219-466B-B780-7EE573EA004D}"/>
                </a:ext>
              </a:extLst>
            </p:cNvPr>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 name="Google Shape;243;p12">
              <a:extLst>
                <a:ext uri="{FF2B5EF4-FFF2-40B4-BE49-F238E27FC236}">
                  <a16:creationId xmlns:a16="http://schemas.microsoft.com/office/drawing/2014/main" id="{03CAEDC9-F0CD-44C7-8A8E-5101644EAA55}"/>
                </a:ext>
              </a:extLst>
            </p:cNvPr>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19495090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52"/>
          <p:cNvSpPr txBox="1">
            <a:spLocks noGrp="1"/>
          </p:cNvSpPr>
          <p:nvPr>
            <p:ph type="body" idx="1"/>
          </p:nvPr>
        </p:nvSpPr>
        <p:spPr>
          <a:xfrm>
            <a:off x="482600" y="635000"/>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SzPts val="2000"/>
              <a:buNone/>
            </a:pPr>
            <a:r>
              <a:rPr lang="en-US">
                <a:solidFill>
                  <a:srgbClr val="D9325D"/>
                </a:solidFill>
                <a:latin typeface="Verdana"/>
                <a:ea typeface="Verdana"/>
                <a:cs typeface="Verdana"/>
                <a:sym typeface="Verdana"/>
              </a:rPr>
              <a:t>A</a:t>
            </a:r>
            <a:r>
              <a:rPr lang="en-US">
                <a:latin typeface="Verdana"/>
                <a:ea typeface="Verdana"/>
                <a:cs typeface="Verdana"/>
                <a:sym typeface="Verdana"/>
              </a:rPr>
              <a:t>bout empirica</a:t>
            </a:r>
            <a:endParaRPr>
              <a:latin typeface="Verdana"/>
              <a:ea typeface="Verdana"/>
              <a:cs typeface="Verdana"/>
              <a:sym typeface="Verdana"/>
            </a:endParaRPr>
          </a:p>
        </p:txBody>
      </p:sp>
      <p:grpSp>
        <p:nvGrpSpPr>
          <p:cNvPr id="280" name="Google Shape;280;p52"/>
          <p:cNvGrpSpPr/>
          <p:nvPr/>
        </p:nvGrpSpPr>
        <p:grpSpPr>
          <a:xfrm>
            <a:off x="582160" y="1652839"/>
            <a:ext cx="486198" cy="486198"/>
            <a:chOff x="582160" y="1700967"/>
            <a:chExt cx="486198" cy="486198"/>
          </a:xfrm>
        </p:grpSpPr>
        <p:sp>
          <p:nvSpPr>
            <p:cNvPr id="281" name="Google Shape;281;p52"/>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52"/>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3" name="Google Shape;283;p52"/>
          <p:cNvSpPr txBox="1"/>
          <p:nvPr/>
        </p:nvSpPr>
        <p:spPr>
          <a:xfrm>
            <a:off x="1193559" y="1652839"/>
            <a:ext cx="10630141" cy="1231066"/>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Since 1988, internationally active </a:t>
            </a:r>
            <a:r>
              <a:rPr lang="en-US" sz="1600" b="0" i="0" u="none" strike="noStrike" cap="none" dirty="0">
                <a:solidFill>
                  <a:srgbClr val="D9325D"/>
                </a:solidFill>
                <a:latin typeface="Verdana"/>
                <a:ea typeface="Verdana"/>
                <a:cs typeface="Verdana"/>
                <a:sym typeface="Verdana"/>
              </a:rPr>
              <a:t>Research and Consultancy Bureau </a:t>
            </a:r>
            <a:r>
              <a:rPr lang="en-US" sz="1600" b="0" i="0" u="none" strike="noStrike" cap="none" dirty="0">
                <a:solidFill>
                  <a:schemeClr val="lt1"/>
                </a:solidFill>
                <a:latin typeface="Verdana"/>
                <a:ea typeface="Verdana"/>
                <a:cs typeface="Verdana"/>
                <a:sym typeface="Verdana"/>
              </a:rPr>
              <a:t>from Bonn, Germany</a:t>
            </a:r>
            <a:endParaRPr dirty="0"/>
          </a:p>
          <a:p>
            <a:pPr marL="285750" marR="0" lvl="0" indent="-285750" algn="just" rtl="0">
              <a:lnSpc>
                <a:spcPct val="100000"/>
              </a:lnSpc>
              <a:spcBef>
                <a:spcPts val="600"/>
              </a:spcBef>
              <a:spcAft>
                <a:spcPts val="0"/>
              </a:spcAft>
              <a:buClr>
                <a:schemeClr val="lt1"/>
              </a:buClr>
              <a:buSzPts val="1600"/>
              <a:buFont typeface="Courier New"/>
              <a:buChar char="o"/>
            </a:pPr>
            <a:r>
              <a:rPr lang="en-US" sz="1600" b="0" i="0" u="none" strike="noStrike" cap="none" dirty="0" err="1">
                <a:solidFill>
                  <a:schemeClr val="lt1"/>
                </a:solidFill>
                <a:latin typeface="Verdana"/>
                <a:ea typeface="Verdana"/>
                <a:cs typeface="Verdana"/>
                <a:sym typeface="Verdana"/>
              </a:rPr>
              <a:t>Specialised</a:t>
            </a:r>
            <a:r>
              <a:rPr lang="en-US" sz="1600" b="0" i="0" u="none" strike="noStrike" cap="none" dirty="0">
                <a:solidFill>
                  <a:schemeClr val="lt1"/>
                </a:solidFill>
                <a:latin typeface="Verdana"/>
                <a:ea typeface="Verdana"/>
                <a:cs typeface="Verdana"/>
                <a:sym typeface="Verdana"/>
              </a:rPr>
              <a:t> on </a:t>
            </a:r>
            <a:r>
              <a:rPr lang="en-US" sz="1600" b="0" i="0" u="none" strike="noStrike" cap="none" dirty="0">
                <a:solidFill>
                  <a:srgbClr val="D9325D"/>
                </a:solidFill>
                <a:latin typeface="Verdana"/>
                <a:ea typeface="Verdana"/>
                <a:cs typeface="Verdana"/>
                <a:sym typeface="Verdana"/>
              </a:rPr>
              <a:t>innovation processes </a:t>
            </a:r>
            <a:r>
              <a:rPr lang="en-US" sz="1600" b="0" i="0" u="none" strike="noStrike" cap="none" dirty="0">
                <a:solidFill>
                  <a:schemeClr val="lt1"/>
                </a:solidFill>
                <a:latin typeface="Verdana"/>
                <a:ea typeface="Verdana"/>
                <a:cs typeface="Verdana"/>
                <a:sym typeface="Verdana"/>
              </a:rPr>
              <a:t>and </a:t>
            </a:r>
            <a:r>
              <a:rPr lang="en-US" sz="1600" b="0" i="0" u="none" strike="noStrike" cap="none" dirty="0">
                <a:solidFill>
                  <a:schemeClr val="accent2"/>
                </a:solidFill>
                <a:latin typeface="Verdana"/>
                <a:ea typeface="Verdana"/>
                <a:cs typeface="Verdana"/>
                <a:sym typeface="Verdana"/>
              </a:rPr>
              <a:t>m</a:t>
            </a:r>
            <a:r>
              <a:rPr lang="en-US" sz="1600" b="0" i="0" u="none" strike="noStrike" cap="none" dirty="0">
                <a:solidFill>
                  <a:srgbClr val="D9325D"/>
                </a:solidFill>
                <a:latin typeface="Verdana"/>
                <a:ea typeface="Verdana"/>
                <a:cs typeface="Verdana"/>
                <a:sym typeface="Verdana"/>
              </a:rPr>
              <a:t>anagement of EU projects</a:t>
            </a:r>
          </a:p>
          <a:p>
            <a:pPr marL="285750" marR="0" lvl="0" indent="-285750" algn="just" rtl="0">
              <a:lnSpc>
                <a:spcPct val="100000"/>
              </a:lnSpc>
              <a:spcBef>
                <a:spcPts val="600"/>
              </a:spcBef>
              <a:spcAft>
                <a:spcPts val="0"/>
              </a:spcAft>
              <a:buClr>
                <a:schemeClr val="lt1"/>
              </a:buClr>
              <a:buSzPts val="1600"/>
              <a:buFont typeface="Courier New"/>
              <a:buChar char="o"/>
            </a:pPr>
            <a:r>
              <a:rPr lang="de-DE" sz="1600" dirty="0">
                <a:solidFill>
                  <a:schemeClr val="lt1"/>
                </a:solidFill>
                <a:latin typeface="Verdana"/>
                <a:ea typeface="Verdana"/>
                <a:cs typeface="Verdana"/>
                <a:sym typeface="Verdana"/>
              </a:rPr>
              <a:t>eHealth, Smart Energy/Rural, </a:t>
            </a:r>
            <a:r>
              <a:rPr lang="de-DE" sz="1600" dirty="0" err="1">
                <a:solidFill>
                  <a:schemeClr val="lt1"/>
                </a:solidFill>
                <a:latin typeface="Verdana"/>
                <a:ea typeface="Verdana"/>
                <a:cs typeface="Verdana"/>
                <a:sym typeface="Verdana"/>
              </a:rPr>
              <a:t>Active</a:t>
            </a:r>
            <a:r>
              <a:rPr lang="de-DE" sz="1600" dirty="0">
                <a:solidFill>
                  <a:schemeClr val="lt1"/>
                </a:solidFill>
                <a:latin typeface="Verdana"/>
                <a:ea typeface="Verdana"/>
                <a:cs typeface="Verdana"/>
                <a:sym typeface="Verdana"/>
              </a:rPr>
              <a:t> &amp; </a:t>
            </a:r>
            <a:r>
              <a:rPr lang="de-DE" sz="1600" dirty="0" err="1">
                <a:solidFill>
                  <a:schemeClr val="lt1"/>
                </a:solidFill>
                <a:latin typeface="Verdana"/>
                <a:ea typeface="Verdana"/>
                <a:cs typeface="Verdana"/>
                <a:sym typeface="Verdana"/>
              </a:rPr>
              <a:t>Healthy</a:t>
            </a:r>
            <a:r>
              <a:rPr lang="de-DE" sz="1600" dirty="0">
                <a:solidFill>
                  <a:schemeClr val="lt1"/>
                </a:solidFill>
                <a:latin typeface="Verdana"/>
                <a:ea typeface="Verdana"/>
                <a:cs typeface="Verdana"/>
                <a:sym typeface="Verdana"/>
              </a:rPr>
              <a:t> </a:t>
            </a:r>
            <a:r>
              <a:rPr lang="de-DE" sz="1600" dirty="0" err="1">
                <a:solidFill>
                  <a:schemeClr val="lt1"/>
                </a:solidFill>
                <a:latin typeface="Verdana"/>
                <a:ea typeface="Verdana"/>
                <a:cs typeface="Verdana"/>
                <a:sym typeface="Verdana"/>
              </a:rPr>
              <a:t>Aging</a:t>
            </a:r>
            <a:r>
              <a:rPr lang="de-DE" sz="1600" dirty="0">
                <a:solidFill>
                  <a:schemeClr val="lt1"/>
                </a:solidFill>
                <a:latin typeface="Verdana"/>
                <a:ea typeface="Verdana"/>
                <a:cs typeface="Verdana"/>
                <a:sym typeface="Verdana"/>
              </a:rPr>
              <a:t>, eCare, eSkills, Research &amp; Innovation, Inclusive Society</a:t>
            </a:r>
            <a:endParaRPr sz="1600" b="0" i="0" u="none" strike="noStrike" cap="none" dirty="0">
              <a:solidFill>
                <a:schemeClr val="lt1"/>
              </a:solidFill>
              <a:latin typeface="Verdana"/>
              <a:ea typeface="Verdana"/>
              <a:cs typeface="Verdana"/>
              <a:sym typeface="Verdana"/>
            </a:endParaRPr>
          </a:p>
        </p:txBody>
      </p:sp>
      <p:sp>
        <p:nvSpPr>
          <p:cNvPr id="284" name="Google Shape;284;p52"/>
          <p:cNvSpPr txBox="1"/>
          <p:nvPr/>
        </p:nvSpPr>
        <p:spPr>
          <a:xfrm>
            <a:off x="1193559" y="3044366"/>
            <a:ext cx="10630140" cy="984845"/>
          </a:xfrm>
          <a:prstGeom prst="rect">
            <a:avLst/>
          </a:prstGeom>
          <a:noFill/>
          <a:ln>
            <a:noFill/>
          </a:ln>
        </p:spPr>
        <p:txBody>
          <a:bodyPr spcFirstLastPara="1" wrap="square" lIns="91425" tIns="45700" rIns="91425" bIns="45700" anchor="t" anchorCtr="0">
            <a:spAutoFit/>
          </a:bodyPr>
          <a:lstStyle/>
          <a:p>
            <a:pPr marL="285750" marR="0" lvl="0" indent="-285750" algn="just" rtl="0">
              <a:lnSpc>
                <a:spcPct val="100000"/>
              </a:lnSpc>
              <a:spcBef>
                <a:spcPts val="0"/>
              </a:spcBef>
              <a:spcAft>
                <a:spcPts val="60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200+ research &amp;</a:t>
            </a:r>
            <a:r>
              <a:rPr lang="en-US" sz="1600" dirty="0">
                <a:solidFill>
                  <a:schemeClr val="lt1"/>
                </a:solidFill>
                <a:latin typeface="Verdana"/>
                <a:ea typeface="Verdana"/>
                <a:cs typeface="Verdana"/>
                <a:sym typeface="Verdana"/>
              </a:rPr>
              <a:t> innovation projects, support actions and studies</a:t>
            </a:r>
            <a:endParaRPr lang="en-US" sz="1600" b="0" i="0" u="none" strike="noStrike" cap="none" dirty="0">
              <a:solidFill>
                <a:schemeClr val="lt1"/>
              </a:solidFill>
              <a:latin typeface="Verdana"/>
              <a:ea typeface="Verdana"/>
              <a:cs typeface="Verdana"/>
              <a:sym typeface="Verdana"/>
            </a:endParaRPr>
          </a:p>
          <a:p>
            <a:pPr marL="285750" marR="0" lvl="0" indent="-285750" algn="just" rtl="0">
              <a:lnSpc>
                <a:spcPct val="100000"/>
              </a:lnSpc>
              <a:spcBef>
                <a:spcPts val="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Impact of </a:t>
            </a:r>
            <a:r>
              <a:rPr lang="en-US" sz="1600" b="0" i="0" u="none" strike="noStrike" cap="none" dirty="0">
                <a:solidFill>
                  <a:srgbClr val="D9325D"/>
                </a:solidFill>
                <a:latin typeface="Verdana"/>
                <a:ea typeface="Verdana"/>
                <a:cs typeface="Verdana"/>
                <a:sym typeface="Verdana"/>
              </a:rPr>
              <a:t>digital transformation of the health and care sector </a:t>
            </a:r>
            <a:r>
              <a:rPr lang="en-US" sz="1600" b="0" i="0" u="none" strike="noStrike" cap="none" dirty="0">
                <a:solidFill>
                  <a:schemeClr val="lt1"/>
                </a:solidFill>
                <a:latin typeface="Verdana"/>
                <a:ea typeface="Verdana"/>
                <a:cs typeface="Verdana"/>
                <a:sym typeface="Verdana"/>
              </a:rPr>
              <a:t>and</a:t>
            </a:r>
            <a:r>
              <a:rPr lang="en-US" sz="1600" b="0" i="0" u="none" strike="noStrike" cap="none" dirty="0">
                <a:solidFill>
                  <a:srgbClr val="D9325D"/>
                </a:solidFill>
                <a:latin typeface="Verdana"/>
                <a:ea typeface="Verdana"/>
                <a:cs typeface="Verdana"/>
                <a:sym typeface="Verdana"/>
              </a:rPr>
              <a:t> eHealth solutions</a:t>
            </a:r>
            <a:endParaRPr sz="1600" b="0" i="0" u="none" strike="noStrike" cap="none" dirty="0">
              <a:solidFill>
                <a:srgbClr val="D9325D"/>
              </a:solidFill>
              <a:latin typeface="Verdana"/>
              <a:ea typeface="Verdana"/>
              <a:cs typeface="Verdana"/>
              <a:sym typeface="Verdana"/>
            </a:endParaRPr>
          </a:p>
          <a:p>
            <a:pPr marL="285750" marR="0" lvl="0" indent="-285750" algn="just"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Political, strategic, clinical and socio-economic expertise</a:t>
            </a:r>
            <a:endParaRPr sz="1600" b="0" i="0" u="none" strike="noStrike" cap="none" dirty="0">
              <a:solidFill>
                <a:schemeClr val="lt1"/>
              </a:solidFill>
              <a:latin typeface="Verdana"/>
              <a:ea typeface="Verdana"/>
              <a:cs typeface="Verdana"/>
              <a:sym typeface="Verdana"/>
            </a:endParaRPr>
          </a:p>
        </p:txBody>
      </p:sp>
      <p:grpSp>
        <p:nvGrpSpPr>
          <p:cNvPr id="285" name="Google Shape;285;p52"/>
          <p:cNvGrpSpPr/>
          <p:nvPr/>
        </p:nvGrpSpPr>
        <p:grpSpPr>
          <a:xfrm>
            <a:off x="582160" y="3064942"/>
            <a:ext cx="486198" cy="486198"/>
            <a:chOff x="582160" y="1700967"/>
            <a:chExt cx="486198" cy="486198"/>
          </a:xfrm>
        </p:grpSpPr>
        <p:sp>
          <p:nvSpPr>
            <p:cNvPr id="286" name="Google Shape;286;p52"/>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52"/>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8" name="Google Shape;288;p52"/>
          <p:cNvSpPr txBox="1"/>
          <p:nvPr/>
        </p:nvSpPr>
        <p:spPr>
          <a:xfrm>
            <a:off x="1193559" y="4221698"/>
            <a:ext cx="10630140" cy="130805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600" b="0" i="0" u="none" strike="noStrike" cap="none">
                <a:solidFill>
                  <a:schemeClr val="lt1"/>
                </a:solidFill>
                <a:latin typeface="Verdana"/>
                <a:ea typeface="Verdana"/>
                <a:cs typeface="Verdana"/>
                <a:sym typeface="Verdana"/>
              </a:rPr>
              <a:t>Previous experience from similar projects:</a:t>
            </a:r>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accent2"/>
                </a:solidFill>
                <a:latin typeface="Verdana"/>
                <a:ea typeface="Verdana"/>
                <a:cs typeface="Verdana"/>
                <a:sym typeface="Verdana"/>
              </a:rPr>
              <a:t>PCPs</a:t>
            </a:r>
            <a:r>
              <a:rPr lang="en-US" sz="1600" b="0" i="0" u="none" strike="noStrike" cap="none">
                <a:solidFill>
                  <a:schemeClr val="lt1"/>
                </a:solidFill>
                <a:latin typeface="Verdana"/>
                <a:ea typeface="Verdana"/>
                <a:cs typeface="Verdana"/>
                <a:sym typeface="Verdana"/>
              </a:rPr>
              <a:t> in general (on diabetes, hypertension and stroke)</a:t>
            </a:r>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Use of digital solutions in </a:t>
            </a:r>
            <a:r>
              <a:rPr lang="en-US" sz="1600" b="0" i="0" u="none" strike="noStrike" cap="none">
                <a:solidFill>
                  <a:schemeClr val="accent2"/>
                </a:solidFill>
                <a:latin typeface="Verdana"/>
                <a:ea typeface="Verdana"/>
                <a:cs typeface="Verdana"/>
                <a:sym typeface="Verdana"/>
              </a:rPr>
              <a:t>civil protection</a:t>
            </a:r>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Participation in </a:t>
            </a:r>
            <a:r>
              <a:rPr lang="en-US" sz="1600" b="0" i="0" u="none" strike="noStrike" cap="none">
                <a:solidFill>
                  <a:schemeClr val="accent2"/>
                </a:solidFill>
                <a:latin typeface="Verdana"/>
                <a:ea typeface="Verdana"/>
                <a:cs typeface="Verdana"/>
                <a:sym typeface="Verdana"/>
              </a:rPr>
              <a:t>European coordination exercises </a:t>
            </a:r>
            <a:r>
              <a:rPr lang="en-US" sz="1600" b="0" i="0" u="none" strike="noStrike" cap="none">
                <a:solidFill>
                  <a:schemeClr val="lt1"/>
                </a:solidFill>
                <a:latin typeface="Verdana"/>
                <a:ea typeface="Verdana"/>
                <a:cs typeface="Verdana"/>
                <a:sym typeface="Verdana"/>
              </a:rPr>
              <a:t>for EMTs and USAR (Modular Exercises - MODEX)</a:t>
            </a:r>
            <a:endParaRPr/>
          </a:p>
        </p:txBody>
      </p:sp>
      <p:grpSp>
        <p:nvGrpSpPr>
          <p:cNvPr id="289" name="Google Shape;289;p52"/>
          <p:cNvGrpSpPr/>
          <p:nvPr/>
        </p:nvGrpSpPr>
        <p:grpSpPr>
          <a:xfrm>
            <a:off x="582160" y="4176004"/>
            <a:ext cx="486198" cy="486198"/>
            <a:chOff x="582160" y="1700967"/>
            <a:chExt cx="486198" cy="486198"/>
          </a:xfrm>
        </p:grpSpPr>
        <p:sp>
          <p:nvSpPr>
            <p:cNvPr id="290" name="Google Shape;290;p52"/>
            <p:cNvSpPr/>
            <p:nvPr/>
          </p:nvSpPr>
          <p:spPr>
            <a:xfrm>
              <a:off x="636936" y="178400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52"/>
            <p:cNvSpPr/>
            <p:nvPr/>
          </p:nvSpPr>
          <p:spPr>
            <a:xfrm>
              <a:off x="582160" y="170096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95"/>
        <p:cNvGrpSpPr/>
        <p:nvPr/>
      </p:nvGrpSpPr>
      <p:grpSpPr>
        <a:xfrm>
          <a:off x="0" y="0"/>
          <a:ext cx="0" cy="0"/>
          <a:chOff x="0" y="0"/>
          <a:chExt cx="0" cy="0"/>
        </a:xfrm>
      </p:grpSpPr>
      <p:pic>
        <p:nvPicPr>
          <p:cNvPr id="296" name="Google Shape;296;p13"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sp>
        <p:nvSpPr>
          <p:cNvPr id="297" name="Google Shape;297;p13"/>
          <p:cNvSpPr/>
          <p:nvPr/>
        </p:nvSpPr>
        <p:spPr>
          <a:xfrm>
            <a:off x="624236" y="19633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8" name="Google Shape;298;p13"/>
          <p:cNvSpPr txBox="1"/>
          <p:nvPr/>
        </p:nvSpPr>
        <p:spPr>
          <a:xfrm>
            <a:off x="1190625" y="1924050"/>
            <a:ext cx="615104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Pre-Commercial Procurement of R&amp;D services</a:t>
            </a:r>
            <a:endParaRPr sz="1400" b="0" i="0" u="none" strike="noStrike" cap="none">
              <a:solidFill>
                <a:srgbClr val="000000"/>
              </a:solidFill>
              <a:latin typeface="Arial"/>
              <a:ea typeface="Arial"/>
              <a:cs typeface="Arial"/>
              <a:sym typeface="Arial"/>
            </a:endParaRPr>
          </a:p>
        </p:txBody>
      </p:sp>
      <p:sp>
        <p:nvSpPr>
          <p:cNvPr id="299" name="Google Shape;299;p13"/>
          <p:cNvSpPr/>
          <p:nvPr/>
        </p:nvSpPr>
        <p:spPr>
          <a:xfrm>
            <a:off x="569460" y="18802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0" name="Google Shape;300;p13"/>
          <p:cNvSpPr/>
          <p:nvPr/>
        </p:nvSpPr>
        <p:spPr>
          <a:xfrm>
            <a:off x="627139" y="27441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13"/>
          <p:cNvSpPr txBox="1"/>
          <p:nvPr/>
        </p:nvSpPr>
        <p:spPr>
          <a:xfrm>
            <a:off x="1193528" y="2704919"/>
            <a:ext cx="958788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Phased approach, moving from design, through prototyping and testing </a:t>
            </a:r>
            <a:endParaRPr sz="1400" b="0" i="0" u="none" strike="noStrike" cap="none">
              <a:solidFill>
                <a:srgbClr val="000000"/>
              </a:solidFill>
              <a:latin typeface="Arial"/>
              <a:ea typeface="Arial"/>
              <a:cs typeface="Arial"/>
              <a:sym typeface="Arial"/>
            </a:endParaRPr>
          </a:p>
        </p:txBody>
      </p:sp>
      <p:sp>
        <p:nvSpPr>
          <p:cNvPr id="302" name="Google Shape;302;p13"/>
          <p:cNvSpPr/>
          <p:nvPr/>
        </p:nvSpPr>
        <p:spPr>
          <a:xfrm>
            <a:off x="572363" y="26611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13"/>
          <p:cNvSpPr/>
          <p:nvPr/>
        </p:nvSpPr>
        <p:spPr>
          <a:xfrm>
            <a:off x="614439" y="36077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13"/>
          <p:cNvSpPr txBox="1"/>
          <p:nvPr/>
        </p:nvSpPr>
        <p:spPr>
          <a:xfrm>
            <a:off x="1180828" y="3568519"/>
            <a:ext cx="909415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Competitive process – several contractors active in any given phase </a:t>
            </a:r>
            <a:endParaRPr sz="1400" b="0" i="0" u="none" strike="noStrike" cap="none">
              <a:solidFill>
                <a:srgbClr val="000000"/>
              </a:solidFill>
              <a:latin typeface="Arial"/>
              <a:ea typeface="Arial"/>
              <a:cs typeface="Arial"/>
              <a:sym typeface="Arial"/>
            </a:endParaRPr>
          </a:p>
        </p:txBody>
      </p:sp>
      <p:sp>
        <p:nvSpPr>
          <p:cNvPr id="305" name="Google Shape;305;p13"/>
          <p:cNvSpPr/>
          <p:nvPr/>
        </p:nvSpPr>
        <p:spPr>
          <a:xfrm>
            <a:off x="559663" y="35247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3"/>
          <p:cNvSpPr/>
          <p:nvPr/>
        </p:nvSpPr>
        <p:spPr>
          <a:xfrm>
            <a:off x="614439" y="445868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13"/>
          <p:cNvSpPr txBox="1"/>
          <p:nvPr/>
        </p:nvSpPr>
        <p:spPr>
          <a:xfrm>
            <a:off x="1180828" y="4419419"/>
            <a:ext cx="890339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Avoids lock-in – at least two solutions fully tested in the last phase</a:t>
            </a:r>
            <a:endParaRPr sz="1400" b="0" i="0" u="none" strike="noStrike" cap="none">
              <a:solidFill>
                <a:srgbClr val="000000"/>
              </a:solidFill>
              <a:latin typeface="Arial"/>
              <a:ea typeface="Arial"/>
              <a:cs typeface="Arial"/>
              <a:sym typeface="Arial"/>
            </a:endParaRPr>
          </a:p>
        </p:txBody>
      </p:sp>
      <p:sp>
        <p:nvSpPr>
          <p:cNvPr id="308" name="Google Shape;308;p13"/>
          <p:cNvSpPr/>
          <p:nvPr/>
        </p:nvSpPr>
        <p:spPr>
          <a:xfrm>
            <a:off x="559663" y="437564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3"/>
          <p:cNvSpPr txBox="1">
            <a:spLocks noGrp="1"/>
          </p:cNvSpPr>
          <p:nvPr>
            <p:ph type="body" idx="1"/>
          </p:nvPr>
        </p:nvSpPr>
        <p:spPr>
          <a:xfrm>
            <a:off x="482600" y="635000"/>
            <a:ext cx="8229600" cy="553998"/>
          </a:xfrm>
          <a:prstGeom prst="rect">
            <a:avLst/>
          </a:prstGeom>
          <a:noFill/>
          <a:ln>
            <a:noFill/>
          </a:ln>
        </p:spPr>
        <p:txBody>
          <a:bodyPr spcFirstLastPara="1" wrap="square" lIns="0" tIns="0" rIns="0" bIns="0" anchor="t" anchorCtr="0">
            <a:spAutoFit/>
          </a:bodyPr>
          <a:lstStyle/>
          <a:p>
            <a:pPr marL="0" lvl="0" indent="0" algn="l" rtl="0">
              <a:lnSpc>
                <a:spcPct val="90000"/>
              </a:lnSpc>
              <a:spcBef>
                <a:spcPts val="0"/>
              </a:spcBef>
              <a:spcAft>
                <a:spcPts val="0"/>
              </a:spcAft>
              <a:buClr>
                <a:srgbClr val="D9325D"/>
              </a:buClr>
              <a:buSzPts val="4000"/>
              <a:buNone/>
            </a:pPr>
            <a:r>
              <a:rPr lang="en-US">
                <a:solidFill>
                  <a:srgbClr val="D9325D"/>
                </a:solidFill>
              </a:rPr>
              <a:t>P</a:t>
            </a:r>
            <a:r>
              <a:rPr lang="en-US"/>
              <a:t>rocess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pic>
        <p:nvPicPr>
          <p:cNvPr id="314" name="Google Shape;314;p1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315" name="Google Shape;315;p14"/>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14"/>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14"/>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Verdana"/>
                <a:ea typeface="Verdana"/>
                <a:cs typeface="Verdana"/>
                <a:sym typeface="Verdana"/>
              </a:rPr>
              <a:t>Bernhard Jäger</a:t>
            </a:r>
            <a:endParaRPr sz="1400" b="0" i="0" u="none" strike="noStrike" cap="none">
              <a:solidFill>
                <a:srgbClr val="000000"/>
              </a:solidFill>
              <a:latin typeface="Arial"/>
              <a:ea typeface="Arial"/>
              <a:cs typeface="Arial"/>
              <a:sym typeface="Arial"/>
            </a:endParaRPr>
          </a:p>
        </p:txBody>
      </p:sp>
      <p:sp>
        <p:nvSpPr>
          <p:cNvPr id="318" name="Google Shape;318;p14"/>
          <p:cNvSpPr txBox="1"/>
          <p:nvPr/>
        </p:nvSpPr>
        <p:spPr>
          <a:xfrm>
            <a:off x="5989576" y="3736015"/>
            <a:ext cx="3996396" cy="161582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None/>
            </a:pPr>
            <a:r>
              <a:rPr lang="en-US" sz="2000" b="0" i="0" u="none" strike="noStrike" cap="none">
                <a:solidFill>
                  <a:schemeClr val="lt1"/>
                </a:solidFill>
                <a:latin typeface="Verdana"/>
                <a:ea typeface="Verdana"/>
                <a:cs typeface="Verdana"/>
                <a:sym typeface="Verdana"/>
              </a:rPr>
              <a:t>Research Manager &amp; Department Lead</a:t>
            </a:r>
            <a:endParaRPr/>
          </a:p>
          <a:p>
            <a:pPr marL="0" marR="0" lvl="0" indent="0" algn="l" rtl="0">
              <a:lnSpc>
                <a:spcPct val="150000"/>
              </a:lnSpc>
              <a:spcBef>
                <a:spcPts val="60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 </a:t>
            </a:r>
            <a:endParaRPr sz="1400" b="0" i="0" u="none" strike="noStrike" cap="none">
              <a:solidFill>
                <a:schemeClr val="lt1"/>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SYNYO GbmH</a:t>
            </a:r>
            <a:endParaRPr sz="2000" b="0" i="0" u="none" strike="noStrike" cap="none">
              <a:solidFill>
                <a:schemeClr val="lt1"/>
              </a:solidFill>
              <a:latin typeface="Verdana"/>
              <a:ea typeface="Verdana"/>
              <a:cs typeface="Verdana"/>
              <a:sym typeface="Verdana"/>
            </a:endParaRPr>
          </a:p>
        </p:txBody>
      </p:sp>
      <p:sp>
        <p:nvSpPr>
          <p:cNvPr id="319" name="Google Shape;319;p14"/>
          <p:cNvSpPr txBox="1"/>
          <p:nvPr/>
        </p:nvSpPr>
        <p:spPr>
          <a:xfrm>
            <a:off x="1591146" y="1146198"/>
            <a:ext cx="877507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M</a:t>
            </a:r>
            <a:r>
              <a:rPr lang="en-US" sz="3600" b="1" i="0" u="none" strike="noStrike" cap="none">
                <a:solidFill>
                  <a:srgbClr val="1B456C"/>
                </a:solidFill>
                <a:latin typeface="Verdana"/>
                <a:ea typeface="Verdana"/>
                <a:cs typeface="Verdana"/>
                <a:sym typeface="Verdana"/>
              </a:rPr>
              <a:t>AIN CHALLENGES &amp; SCOPE</a:t>
            </a:r>
            <a:endParaRPr sz="3600" b="0" i="0" u="none" strike="noStrike" cap="none">
              <a:solidFill>
                <a:srgbClr val="1B456C"/>
              </a:solidFill>
              <a:latin typeface="Verdana"/>
              <a:ea typeface="Verdana"/>
              <a:cs typeface="Verdana"/>
              <a:sym typeface="Verdana"/>
            </a:endParaRPr>
          </a:p>
        </p:txBody>
      </p:sp>
      <p:pic>
        <p:nvPicPr>
          <p:cNvPr id="320" name="Google Shape;320;p14" descr="Ein Bild, das Person, Mann, Wand, Kleidung enthält.&#10;&#10;Automatisch generierte Beschreibung"/>
          <p:cNvPicPr preferRelativeResize="0"/>
          <p:nvPr/>
        </p:nvPicPr>
        <p:blipFill rotWithShape="1">
          <a:blip r:embed="rId4">
            <a:alphaModFix/>
          </a:blip>
          <a:srcRect r="25000"/>
          <a:stretch/>
        </p:blipFill>
        <p:spPr>
          <a:xfrm>
            <a:off x="1692998" y="2795869"/>
            <a:ext cx="2583437" cy="258343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324"/>
        <p:cNvGrpSpPr/>
        <p:nvPr/>
      </p:nvGrpSpPr>
      <p:grpSpPr>
        <a:xfrm>
          <a:off x="0" y="0"/>
          <a:ext cx="0" cy="0"/>
          <a:chOff x="0" y="0"/>
          <a:chExt cx="0" cy="0"/>
        </a:xfrm>
      </p:grpSpPr>
      <p:pic>
        <p:nvPicPr>
          <p:cNvPr id="325" name="Google Shape;325;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26" name="Google Shape;326;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27" name="Google Shape;327;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otivation</a:t>
            </a:r>
            <a:endParaRPr sz="1400" b="0" i="0" u="none" strike="noStrike" cap="none">
              <a:solidFill>
                <a:srgbClr val="000000"/>
              </a:solidFill>
              <a:latin typeface="Arial"/>
              <a:ea typeface="Arial"/>
              <a:cs typeface="Arial"/>
              <a:sym typeface="Arial"/>
            </a:endParaRPr>
          </a:p>
        </p:txBody>
      </p:sp>
      <p:sp>
        <p:nvSpPr>
          <p:cNvPr id="328" name="Google Shape;328;p1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Google Shape;329;p1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0" name="Google Shape;330;p16"/>
          <p:cNvSpPr txBox="1"/>
          <p:nvPr/>
        </p:nvSpPr>
        <p:spPr>
          <a:xfrm>
            <a:off x="1190625" y="1403350"/>
            <a:ext cx="9560502" cy="33547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Common needs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Quick assessment of the situation on site (e.g. number, location, status of casualties)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Better and quicker planning onsite</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Reducing reaction time to changing situations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Availability of data that help to make better informed decisions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More reliable tagging of casualties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Better interoperability with all relevant agencies in onsite/at disaster area</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Better distribution of resources at the scene</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Increase in rapid transportation of casualties (According to their status)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Right distribution of casualties to avoid overcrowded hospitals</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pic>
        <p:nvPicPr>
          <p:cNvPr id="335" name="Google Shape;335;p53"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36" name="Google Shape;336;p53"/>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37" name="Google Shape;337;p53"/>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otivation</a:t>
            </a:r>
            <a:endParaRPr sz="1400" b="0" i="0" u="none" strike="noStrike" cap="none">
              <a:solidFill>
                <a:srgbClr val="000000"/>
              </a:solidFill>
              <a:latin typeface="Arial"/>
              <a:ea typeface="Arial"/>
              <a:cs typeface="Arial"/>
              <a:sym typeface="Arial"/>
            </a:endParaRPr>
          </a:p>
        </p:txBody>
      </p:sp>
      <p:sp>
        <p:nvSpPr>
          <p:cNvPr id="338" name="Google Shape;338;p53"/>
          <p:cNvSpPr/>
          <p:nvPr/>
        </p:nvSpPr>
        <p:spPr>
          <a:xfrm>
            <a:off x="736467" y="171537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53"/>
          <p:cNvSpPr/>
          <p:nvPr/>
        </p:nvSpPr>
        <p:spPr>
          <a:xfrm>
            <a:off x="681691" y="163233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53"/>
          <p:cNvSpPr txBox="1"/>
          <p:nvPr/>
        </p:nvSpPr>
        <p:spPr>
          <a:xfrm>
            <a:off x="1302855" y="1676111"/>
            <a:ext cx="9134235" cy="287767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Innovative EMS approaches should:</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make the EMS system interoperable and travel with the casualty</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make the status very visible in all situations and weather conditions (night, smoke, etc.)</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allow data transfer to EMS decision makers onsite and enable hem to distribute resources and organise rapid transportation of casualties</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save data for analysis</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help during the handover process from outside to inside hospital</a:t>
            </a:r>
            <a:endParaRPr sz="16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allow overseeing the situation (number of casualties, location and status)</a:t>
            </a:r>
            <a:endParaRPr sz="1600" b="0" i="0" u="none" strike="noStrike" cap="none">
              <a:solidFill>
                <a:srgbClr val="000000"/>
              </a:solidFill>
              <a:latin typeface="Verdana"/>
              <a:ea typeface="Verdana"/>
              <a:cs typeface="Verdana"/>
              <a:sym typeface="Verdan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44"/>
          <p:cNvPicPr preferRelativeResize="0"/>
          <p:nvPr/>
        </p:nvPicPr>
        <p:blipFill rotWithShape="1">
          <a:blip r:embed="rId3">
            <a:alphaModFix/>
          </a:blip>
          <a:srcRect b="56006"/>
          <a:stretch/>
        </p:blipFill>
        <p:spPr>
          <a:xfrm>
            <a:off x="521825" y="3249480"/>
            <a:ext cx="9851798" cy="3238783"/>
          </a:xfrm>
          <a:prstGeom prst="rect">
            <a:avLst/>
          </a:prstGeom>
          <a:noFill/>
          <a:ln>
            <a:noFill/>
          </a:ln>
        </p:spPr>
      </p:pic>
      <p:grpSp>
        <p:nvGrpSpPr>
          <p:cNvPr id="346" name="Google Shape;346;p44"/>
          <p:cNvGrpSpPr/>
          <p:nvPr/>
        </p:nvGrpSpPr>
        <p:grpSpPr>
          <a:xfrm>
            <a:off x="575059" y="637549"/>
            <a:ext cx="379556" cy="379556"/>
            <a:chOff x="8840440" y="1083484"/>
            <a:chExt cx="486198" cy="486198"/>
          </a:xfrm>
        </p:grpSpPr>
        <p:sp>
          <p:nvSpPr>
            <p:cNvPr id="347" name="Google Shape;347;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8" name="Google Shape;348;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9" name="Google Shape;349;p44"/>
          <p:cNvSpPr txBox="1"/>
          <p:nvPr/>
        </p:nvSpPr>
        <p:spPr>
          <a:xfrm>
            <a:off x="1045694" y="631331"/>
            <a:ext cx="9585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Focus on complete on-site management</a:t>
            </a:r>
            <a:endParaRPr sz="1400" b="0" i="0" u="none" strike="noStrike" cap="none">
              <a:solidFill>
                <a:schemeClr val="lt1"/>
              </a:solidFill>
              <a:latin typeface="Arial"/>
              <a:ea typeface="Arial"/>
              <a:cs typeface="Arial"/>
              <a:sym typeface="Arial"/>
            </a:endParaRPr>
          </a:p>
        </p:txBody>
      </p:sp>
      <p:grpSp>
        <p:nvGrpSpPr>
          <p:cNvPr id="350" name="Google Shape;350;p44"/>
          <p:cNvGrpSpPr/>
          <p:nvPr/>
        </p:nvGrpSpPr>
        <p:grpSpPr>
          <a:xfrm>
            <a:off x="572660" y="1959494"/>
            <a:ext cx="379556" cy="379556"/>
            <a:chOff x="8840440" y="1083484"/>
            <a:chExt cx="486198" cy="486198"/>
          </a:xfrm>
        </p:grpSpPr>
        <p:sp>
          <p:nvSpPr>
            <p:cNvPr id="351" name="Google Shape;351;p44"/>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2" name="Google Shape;352;p44"/>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3" name="Google Shape;353;p44"/>
          <p:cNvSpPr txBox="1"/>
          <p:nvPr/>
        </p:nvSpPr>
        <p:spPr>
          <a:xfrm>
            <a:off x="1043295" y="1953276"/>
            <a:ext cx="472935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ICT-enabled support</a:t>
            </a:r>
            <a:endParaRPr sz="1400" b="0" i="0" u="none" strike="noStrike" cap="none">
              <a:solidFill>
                <a:schemeClr val="lt1"/>
              </a:solidFill>
              <a:latin typeface="Arial"/>
              <a:ea typeface="Arial"/>
              <a:cs typeface="Arial"/>
              <a:sym typeface="Arial"/>
            </a:endParaRPr>
          </a:p>
        </p:txBody>
      </p:sp>
      <p:sp>
        <p:nvSpPr>
          <p:cNvPr id="354" name="Google Shape;354;p44"/>
          <p:cNvSpPr txBox="1"/>
          <p:nvPr/>
        </p:nvSpPr>
        <p:spPr>
          <a:xfrm>
            <a:off x="1045222" y="2403999"/>
            <a:ext cx="6452858" cy="64633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Solutions are expected to provide the necessary devices that work together to manage the triage process (e.g. triage tags, mobile devices)</a:t>
            </a:r>
            <a:endParaRPr sz="1000" b="0" i="0" u="none" strike="noStrike" cap="none">
              <a:solidFill>
                <a:schemeClr val="lt1"/>
              </a:solidFill>
              <a:latin typeface="Arial"/>
              <a:ea typeface="Arial"/>
              <a:cs typeface="Arial"/>
              <a:sym typeface="Arial"/>
            </a:endParaRPr>
          </a:p>
        </p:txBody>
      </p:sp>
      <p:sp>
        <p:nvSpPr>
          <p:cNvPr id="355" name="Google Shape;355;p44"/>
          <p:cNvSpPr txBox="1"/>
          <p:nvPr/>
        </p:nvSpPr>
        <p:spPr>
          <a:xfrm>
            <a:off x="1039902" y="1095676"/>
            <a:ext cx="6275297" cy="64633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with links to further communication (e.g. EMCC) and health and care interfaces (e.g. data from triage passed on to the treatment centre / hospital)</a:t>
            </a:r>
            <a:endParaRPr sz="1000" b="0"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45"/>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361" name="Google Shape;361;p45"/>
          <p:cNvSpPr txBox="1"/>
          <p:nvPr/>
        </p:nvSpPr>
        <p:spPr>
          <a:xfrm>
            <a:off x="1190625" y="1403350"/>
            <a:ext cx="10546104" cy="39548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Quick and accurate overview of casualties and their status</a:t>
            </a:r>
            <a:endParaRPr sz="14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Distinguish </a:t>
            </a:r>
            <a:r>
              <a:rPr lang="en-US" sz="1600" b="1" i="0" u="none" strike="noStrike" cap="none" dirty="0">
                <a:solidFill>
                  <a:srgbClr val="D9325D"/>
                </a:solidFill>
                <a:latin typeface="Verdana"/>
                <a:ea typeface="Verdana"/>
                <a:cs typeface="Verdana"/>
                <a:sym typeface="Verdana"/>
              </a:rPr>
              <a:t>different roles </a:t>
            </a:r>
            <a:r>
              <a:rPr lang="en-US" sz="1600" b="0" i="0" u="none" strike="noStrike" cap="none" dirty="0">
                <a:solidFill>
                  <a:schemeClr val="lt1"/>
                </a:solidFill>
                <a:latin typeface="Verdana"/>
                <a:ea typeface="Verdana"/>
                <a:cs typeface="Verdana"/>
                <a:sym typeface="Verdana"/>
              </a:rPr>
              <a:t>in the system, such as casualties, different types of EMS practitioners</a:t>
            </a:r>
            <a:endParaRPr sz="14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dirty="0">
                <a:solidFill>
                  <a:srgbClr val="D9325D"/>
                </a:solidFill>
                <a:latin typeface="Verdana"/>
                <a:ea typeface="Verdana"/>
                <a:cs typeface="Verdana"/>
                <a:sym typeface="Verdana"/>
              </a:rPr>
              <a:t>Display casualties at a glance </a:t>
            </a:r>
            <a:r>
              <a:rPr lang="en-US" sz="1600" b="0" i="0" u="none" strike="noStrike" cap="none" dirty="0">
                <a:solidFill>
                  <a:schemeClr val="lt1"/>
                </a:solidFill>
                <a:latin typeface="Verdana"/>
                <a:ea typeface="Verdana"/>
                <a:cs typeface="Verdana"/>
                <a:sym typeface="Verdana"/>
              </a:rPr>
              <a:t>as they are being registered, their status and triage steps they are in, geolocation, etc.</a:t>
            </a:r>
            <a:endParaRPr sz="14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Allow for </a:t>
            </a:r>
            <a:r>
              <a:rPr lang="en-US" sz="1600" b="1" i="0" u="none" strike="noStrike" cap="none" dirty="0">
                <a:solidFill>
                  <a:srgbClr val="D9325D"/>
                </a:solidFill>
                <a:latin typeface="Verdana"/>
                <a:ea typeface="Verdana"/>
                <a:cs typeface="Verdana"/>
                <a:sym typeface="Verdana"/>
              </a:rPr>
              <a:t>identifying the casualties </a:t>
            </a:r>
            <a:r>
              <a:rPr lang="en-US" sz="1600" b="0" i="0" u="none" strike="noStrike" cap="none" dirty="0">
                <a:solidFill>
                  <a:schemeClr val="lt1"/>
                </a:solidFill>
                <a:latin typeface="Verdana"/>
                <a:ea typeface="Verdana"/>
                <a:cs typeface="Verdana"/>
                <a:sym typeface="Verdana"/>
              </a:rPr>
              <a:t>, e.g. by scanning their ID cards, adding a photo taken by the EMS practitioner, possibly access to the casualty‘s medical record/EHR</a:t>
            </a:r>
            <a:endParaRPr sz="14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Provide an </a:t>
            </a:r>
            <a:r>
              <a:rPr lang="en-US" sz="1600" b="1" i="0" u="none" strike="noStrike" cap="none" dirty="0">
                <a:solidFill>
                  <a:srgbClr val="D9325D"/>
                </a:solidFill>
                <a:latin typeface="Verdana"/>
                <a:ea typeface="Verdana"/>
                <a:cs typeface="Verdana"/>
                <a:sym typeface="Verdana"/>
              </a:rPr>
              <a:t>innovative device (tag) </a:t>
            </a:r>
            <a:r>
              <a:rPr lang="en-US" sz="1600" b="0" i="0" u="none" strike="noStrike" cap="none" dirty="0">
                <a:solidFill>
                  <a:schemeClr val="lt1"/>
                </a:solidFill>
                <a:latin typeface="Verdana"/>
                <a:ea typeface="Verdana"/>
                <a:cs typeface="Verdana"/>
                <a:sym typeface="Verdana"/>
              </a:rPr>
              <a:t>that can be attached to the casualty easily in different conditions and </a:t>
            </a:r>
            <a:r>
              <a:rPr lang="en-US" sz="1600" b="1" i="0" u="none" strike="noStrike" cap="none" dirty="0">
                <a:solidFill>
                  <a:srgbClr val="D9325D"/>
                </a:solidFill>
                <a:latin typeface="Verdana"/>
                <a:ea typeface="Verdana"/>
                <a:cs typeface="Verdana"/>
                <a:sym typeface="Verdana"/>
              </a:rPr>
              <a:t>displaying information</a:t>
            </a:r>
            <a:r>
              <a:rPr lang="en-US" sz="1600" b="0" i="0" u="none" strike="noStrike" cap="none" dirty="0">
                <a:solidFill>
                  <a:schemeClr val="lt1"/>
                </a:solidFill>
                <a:latin typeface="Verdana"/>
                <a:ea typeface="Verdana"/>
                <a:cs typeface="Verdana"/>
                <a:sym typeface="Verdana"/>
              </a:rPr>
              <a:t> such as status, ID, as well as </a:t>
            </a:r>
            <a:r>
              <a:rPr lang="en-US" sz="1600" b="1" i="0" u="none" strike="noStrike" cap="none" dirty="0">
                <a:solidFill>
                  <a:srgbClr val="D9325D"/>
                </a:solidFill>
                <a:latin typeface="Verdana"/>
                <a:ea typeface="Verdana"/>
                <a:cs typeface="Verdana"/>
                <a:sym typeface="Verdana"/>
              </a:rPr>
              <a:t>collecting information </a:t>
            </a:r>
            <a:r>
              <a:rPr lang="en-US" sz="1600" b="0" i="0" u="none" strike="noStrike" cap="none" dirty="0">
                <a:solidFill>
                  <a:schemeClr val="lt1"/>
                </a:solidFill>
                <a:latin typeface="Verdana"/>
                <a:ea typeface="Verdana"/>
                <a:cs typeface="Verdana"/>
                <a:sym typeface="Verdana"/>
              </a:rPr>
              <a:t>(e.g. vital signs, status changes) which can be viewed via appropriate interfaces by the EMS team. Further innovative elements are desirable, such as voice recognition. Some information should be visible directly on the device (e.g. circulation, breathing, disability, child/adult, </a:t>
            </a:r>
            <a:r>
              <a:rPr lang="en-US" sz="1600" b="0" i="0" u="none" strike="noStrike" cap="none" dirty="0" err="1">
                <a:solidFill>
                  <a:schemeClr val="lt1"/>
                </a:solidFill>
                <a:latin typeface="Verdana"/>
                <a:ea typeface="Verdana"/>
                <a:cs typeface="Verdana"/>
                <a:sym typeface="Verdana"/>
              </a:rPr>
              <a:t>stabilisation</a:t>
            </a:r>
            <a:r>
              <a:rPr lang="en-US" sz="1600" b="0" i="0" u="none" strike="noStrike" cap="none" dirty="0">
                <a:solidFill>
                  <a:schemeClr val="lt1"/>
                </a:solidFill>
                <a:latin typeface="Verdana"/>
                <a:ea typeface="Verdana"/>
                <a:cs typeface="Verdana"/>
                <a:sym typeface="Verdana"/>
              </a:rPr>
              <a:t> actions, exposure, bleeding/fractures/injuries, CBRN, airway, injury location, pregnancy), other information may be visible only through a connection to another interface such as a tablet.</a:t>
            </a:r>
            <a:endParaRPr sz="1400" b="0" i="0" u="none" strike="noStrike" cap="none" dirty="0">
              <a:solidFill>
                <a:srgbClr val="000000"/>
              </a:solidFill>
              <a:latin typeface="Verdana"/>
              <a:ea typeface="Verdana"/>
              <a:cs typeface="Verdana"/>
              <a:sym typeface="Verdana"/>
            </a:endParaRPr>
          </a:p>
        </p:txBody>
      </p:sp>
      <p:grpSp>
        <p:nvGrpSpPr>
          <p:cNvPr id="362" name="Google Shape;362;p45"/>
          <p:cNvGrpSpPr/>
          <p:nvPr/>
        </p:nvGrpSpPr>
        <p:grpSpPr>
          <a:xfrm>
            <a:off x="569460" y="1359575"/>
            <a:ext cx="486198" cy="486198"/>
            <a:chOff x="569460" y="1359575"/>
            <a:chExt cx="486198" cy="486198"/>
          </a:xfrm>
        </p:grpSpPr>
        <p:sp>
          <p:nvSpPr>
            <p:cNvPr id="363" name="Google Shape;363;p45"/>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45"/>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46"/>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370" name="Google Shape;370;p46"/>
          <p:cNvSpPr txBox="1"/>
          <p:nvPr/>
        </p:nvSpPr>
        <p:spPr>
          <a:xfrm>
            <a:off x="1190625" y="1403350"/>
            <a:ext cx="10546104" cy="31700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Decision support for better allocation of available resources and quicker support for casualties</a:t>
            </a:r>
            <a:endParaRPr sz="1600" b="0"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Allowing to quickly </a:t>
            </a:r>
            <a:r>
              <a:rPr lang="en-US" sz="1600" b="1" i="0" u="none" strike="noStrike" cap="none">
                <a:solidFill>
                  <a:srgbClr val="D9325D"/>
                </a:solidFill>
                <a:latin typeface="Verdana"/>
                <a:ea typeface="Verdana"/>
                <a:cs typeface="Verdana"/>
                <a:sym typeface="Verdana"/>
              </a:rPr>
              <a:t>add new users  </a:t>
            </a:r>
            <a:r>
              <a:rPr lang="en-US" sz="1600" b="0" i="0" u="none" strike="noStrike" cap="none">
                <a:solidFill>
                  <a:schemeClr val="lt1"/>
                </a:solidFill>
                <a:latin typeface="Verdana"/>
                <a:ea typeface="Verdana"/>
                <a:cs typeface="Verdana"/>
                <a:sym typeface="Verdana"/>
              </a:rPr>
              <a:t>to the system when dealing with a specific MCI, </a:t>
            </a:r>
            <a:r>
              <a:rPr lang="en-US" sz="1600" b="1" i="0" u="none" strike="noStrike" cap="none">
                <a:solidFill>
                  <a:srgbClr val="D9325D"/>
                </a:solidFill>
                <a:latin typeface="Verdana"/>
                <a:ea typeface="Verdana"/>
                <a:cs typeface="Verdana"/>
                <a:sym typeface="Verdana"/>
              </a:rPr>
              <a:t>assigning roles </a:t>
            </a:r>
            <a:r>
              <a:rPr lang="en-US" sz="1600" b="0" i="0" u="none" strike="noStrike" cap="none">
                <a:solidFill>
                  <a:schemeClr val="lt1"/>
                </a:solidFill>
                <a:latin typeface="Verdana"/>
                <a:ea typeface="Verdana"/>
                <a:cs typeface="Verdana"/>
                <a:sym typeface="Verdana"/>
              </a:rPr>
              <a:t>to them and allowing them to </a:t>
            </a:r>
            <a:r>
              <a:rPr lang="en-US" sz="1600" b="1" i="0" u="none" strike="noStrike" cap="none">
                <a:solidFill>
                  <a:srgbClr val="D9325D"/>
                </a:solidFill>
                <a:latin typeface="Verdana"/>
                <a:ea typeface="Verdana"/>
                <a:cs typeface="Verdana"/>
                <a:sym typeface="Verdana"/>
              </a:rPr>
              <a:t>set preferences </a:t>
            </a:r>
            <a:r>
              <a:rPr lang="en-US" sz="1600" b="0" i="0" u="none" strike="noStrike" cap="none">
                <a:solidFill>
                  <a:schemeClr val="lt1"/>
                </a:solidFill>
                <a:latin typeface="Verdana"/>
                <a:ea typeface="Verdana"/>
                <a:cs typeface="Verdana"/>
                <a:sym typeface="Verdana"/>
              </a:rPr>
              <a:t>in the system (e.g. language)</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A comprehensive way of </a:t>
            </a:r>
            <a:r>
              <a:rPr lang="en-US" sz="1600" b="1" i="0" u="none" strike="noStrike" cap="none">
                <a:solidFill>
                  <a:srgbClr val="D9325D"/>
                </a:solidFill>
                <a:latin typeface="Verdana"/>
                <a:ea typeface="Verdana"/>
                <a:cs typeface="Verdana"/>
                <a:sym typeface="Verdana"/>
              </a:rPr>
              <a:t>displaying the whole picture</a:t>
            </a:r>
            <a:r>
              <a:rPr lang="en-US" sz="1600" b="0" i="0" u="none" strike="noStrike" cap="none">
                <a:solidFill>
                  <a:schemeClr val="lt1"/>
                </a:solidFill>
                <a:latin typeface="Verdana"/>
                <a:ea typeface="Verdana"/>
                <a:cs typeface="Verdana"/>
                <a:sym typeface="Verdana"/>
              </a:rPr>
              <a:t>, including mapping of the MCI area and ability to add / chart elements, resources (e.g. triage stations, vehicles area, etc.) on a shared map, displaying an overview of the casualties as they are being registered in the system by on-the-ground staff, overview of checklists of important actions to take into account for the EMS onsite staff</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Provide </a:t>
            </a:r>
            <a:r>
              <a:rPr lang="en-US" sz="1600" b="1" i="0" u="none" strike="noStrike" cap="none">
                <a:solidFill>
                  <a:srgbClr val="D9325D"/>
                </a:solidFill>
                <a:latin typeface="Verdana"/>
                <a:ea typeface="Verdana"/>
                <a:cs typeface="Verdana"/>
                <a:sym typeface="Verdana"/>
              </a:rPr>
              <a:t>complementary information </a:t>
            </a:r>
            <a:r>
              <a:rPr lang="en-US" sz="1600" b="0" i="0" u="none" strike="noStrike" cap="none">
                <a:solidFill>
                  <a:schemeClr val="lt1"/>
                </a:solidFill>
                <a:latin typeface="Verdana"/>
                <a:ea typeface="Verdana"/>
                <a:cs typeface="Verdana"/>
                <a:sym typeface="Verdana"/>
              </a:rPr>
              <a:t>such as weather conditions, traffic conditions, surroundings</a:t>
            </a:r>
            <a:endParaRPr sz="1400" b="0" i="0" u="none" strike="noStrike" cap="none">
              <a:solidFill>
                <a:srgbClr val="000000"/>
              </a:solidFill>
              <a:latin typeface="Verdana"/>
              <a:ea typeface="Verdana"/>
              <a:cs typeface="Verdana"/>
              <a:sym typeface="Verdana"/>
            </a:endParaRPr>
          </a:p>
        </p:txBody>
      </p:sp>
      <p:grpSp>
        <p:nvGrpSpPr>
          <p:cNvPr id="371" name="Google Shape;371;p46"/>
          <p:cNvGrpSpPr/>
          <p:nvPr/>
        </p:nvGrpSpPr>
        <p:grpSpPr>
          <a:xfrm>
            <a:off x="569460" y="1359575"/>
            <a:ext cx="486198" cy="486198"/>
            <a:chOff x="569460" y="1359575"/>
            <a:chExt cx="486198" cy="486198"/>
          </a:xfrm>
        </p:grpSpPr>
        <p:sp>
          <p:nvSpPr>
            <p:cNvPr id="372" name="Google Shape;372;p4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3" name="Google Shape;373;p4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54"/>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379" name="Google Shape;379;p54"/>
          <p:cNvSpPr txBox="1"/>
          <p:nvPr/>
        </p:nvSpPr>
        <p:spPr>
          <a:xfrm>
            <a:off x="1190625" y="1403350"/>
            <a:ext cx="10546104" cy="324700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dirty="0">
                <a:solidFill>
                  <a:schemeClr val="lt1"/>
                </a:solidFill>
                <a:latin typeface="Verdana"/>
                <a:ea typeface="Verdana"/>
                <a:cs typeface="Verdana"/>
                <a:sym typeface="Verdana"/>
              </a:rPr>
              <a:t>Decision support for better allocation of available resources and quicker support for casualties</a:t>
            </a:r>
            <a:endParaRPr sz="1600" b="0" i="0" u="none" strike="noStrike" cap="none" dirty="0">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Provide </a:t>
            </a:r>
            <a:r>
              <a:rPr lang="en-US" sz="1600" b="1" i="0" u="none" strike="noStrike" cap="none" dirty="0">
                <a:solidFill>
                  <a:srgbClr val="D9325D"/>
                </a:solidFill>
                <a:latin typeface="Verdana"/>
                <a:ea typeface="Verdana"/>
                <a:cs typeface="Verdana"/>
                <a:sym typeface="Verdana"/>
              </a:rPr>
              <a:t>decision support </a:t>
            </a:r>
            <a:r>
              <a:rPr lang="en-US" sz="1600" b="0" i="0" u="none" strike="noStrike" cap="none" dirty="0">
                <a:solidFill>
                  <a:schemeClr val="lt1"/>
                </a:solidFill>
                <a:latin typeface="Verdana"/>
                <a:ea typeface="Verdana"/>
                <a:cs typeface="Verdana"/>
                <a:sym typeface="Verdana"/>
              </a:rPr>
              <a:t>based on the available data entered into the system, which supports decisions such as which hospital to select for different casualties based on available infrastructure (e.g. ICU beds) and </a:t>
            </a:r>
            <a:r>
              <a:rPr lang="en-US" sz="1600" b="0" i="0" u="none" strike="noStrike" cap="none" dirty="0" err="1">
                <a:solidFill>
                  <a:schemeClr val="lt1"/>
                </a:solidFill>
                <a:latin typeface="Verdana"/>
                <a:ea typeface="Verdana"/>
                <a:cs typeface="Verdana"/>
                <a:sym typeface="Verdana"/>
              </a:rPr>
              <a:t>specialisation</a:t>
            </a:r>
            <a:r>
              <a:rPr lang="en-US" sz="1600" b="0" i="0" u="none" strike="noStrike" cap="none" dirty="0">
                <a:solidFill>
                  <a:schemeClr val="lt1"/>
                </a:solidFill>
                <a:latin typeface="Verdana"/>
                <a:ea typeface="Verdana"/>
                <a:cs typeface="Verdana"/>
                <a:sym typeface="Verdana"/>
              </a:rPr>
              <a:t> (e.g. burns) of the hospitals nearby, required types of transportation (land/air) and number of transport vehicles, number and type of personnel, required logistic resources (supplies), etc.</a:t>
            </a:r>
            <a:endParaRPr sz="1400" b="0" i="0" u="none" strike="noStrike" cap="none" dirty="0">
              <a:solidFill>
                <a:srgbClr val="000000"/>
              </a:solidFill>
              <a:latin typeface="Verdana"/>
              <a:ea typeface="Verdana"/>
              <a:cs typeface="Verdana"/>
              <a:sym typeface="Verdana"/>
            </a:endParaRPr>
          </a:p>
          <a:p>
            <a:pPr marL="285750" marR="0" lvl="0" indent="-285750" algn="l" rtl="0">
              <a:lnSpc>
                <a:spcPct val="100000"/>
              </a:lnSpc>
              <a:spcBef>
                <a:spcPts val="600"/>
              </a:spcBef>
              <a:spcAft>
                <a:spcPts val="1200"/>
              </a:spcAft>
              <a:buClr>
                <a:schemeClr val="lt1"/>
              </a:buClr>
              <a:buSzPts val="1600"/>
              <a:buFont typeface="Courier New"/>
              <a:buChar char="o"/>
            </a:pPr>
            <a:r>
              <a:rPr lang="en-US" sz="1600" b="0" i="0" u="none" strike="noStrike" cap="none" dirty="0">
                <a:solidFill>
                  <a:schemeClr val="lt1"/>
                </a:solidFill>
                <a:latin typeface="Verdana"/>
                <a:ea typeface="Verdana"/>
                <a:cs typeface="Verdana"/>
                <a:sym typeface="Verdana"/>
              </a:rPr>
              <a:t>Support </a:t>
            </a:r>
            <a:r>
              <a:rPr lang="en-US" sz="1600" b="1" i="0" u="none" strike="noStrike" cap="none" dirty="0">
                <a:solidFill>
                  <a:srgbClr val="D9325D"/>
                </a:solidFill>
                <a:latin typeface="Verdana"/>
                <a:ea typeface="Verdana"/>
                <a:cs typeface="Verdana"/>
                <a:sym typeface="Verdana"/>
              </a:rPr>
              <a:t>staff management</a:t>
            </a:r>
            <a:r>
              <a:rPr lang="en-US" sz="1600" b="0" i="0" u="none" strike="noStrike" cap="none" dirty="0">
                <a:solidFill>
                  <a:schemeClr val="lt1"/>
                </a:solidFill>
                <a:latin typeface="Verdana"/>
                <a:ea typeface="Verdana"/>
                <a:cs typeface="Verdana"/>
                <a:sym typeface="Verdana"/>
              </a:rPr>
              <a:t>, such as staff location and types, check-in and check-out, staff progress (e.g. view of main completed tasks or checklists completed), easily communicate to the staff through the system, e.g. by sending a reminder to staff for a specific action regarding a specific casualty </a:t>
            </a:r>
            <a:endParaRPr sz="1400" b="0" i="0" u="none" strike="noStrike" cap="none" dirty="0">
              <a:solidFill>
                <a:srgbClr val="000000"/>
              </a:solidFill>
              <a:latin typeface="Verdana"/>
              <a:ea typeface="Verdana"/>
              <a:cs typeface="Verdana"/>
              <a:sym typeface="Verdana"/>
            </a:endParaRPr>
          </a:p>
        </p:txBody>
      </p:sp>
      <p:grpSp>
        <p:nvGrpSpPr>
          <p:cNvPr id="380" name="Google Shape;380;p54"/>
          <p:cNvGrpSpPr/>
          <p:nvPr/>
        </p:nvGrpSpPr>
        <p:grpSpPr>
          <a:xfrm>
            <a:off x="569460" y="1359575"/>
            <a:ext cx="486198" cy="486198"/>
            <a:chOff x="569460" y="1359575"/>
            <a:chExt cx="486198" cy="486198"/>
          </a:xfrm>
        </p:grpSpPr>
        <p:sp>
          <p:nvSpPr>
            <p:cNvPr id="381" name="Google Shape;381;p54"/>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p54"/>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47"/>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388" name="Google Shape;388;p47"/>
          <p:cNvSpPr txBox="1"/>
          <p:nvPr/>
        </p:nvSpPr>
        <p:spPr>
          <a:xfrm>
            <a:off x="1190625" y="1403350"/>
            <a:ext cx="10546104" cy="213900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Improved coordination and communication among the different EMS actors</a:t>
            </a:r>
            <a:endParaRPr sz="1600" b="0"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Keep track of all actions – a unique record of a </a:t>
            </a:r>
            <a:r>
              <a:rPr lang="en-US" sz="1600" b="1" i="0" u="none" strike="noStrike" cap="none">
                <a:solidFill>
                  <a:srgbClr val="D9325D"/>
                </a:solidFill>
                <a:latin typeface="Verdana"/>
                <a:ea typeface="Verdana"/>
                <a:cs typeface="Verdana"/>
                <a:sym typeface="Verdana"/>
              </a:rPr>
              <a:t>casualty’s journey</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Share live information </a:t>
            </a:r>
            <a:r>
              <a:rPr lang="en-US" sz="1600" b="0" i="0" u="none" strike="noStrike" cap="none">
                <a:solidFill>
                  <a:schemeClr val="lt1"/>
                </a:solidFill>
                <a:latin typeface="Verdana"/>
                <a:ea typeface="Verdana"/>
                <a:cs typeface="Verdana"/>
                <a:sym typeface="Verdana"/>
              </a:rPr>
              <a:t>about red / danger zones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Store</a:t>
            </a:r>
            <a:r>
              <a:rPr lang="en-US" sz="1600" b="0" i="0" u="none" strike="noStrike" cap="none">
                <a:solidFill>
                  <a:schemeClr val="lt1"/>
                </a:solidFill>
                <a:latin typeface="Verdana"/>
                <a:ea typeface="Verdana"/>
                <a:cs typeface="Verdana"/>
                <a:sym typeface="Verdana"/>
              </a:rPr>
              <a:t> and </a:t>
            </a:r>
            <a:r>
              <a:rPr lang="en-US" sz="1600" b="1" i="0" u="none" strike="noStrike" cap="none">
                <a:solidFill>
                  <a:srgbClr val="D9325D"/>
                </a:solidFill>
                <a:latin typeface="Verdana"/>
                <a:ea typeface="Verdana"/>
                <a:cs typeface="Verdana"/>
                <a:sym typeface="Verdana"/>
              </a:rPr>
              <a:t>exchange images </a:t>
            </a:r>
            <a:r>
              <a:rPr lang="en-US" sz="1600" b="0" i="0" u="none" strike="noStrike" cap="none">
                <a:solidFill>
                  <a:schemeClr val="lt1"/>
                </a:solidFill>
                <a:latin typeface="Verdana"/>
                <a:ea typeface="Verdana"/>
                <a:cs typeface="Verdana"/>
                <a:sym typeface="Verdana"/>
              </a:rPr>
              <a:t>(e.g. with EMCC)</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120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Ensure </a:t>
            </a:r>
            <a:r>
              <a:rPr lang="en-US" sz="1600" b="1" i="0" u="none" strike="noStrike" cap="none">
                <a:solidFill>
                  <a:srgbClr val="D9325D"/>
                </a:solidFill>
                <a:latin typeface="Verdana"/>
                <a:ea typeface="Verdana"/>
                <a:cs typeface="Verdana"/>
                <a:sym typeface="Verdana"/>
              </a:rPr>
              <a:t>messages are stored </a:t>
            </a:r>
            <a:r>
              <a:rPr lang="en-US" sz="1600" b="0" i="0" u="none" strike="noStrike" cap="none">
                <a:solidFill>
                  <a:schemeClr val="lt1"/>
                </a:solidFill>
                <a:latin typeface="Verdana"/>
                <a:ea typeface="Verdana"/>
                <a:cs typeface="Verdana"/>
                <a:sym typeface="Verdana"/>
              </a:rPr>
              <a:t>in case of blocked communication and are labelled clearly if they are outdated (e.g. due to missing network connection)</a:t>
            </a:r>
            <a:endParaRPr sz="1400" b="0" i="0" u="none" strike="noStrike" cap="none">
              <a:solidFill>
                <a:srgbClr val="000000"/>
              </a:solidFill>
              <a:latin typeface="Verdana"/>
              <a:ea typeface="Verdana"/>
              <a:cs typeface="Verdana"/>
              <a:sym typeface="Verdana"/>
            </a:endParaRPr>
          </a:p>
        </p:txBody>
      </p:sp>
      <p:grpSp>
        <p:nvGrpSpPr>
          <p:cNvPr id="389" name="Google Shape;389;p47"/>
          <p:cNvGrpSpPr/>
          <p:nvPr/>
        </p:nvGrpSpPr>
        <p:grpSpPr>
          <a:xfrm>
            <a:off x="569460" y="1359575"/>
            <a:ext cx="486198" cy="486198"/>
            <a:chOff x="569460" y="1359575"/>
            <a:chExt cx="486198" cy="486198"/>
          </a:xfrm>
        </p:grpSpPr>
        <p:sp>
          <p:nvSpPr>
            <p:cNvPr id="390" name="Google Shape;390;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1" name="Google Shape;391;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92" name="Google Shape;392;p47"/>
          <p:cNvSpPr txBox="1"/>
          <p:nvPr/>
        </p:nvSpPr>
        <p:spPr>
          <a:xfrm>
            <a:off x="1216826" y="3909307"/>
            <a:ext cx="10546104" cy="18620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Reduced handover times between ambulance transport and hospitals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Display </a:t>
            </a:r>
            <a:r>
              <a:rPr lang="en-US" sz="1600" b="1" i="0" u="none" strike="noStrike" cap="none">
                <a:solidFill>
                  <a:srgbClr val="D9325D"/>
                </a:solidFill>
                <a:latin typeface="Verdana"/>
                <a:ea typeface="Verdana"/>
                <a:cs typeface="Verdana"/>
                <a:sym typeface="Verdana"/>
              </a:rPr>
              <a:t>available infrastructure </a:t>
            </a:r>
            <a:r>
              <a:rPr lang="en-US" sz="1600" b="0" i="0" u="none" strike="noStrike" cap="none">
                <a:solidFill>
                  <a:schemeClr val="lt1"/>
                </a:solidFill>
                <a:latin typeface="Verdana"/>
                <a:ea typeface="Verdana"/>
                <a:cs typeface="Verdana"/>
                <a:sym typeface="Verdana"/>
              </a:rPr>
              <a:t>of hospitals nearby, their specialisation and capacity</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Alert hospitals </a:t>
            </a:r>
            <a:r>
              <a:rPr lang="en-US" sz="1600" b="0" i="0" u="none" strike="noStrike" cap="none">
                <a:solidFill>
                  <a:schemeClr val="lt1"/>
                </a:solidFill>
                <a:latin typeface="Verdana"/>
                <a:ea typeface="Verdana"/>
                <a:cs typeface="Verdana"/>
                <a:sym typeface="Verdana"/>
              </a:rPr>
              <a:t>of upcoming casualties in need of treatment</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Enable </a:t>
            </a:r>
            <a:r>
              <a:rPr lang="en-US" sz="1600" b="1" i="0" u="none" strike="noStrike" cap="none">
                <a:solidFill>
                  <a:srgbClr val="D9325D"/>
                </a:solidFill>
                <a:latin typeface="Verdana"/>
                <a:ea typeface="Verdana"/>
                <a:cs typeface="Verdana"/>
                <a:sym typeface="Verdana"/>
              </a:rPr>
              <a:t>sending of relevant information </a:t>
            </a:r>
            <a:r>
              <a:rPr lang="en-US" sz="1600" b="0" i="0" u="none" strike="noStrike" cap="none">
                <a:solidFill>
                  <a:schemeClr val="lt1"/>
                </a:solidFill>
                <a:latin typeface="Verdana"/>
                <a:ea typeface="Verdana"/>
                <a:cs typeface="Verdana"/>
                <a:sym typeface="Verdana"/>
              </a:rPr>
              <a:t>(incl. clinical data) to those hospitals</a:t>
            </a: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600"/>
              </a:spcBef>
              <a:spcAft>
                <a:spcPts val="120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grpSp>
        <p:nvGrpSpPr>
          <p:cNvPr id="393" name="Google Shape;393;p47"/>
          <p:cNvGrpSpPr/>
          <p:nvPr/>
        </p:nvGrpSpPr>
        <p:grpSpPr>
          <a:xfrm>
            <a:off x="595661" y="3865532"/>
            <a:ext cx="486198" cy="486198"/>
            <a:chOff x="569460" y="1359575"/>
            <a:chExt cx="486198" cy="486198"/>
          </a:xfrm>
        </p:grpSpPr>
        <p:sp>
          <p:nvSpPr>
            <p:cNvPr id="394" name="Google Shape;394;p4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4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4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401" name="Google Shape;401;p48"/>
          <p:cNvSpPr txBox="1"/>
          <p:nvPr/>
        </p:nvSpPr>
        <p:spPr>
          <a:xfrm>
            <a:off x="1190625" y="1403350"/>
            <a:ext cx="10546104" cy="20774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Insights for quality assurance and training measures</a:t>
            </a:r>
            <a:endParaRPr sz="1600" b="0"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Providing information necessary to </a:t>
            </a:r>
            <a:r>
              <a:rPr lang="en-US" sz="1600" b="1" i="0" u="none" strike="noStrike" cap="none">
                <a:solidFill>
                  <a:srgbClr val="D9325D"/>
                </a:solidFill>
                <a:latin typeface="Verdana"/>
                <a:ea typeface="Verdana"/>
                <a:cs typeface="Verdana"/>
                <a:sym typeface="Verdana"/>
              </a:rPr>
              <a:t>evaluate the event ex-post </a:t>
            </a:r>
            <a:r>
              <a:rPr lang="en-US" sz="1600" b="0" i="0" u="none" strike="noStrike" cap="none">
                <a:solidFill>
                  <a:schemeClr val="lt1"/>
                </a:solidFill>
                <a:latin typeface="Verdana"/>
                <a:ea typeface="Verdana"/>
                <a:cs typeface="Verdana"/>
                <a:sym typeface="Verdana"/>
              </a:rPr>
              <a:t>(e.g. number of casualties and their status, number of vehicles and other resources used, number of EMS staff involved, used equipment, reaction times between reported actions logged in the system, collaboration with local hospitals, internal and external communication, etc.)</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Offering </a:t>
            </a:r>
            <a:r>
              <a:rPr lang="en-US" sz="1600" b="1" i="0" u="none" strike="noStrike" cap="none">
                <a:solidFill>
                  <a:srgbClr val="D9325D"/>
                </a:solidFill>
                <a:latin typeface="Verdana"/>
                <a:ea typeface="Verdana"/>
                <a:cs typeface="Verdana"/>
                <a:sym typeface="Verdana"/>
              </a:rPr>
              <a:t>real data</a:t>
            </a:r>
            <a:r>
              <a:rPr lang="en-US" sz="1600" b="0" i="0" u="none" strike="noStrike" cap="none">
                <a:solidFill>
                  <a:schemeClr val="lt1"/>
                </a:solidFill>
                <a:latin typeface="Verdana"/>
                <a:ea typeface="Verdana"/>
                <a:cs typeface="Verdana"/>
                <a:sym typeface="Verdana"/>
              </a:rPr>
              <a:t> from past MCI events </a:t>
            </a:r>
            <a:r>
              <a:rPr lang="en-US" sz="1600" b="1" i="0" u="none" strike="noStrike" cap="none">
                <a:solidFill>
                  <a:srgbClr val="D9325D"/>
                </a:solidFill>
                <a:latin typeface="Verdana"/>
                <a:ea typeface="Verdana"/>
                <a:cs typeface="Verdana"/>
                <a:sym typeface="Verdana"/>
              </a:rPr>
              <a:t>for simulation purposes </a:t>
            </a:r>
            <a:r>
              <a:rPr lang="en-US" sz="1600" b="0" i="0" u="none" strike="noStrike" cap="none">
                <a:solidFill>
                  <a:schemeClr val="lt1"/>
                </a:solidFill>
                <a:latin typeface="Verdana"/>
                <a:ea typeface="Verdana"/>
                <a:cs typeface="Verdana"/>
                <a:sym typeface="Verdana"/>
              </a:rPr>
              <a:t>and augmented reality enabled training</a:t>
            </a:r>
            <a:endParaRPr sz="1400" b="0" i="0" u="none" strike="noStrike" cap="none">
              <a:solidFill>
                <a:srgbClr val="000000"/>
              </a:solidFill>
              <a:latin typeface="Verdana"/>
              <a:ea typeface="Verdana"/>
              <a:cs typeface="Verdana"/>
              <a:sym typeface="Verdana"/>
            </a:endParaRPr>
          </a:p>
        </p:txBody>
      </p:sp>
      <p:grpSp>
        <p:nvGrpSpPr>
          <p:cNvPr id="402" name="Google Shape;402;p48"/>
          <p:cNvGrpSpPr/>
          <p:nvPr/>
        </p:nvGrpSpPr>
        <p:grpSpPr>
          <a:xfrm>
            <a:off x="569460" y="1359575"/>
            <a:ext cx="486198" cy="486198"/>
            <a:chOff x="569460" y="1359575"/>
            <a:chExt cx="486198" cy="486198"/>
          </a:xfrm>
        </p:grpSpPr>
        <p:sp>
          <p:nvSpPr>
            <p:cNvPr id="403" name="Google Shape;403;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4" name="Google Shape;404;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5" name="Google Shape;405;p48"/>
          <p:cNvSpPr txBox="1"/>
          <p:nvPr/>
        </p:nvSpPr>
        <p:spPr>
          <a:xfrm>
            <a:off x="1190625" y="3776895"/>
            <a:ext cx="10546104" cy="223134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Interoperability with existing systems</a:t>
            </a:r>
            <a:endParaRPr sz="1600" b="0"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Use of a </a:t>
            </a:r>
            <a:r>
              <a:rPr lang="en-US" sz="1600" b="1" i="0" u="none" strike="noStrike" cap="none">
                <a:solidFill>
                  <a:srgbClr val="D9325D"/>
                </a:solidFill>
                <a:latin typeface="Verdana"/>
                <a:ea typeface="Verdana"/>
                <a:cs typeface="Verdana"/>
                <a:sym typeface="Verdana"/>
              </a:rPr>
              <a:t>harmonised terminology</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Connection with existing APIs and systems </a:t>
            </a:r>
            <a:r>
              <a:rPr lang="en-US" sz="1600" b="0" i="0" u="none" strike="noStrike" cap="none">
                <a:solidFill>
                  <a:schemeClr val="lt1"/>
                </a:solidFill>
                <a:latin typeface="Verdana"/>
                <a:ea typeface="Verdana"/>
                <a:cs typeface="Verdana"/>
                <a:sym typeface="Verdana"/>
              </a:rPr>
              <a:t>of the procurers (detailed in the tender documents)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Enable </a:t>
            </a:r>
            <a:r>
              <a:rPr lang="en-US" sz="1600" b="1" i="0" u="none" strike="noStrike" cap="none">
                <a:solidFill>
                  <a:srgbClr val="D9325D"/>
                </a:solidFill>
                <a:latin typeface="Verdana"/>
                <a:ea typeface="Verdana"/>
                <a:cs typeface="Verdana"/>
                <a:sym typeface="Verdana"/>
              </a:rPr>
              <a:t>sharing of data with other first respondents </a:t>
            </a:r>
            <a:r>
              <a:rPr lang="en-US" sz="1600" b="0" i="0" u="none" strike="noStrike" cap="none">
                <a:solidFill>
                  <a:schemeClr val="lt1"/>
                </a:solidFill>
                <a:latin typeface="Verdana"/>
                <a:ea typeface="Verdana"/>
                <a:cs typeface="Verdana"/>
                <a:sym typeface="Verdana"/>
              </a:rPr>
              <a:t>like police and rescue (to be defined in the tender documents)</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Sharing of clinical data </a:t>
            </a:r>
            <a:r>
              <a:rPr lang="en-US" sz="1600" b="0" i="0" u="none" strike="noStrike" cap="none">
                <a:solidFill>
                  <a:schemeClr val="lt1"/>
                </a:solidFill>
                <a:latin typeface="Verdana"/>
                <a:ea typeface="Verdana"/>
                <a:cs typeface="Verdana"/>
                <a:sym typeface="Verdana"/>
              </a:rPr>
              <a:t>collected onsite hospitals (EHRs)</a:t>
            </a:r>
            <a:endParaRPr sz="1400" b="0" i="0" u="none" strike="noStrike" cap="none">
              <a:solidFill>
                <a:srgbClr val="000000"/>
              </a:solidFill>
              <a:latin typeface="Verdana"/>
              <a:ea typeface="Verdana"/>
              <a:cs typeface="Verdana"/>
              <a:sym typeface="Verdana"/>
            </a:endParaRPr>
          </a:p>
        </p:txBody>
      </p:sp>
      <p:grpSp>
        <p:nvGrpSpPr>
          <p:cNvPr id="406" name="Google Shape;406;p48"/>
          <p:cNvGrpSpPr/>
          <p:nvPr/>
        </p:nvGrpSpPr>
        <p:grpSpPr>
          <a:xfrm>
            <a:off x="569460" y="3733120"/>
            <a:ext cx="486198" cy="486198"/>
            <a:chOff x="569460" y="1359575"/>
            <a:chExt cx="486198" cy="486198"/>
          </a:xfrm>
        </p:grpSpPr>
        <p:sp>
          <p:nvSpPr>
            <p:cNvPr id="407" name="Google Shape;407;p4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8" name="Google Shape;408;p4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4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equirements - examples</a:t>
            </a:r>
            <a:endParaRPr/>
          </a:p>
        </p:txBody>
      </p:sp>
      <p:sp>
        <p:nvSpPr>
          <p:cNvPr id="414" name="Google Shape;414;p49"/>
          <p:cNvSpPr txBox="1"/>
          <p:nvPr/>
        </p:nvSpPr>
        <p:spPr>
          <a:xfrm>
            <a:off x="1190625" y="1403350"/>
            <a:ext cx="10546104" cy="28007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Operational – during the PCP</a:t>
            </a:r>
            <a:endParaRPr sz="1600" b="0"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Provide the solution in </a:t>
            </a:r>
            <a:r>
              <a:rPr lang="en-US" sz="1600" b="1" i="0" u="none" strike="noStrike" cap="none">
                <a:solidFill>
                  <a:srgbClr val="D9325D"/>
                </a:solidFill>
                <a:latin typeface="Verdana"/>
                <a:ea typeface="Verdana"/>
                <a:cs typeface="Verdana"/>
                <a:sym typeface="Verdana"/>
              </a:rPr>
              <a:t>all languages </a:t>
            </a:r>
            <a:r>
              <a:rPr lang="en-US" sz="1600" b="0" i="0" u="none" strike="noStrike" cap="none">
                <a:solidFill>
                  <a:schemeClr val="lt1"/>
                </a:solidFill>
                <a:latin typeface="Verdana"/>
                <a:ea typeface="Verdana"/>
                <a:cs typeface="Verdana"/>
                <a:sym typeface="Verdana"/>
              </a:rPr>
              <a:t>of the procurers – English, Spanish, German, Italian, Greek, Turkish</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1" i="0" u="none" strike="noStrike" cap="none">
                <a:solidFill>
                  <a:srgbClr val="D9325D"/>
                </a:solidFill>
                <a:latin typeface="Verdana"/>
                <a:ea typeface="Verdana"/>
                <a:cs typeface="Verdana"/>
                <a:sym typeface="Verdana"/>
              </a:rPr>
              <a:t>Develop prototypes </a:t>
            </a:r>
            <a:r>
              <a:rPr lang="en-US" sz="1600" b="0" i="0" u="none" strike="noStrike" cap="none">
                <a:solidFill>
                  <a:schemeClr val="lt1"/>
                </a:solidFill>
                <a:latin typeface="Verdana"/>
                <a:ea typeface="Verdana"/>
                <a:cs typeface="Verdana"/>
                <a:sym typeface="Verdana"/>
              </a:rPr>
              <a:t>in two iterations (phase II) and test them with end users (n = 10 per pilot)</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Fully develop the systems and test them extensively with end users (e.g. as part of national or international simulation events to be agreed with the procurers in phase III)</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Ensure all equipment necessary for the solution to work (e.g. mobile devices, tags) is made available during the simulation events (plan for at least 10 end users per pilot)</a:t>
            </a:r>
            <a:endParaRPr sz="1400" b="0" i="0" u="none" strike="noStrike" cap="none">
              <a:solidFill>
                <a:srgbClr val="000000"/>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Verdana"/>
                <a:ea typeface="Verdana"/>
                <a:cs typeface="Verdana"/>
                <a:sym typeface="Verdana"/>
              </a:rPr>
              <a:t>Collect data in collaboration with the procurers to evaluate the solution’s effectiveness</a:t>
            </a:r>
            <a:endParaRPr sz="1400" b="0" i="0" u="none" strike="noStrike" cap="none">
              <a:solidFill>
                <a:srgbClr val="000000"/>
              </a:solidFill>
              <a:latin typeface="Verdana"/>
              <a:ea typeface="Verdana"/>
              <a:cs typeface="Verdana"/>
              <a:sym typeface="Verdana"/>
            </a:endParaRPr>
          </a:p>
        </p:txBody>
      </p:sp>
      <p:grpSp>
        <p:nvGrpSpPr>
          <p:cNvPr id="415" name="Google Shape;415;p49"/>
          <p:cNvGrpSpPr/>
          <p:nvPr/>
        </p:nvGrpSpPr>
        <p:grpSpPr>
          <a:xfrm>
            <a:off x="569460" y="1359575"/>
            <a:ext cx="486198" cy="486198"/>
            <a:chOff x="569460" y="1359575"/>
            <a:chExt cx="486198" cy="486198"/>
          </a:xfrm>
        </p:grpSpPr>
        <p:sp>
          <p:nvSpPr>
            <p:cNvPr id="416" name="Google Shape;416;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7" name="Google Shape;417;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18" name="Google Shape;418;p49"/>
          <p:cNvSpPr txBox="1"/>
          <p:nvPr/>
        </p:nvSpPr>
        <p:spPr>
          <a:xfrm>
            <a:off x="1190625" y="4735830"/>
            <a:ext cx="1054610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Other – related to privacy, security, connectivity, usability, performance </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120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19" name="Google Shape;419;p49"/>
          <p:cNvGrpSpPr/>
          <p:nvPr/>
        </p:nvGrpSpPr>
        <p:grpSpPr>
          <a:xfrm>
            <a:off x="569460" y="4692055"/>
            <a:ext cx="486198" cy="486198"/>
            <a:chOff x="569460" y="1359575"/>
            <a:chExt cx="486198" cy="486198"/>
          </a:xfrm>
        </p:grpSpPr>
        <p:sp>
          <p:nvSpPr>
            <p:cNvPr id="420" name="Google Shape;420;p4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1" name="Google Shape;421;p4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5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dirty="0">
                <a:solidFill>
                  <a:srgbClr val="D9325D"/>
                </a:solidFill>
              </a:rPr>
              <a:t>U</a:t>
            </a:r>
            <a:r>
              <a:rPr lang="en-US" dirty="0"/>
              <a:t>se cases</a:t>
            </a:r>
            <a:endParaRPr dirty="0"/>
          </a:p>
        </p:txBody>
      </p:sp>
      <p:sp>
        <p:nvSpPr>
          <p:cNvPr id="427" name="Google Shape;427;p50"/>
          <p:cNvSpPr/>
          <p:nvPr/>
        </p:nvSpPr>
        <p:spPr>
          <a:xfrm>
            <a:off x="4287915" y="1233996"/>
            <a:ext cx="7726732" cy="5088366"/>
          </a:xfrm>
          <a:prstGeom prst="rect">
            <a:avLst/>
          </a:prstGeom>
          <a:solidFill>
            <a:srgbClr val="E1ECF5"/>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144000" anchor="b"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a:solidFill>
                <a:srgbClr val="1C1C1C"/>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1C1C1C"/>
                </a:solidFill>
                <a:latin typeface="Verdana"/>
                <a:ea typeface="Verdana"/>
                <a:cs typeface="Verdana"/>
                <a:sym typeface="Verdana"/>
              </a:rPr>
              <a:t>Existing systems integration</a:t>
            </a:r>
            <a:endParaRPr sz="1400" b="0" i="0" u="none" strike="noStrike" cap="none">
              <a:solidFill>
                <a:srgbClr val="000000"/>
              </a:solidFill>
              <a:latin typeface="Arial"/>
              <a:ea typeface="Arial"/>
              <a:cs typeface="Arial"/>
              <a:sym typeface="Arial"/>
            </a:endParaRPr>
          </a:p>
        </p:txBody>
      </p:sp>
      <p:sp>
        <p:nvSpPr>
          <p:cNvPr id="428" name="Google Shape;428;p50"/>
          <p:cNvSpPr/>
          <p:nvPr/>
        </p:nvSpPr>
        <p:spPr>
          <a:xfrm>
            <a:off x="4540397" y="1307279"/>
            <a:ext cx="7258354" cy="3707144"/>
          </a:xfrm>
          <a:prstGeom prst="rect">
            <a:avLst/>
          </a:prstGeom>
          <a:solidFill>
            <a:srgbClr val="1B456C"/>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144000" rIns="91425" bIns="45700"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rgbClr val="FFFFFF"/>
                </a:solidFill>
                <a:latin typeface="Verdana"/>
                <a:ea typeface="Verdana"/>
                <a:cs typeface="Verdana"/>
                <a:sym typeface="Verdana"/>
              </a:rPr>
              <a:t>Central Information Hub</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a:p>
            <a:pPr marL="0" marR="0" lvl="0" indent="0" algn="ctr" rtl="0">
              <a:lnSpc>
                <a:spcPct val="100000"/>
              </a:lnSpc>
              <a:spcBef>
                <a:spcPts val="0"/>
              </a:spcBef>
              <a:spcAft>
                <a:spcPts val="0"/>
              </a:spcAft>
              <a:buClr>
                <a:srgbClr val="000000"/>
              </a:buClr>
              <a:buSzPts val="1400"/>
              <a:buFont typeface="Arial"/>
              <a:buNone/>
            </a:pPr>
            <a:endParaRPr sz="1400" b="1" i="0" u="none" strike="noStrike" cap="none" dirty="0">
              <a:solidFill>
                <a:srgbClr val="FFFFFF"/>
              </a:solidFill>
              <a:latin typeface="Verdana"/>
              <a:ea typeface="Verdana"/>
              <a:cs typeface="Verdana"/>
              <a:sym typeface="Verdana"/>
            </a:endParaRPr>
          </a:p>
        </p:txBody>
      </p:sp>
      <p:sp>
        <p:nvSpPr>
          <p:cNvPr id="429" name="Google Shape;429;p50"/>
          <p:cNvSpPr/>
          <p:nvPr/>
        </p:nvSpPr>
        <p:spPr>
          <a:xfrm>
            <a:off x="4780995" y="1749771"/>
            <a:ext cx="6777579" cy="517431"/>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Simple Triage and Rapid Treatment</a:t>
            </a:r>
            <a:endParaRPr sz="1400" b="0" i="0" u="none" strike="noStrike" cap="none">
              <a:solidFill>
                <a:srgbClr val="000000"/>
              </a:solidFill>
              <a:latin typeface="Arial"/>
              <a:ea typeface="Arial"/>
              <a:cs typeface="Arial"/>
              <a:sym typeface="Arial"/>
            </a:endParaRPr>
          </a:p>
        </p:txBody>
      </p:sp>
      <p:sp>
        <p:nvSpPr>
          <p:cNvPr id="430" name="Google Shape;430;p50"/>
          <p:cNvSpPr/>
          <p:nvPr/>
        </p:nvSpPr>
        <p:spPr>
          <a:xfrm>
            <a:off x="4809773" y="3901573"/>
            <a:ext cx="2020459" cy="89688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Clinical Parameters collection and management</a:t>
            </a:r>
            <a:endParaRPr sz="1400" b="0" i="0" u="none" strike="noStrike" cap="none" dirty="0">
              <a:solidFill>
                <a:srgbClr val="000000"/>
              </a:solidFill>
              <a:latin typeface="Arial"/>
              <a:ea typeface="Arial"/>
              <a:cs typeface="Arial"/>
              <a:sym typeface="Arial"/>
            </a:endParaRPr>
          </a:p>
        </p:txBody>
      </p:sp>
      <p:sp>
        <p:nvSpPr>
          <p:cNvPr id="431" name="Google Shape;431;p50"/>
          <p:cNvSpPr/>
          <p:nvPr/>
        </p:nvSpPr>
        <p:spPr>
          <a:xfrm>
            <a:off x="9594651" y="3898026"/>
            <a:ext cx="1963923" cy="920009"/>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Management of vehicles and resources</a:t>
            </a:r>
            <a:endParaRPr sz="1400" b="0" i="0" u="none" strike="noStrike" cap="none" dirty="0">
              <a:solidFill>
                <a:srgbClr val="000000"/>
              </a:solidFill>
              <a:latin typeface="Arial"/>
              <a:ea typeface="Arial"/>
              <a:cs typeface="Arial"/>
              <a:sym typeface="Arial"/>
            </a:endParaRPr>
          </a:p>
        </p:txBody>
      </p:sp>
      <p:sp>
        <p:nvSpPr>
          <p:cNvPr id="432" name="Google Shape;432;p50"/>
          <p:cNvSpPr/>
          <p:nvPr/>
        </p:nvSpPr>
        <p:spPr>
          <a:xfrm>
            <a:off x="4780997" y="2448499"/>
            <a:ext cx="6777578" cy="517431"/>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GB" sz="1400" b="1" i="0" u="none" strike="noStrike" cap="none" dirty="0">
                <a:solidFill>
                  <a:schemeClr val="lt1"/>
                </a:solidFill>
                <a:latin typeface="Verdana"/>
                <a:ea typeface="Verdana"/>
                <a:cs typeface="Verdana"/>
                <a:sym typeface="Verdana"/>
              </a:rPr>
              <a:t>Dashboard</a:t>
            </a:r>
            <a:endParaRPr sz="1400" b="0" i="0" u="none" strike="noStrike" cap="none" dirty="0">
              <a:solidFill>
                <a:srgbClr val="000000"/>
              </a:solidFill>
              <a:latin typeface="Arial"/>
              <a:ea typeface="Arial"/>
              <a:cs typeface="Arial"/>
              <a:sym typeface="Arial"/>
            </a:endParaRPr>
          </a:p>
        </p:txBody>
      </p:sp>
      <p:sp>
        <p:nvSpPr>
          <p:cNvPr id="433" name="Google Shape;433;p50"/>
          <p:cNvSpPr/>
          <p:nvPr/>
        </p:nvSpPr>
        <p:spPr>
          <a:xfrm>
            <a:off x="4519213" y="5217977"/>
            <a:ext cx="7283304" cy="577152"/>
          </a:xfrm>
          <a:prstGeom prst="rect">
            <a:avLst/>
          </a:prstGeom>
          <a:solidFill>
            <a:schemeClr val="accent6"/>
          </a:solidFill>
          <a:ln>
            <a:noFill/>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Evaluation and Training</a:t>
            </a:r>
            <a:endParaRPr sz="1400" b="0" i="0" u="none" strike="noStrike" cap="none">
              <a:solidFill>
                <a:srgbClr val="000000"/>
              </a:solidFill>
              <a:latin typeface="Arial"/>
              <a:ea typeface="Arial"/>
              <a:cs typeface="Arial"/>
              <a:sym typeface="Arial"/>
            </a:endParaRPr>
          </a:p>
        </p:txBody>
      </p:sp>
      <p:sp>
        <p:nvSpPr>
          <p:cNvPr id="434" name="Google Shape;434;p50"/>
          <p:cNvSpPr/>
          <p:nvPr/>
        </p:nvSpPr>
        <p:spPr>
          <a:xfrm>
            <a:off x="7267863" y="3898293"/>
            <a:ext cx="1934523" cy="896880"/>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dirty="0">
                <a:solidFill>
                  <a:schemeClr val="lt1"/>
                </a:solidFill>
                <a:latin typeface="Verdana"/>
                <a:ea typeface="Verdana"/>
                <a:cs typeface="Verdana"/>
                <a:sym typeface="Verdana"/>
              </a:rPr>
              <a:t>Operation Site Management</a:t>
            </a:r>
            <a:endParaRPr sz="1400" b="0" i="0" u="none" strike="noStrike" cap="none" dirty="0">
              <a:solidFill>
                <a:srgbClr val="000000"/>
              </a:solidFill>
              <a:latin typeface="Arial"/>
              <a:ea typeface="Arial"/>
              <a:cs typeface="Arial"/>
              <a:sym typeface="Arial"/>
            </a:endParaRPr>
          </a:p>
        </p:txBody>
      </p:sp>
      <p:sp>
        <p:nvSpPr>
          <p:cNvPr id="435" name="Google Shape;435;p50"/>
          <p:cNvSpPr/>
          <p:nvPr/>
        </p:nvSpPr>
        <p:spPr>
          <a:xfrm>
            <a:off x="4784442" y="3166158"/>
            <a:ext cx="6777578" cy="517431"/>
          </a:xfrm>
          <a:prstGeom prst="rect">
            <a:avLst/>
          </a:prstGeom>
          <a:solidFill>
            <a:srgbClr val="D9325D"/>
          </a:solidFill>
          <a:ln w="9525" cap="flat" cmpd="sng">
            <a:solidFill>
              <a:srgbClr val="214B70"/>
            </a:solidFill>
            <a:prstDash val="solid"/>
            <a:round/>
            <a:headEnd type="none" w="sm" len="sm"/>
            <a:tailEnd type="none" w="sm" len="sm"/>
          </a:ln>
          <a:effectLst>
            <a:outerShdw blurRad="40000" dist="23000" dir="5400000" rotWithShape="0">
              <a:srgbClr val="000000">
                <a:alpha val="33333"/>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chemeClr val="lt1"/>
                </a:solidFill>
                <a:latin typeface="Verdana"/>
                <a:ea typeface="Verdana"/>
                <a:cs typeface="Verdana"/>
                <a:sym typeface="Verdana"/>
              </a:rPr>
              <a:t>Advanced Medical Site </a:t>
            </a:r>
            <a:endParaRPr sz="1400" b="1" i="0" u="none" strike="noStrike" cap="none">
              <a:solidFill>
                <a:schemeClr val="lt1"/>
              </a:solidFill>
              <a:latin typeface="Verdana"/>
              <a:ea typeface="Verdana"/>
              <a:cs typeface="Verdana"/>
              <a:sym typeface="Verdana"/>
            </a:endParaRPr>
          </a:p>
        </p:txBody>
      </p:sp>
      <p:sp>
        <p:nvSpPr>
          <p:cNvPr id="12" name="Google Shape;414;p49">
            <a:extLst>
              <a:ext uri="{FF2B5EF4-FFF2-40B4-BE49-F238E27FC236}">
                <a16:creationId xmlns:a16="http://schemas.microsoft.com/office/drawing/2014/main" id="{E63DB1E4-D475-41B3-8256-B704721B1A30}"/>
              </a:ext>
            </a:extLst>
          </p:cNvPr>
          <p:cNvSpPr txBox="1"/>
          <p:nvPr/>
        </p:nvSpPr>
        <p:spPr>
          <a:xfrm>
            <a:off x="715376" y="4795173"/>
            <a:ext cx="3332362" cy="16311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GB" sz="1600" b="0" i="0" u="none" strike="noStrike" cap="none" dirty="0">
                <a:solidFill>
                  <a:schemeClr val="bg1"/>
                </a:solidFill>
                <a:latin typeface="Verdana"/>
                <a:ea typeface="Verdana"/>
                <a:cs typeface="Verdana"/>
                <a:sym typeface="Verdana"/>
              </a:rPr>
              <a:t>Call for Tender will include:</a:t>
            </a:r>
          </a:p>
          <a:p>
            <a:pPr marL="285750" marR="0" lvl="0" indent="-285750" algn="l" rtl="0">
              <a:lnSpc>
                <a:spcPct val="100000"/>
              </a:lnSpc>
              <a:spcBef>
                <a:spcPts val="600"/>
              </a:spcBef>
              <a:spcAft>
                <a:spcPts val="0"/>
              </a:spcAft>
              <a:buClr>
                <a:schemeClr val="bg1"/>
              </a:buClr>
              <a:buSzPts val="1800"/>
              <a:buFontTx/>
              <a:buChar char="-"/>
            </a:pPr>
            <a:r>
              <a:rPr lang="en-GB" sz="1600" b="0" i="0" u="none" strike="noStrike" cap="none" dirty="0">
                <a:solidFill>
                  <a:schemeClr val="bg1"/>
                </a:solidFill>
                <a:latin typeface="Verdana"/>
                <a:ea typeface="Verdana"/>
                <a:cs typeface="Verdana"/>
                <a:sym typeface="Verdana"/>
              </a:rPr>
              <a:t>Requirements</a:t>
            </a:r>
          </a:p>
          <a:p>
            <a:pPr marL="285750" marR="0" lvl="0" indent="-285750" algn="l" rtl="0">
              <a:lnSpc>
                <a:spcPct val="100000"/>
              </a:lnSpc>
              <a:spcBef>
                <a:spcPts val="600"/>
              </a:spcBef>
              <a:spcAft>
                <a:spcPts val="0"/>
              </a:spcAft>
              <a:buClr>
                <a:schemeClr val="bg1"/>
              </a:buClr>
              <a:buSzPts val="1800"/>
              <a:buFontTx/>
              <a:buChar char="-"/>
            </a:pPr>
            <a:r>
              <a:rPr lang="en-GB" sz="1600" b="0" i="0" u="none" strike="noStrike" cap="none" dirty="0">
                <a:solidFill>
                  <a:schemeClr val="bg1"/>
                </a:solidFill>
                <a:latin typeface="Verdana"/>
                <a:ea typeface="Verdana"/>
                <a:cs typeface="Verdana"/>
                <a:sym typeface="Verdana"/>
              </a:rPr>
              <a:t>Use Cases </a:t>
            </a:r>
          </a:p>
          <a:p>
            <a:pPr marL="285750" marR="0" lvl="0" indent="-285750" algn="l" rtl="0">
              <a:lnSpc>
                <a:spcPct val="100000"/>
              </a:lnSpc>
              <a:spcBef>
                <a:spcPts val="600"/>
              </a:spcBef>
              <a:spcAft>
                <a:spcPts val="0"/>
              </a:spcAft>
              <a:buClr>
                <a:schemeClr val="bg1"/>
              </a:buClr>
              <a:buSzPts val="1800"/>
              <a:buFontTx/>
              <a:buChar char="-"/>
            </a:pPr>
            <a:r>
              <a:rPr lang="en-GB" sz="1600" dirty="0">
                <a:solidFill>
                  <a:schemeClr val="bg1"/>
                </a:solidFill>
                <a:latin typeface="Verdana"/>
                <a:ea typeface="Verdana"/>
                <a:cs typeface="Verdana"/>
                <a:sym typeface="Verdana"/>
              </a:rPr>
              <a:t>Process &amp; Visualisation Model</a:t>
            </a:r>
            <a:endParaRPr lang="en-GB" sz="1600" b="0" i="0" u="none" strike="noStrike" cap="none" dirty="0">
              <a:solidFill>
                <a:schemeClr val="bg1"/>
              </a:solidFill>
              <a:latin typeface="Verdana"/>
              <a:ea typeface="Verdana"/>
              <a:cs typeface="Verdana"/>
              <a:sym typeface="Verdana"/>
            </a:endParaRPr>
          </a:p>
        </p:txBody>
      </p:sp>
      <p:grpSp>
        <p:nvGrpSpPr>
          <p:cNvPr id="16" name="Google Shape;415;p49">
            <a:extLst>
              <a:ext uri="{FF2B5EF4-FFF2-40B4-BE49-F238E27FC236}">
                <a16:creationId xmlns:a16="http://schemas.microsoft.com/office/drawing/2014/main" id="{821CAA56-84ED-4C55-B1F2-235E1504D1B2}"/>
              </a:ext>
            </a:extLst>
          </p:cNvPr>
          <p:cNvGrpSpPr/>
          <p:nvPr/>
        </p:nvGrpSpPr>
        <p:grpSpPr>
          <a:xfrm>
            <a:off x="150150" y="1565596"/>
            <a:ext cx="486198" cy="486198"/>
            <a:chOff x="569460" y="1359575"/>
            <a:chExt cx="486198" cy="486198"/>
          </a:xfrm>
        </p:grpSpPr>
        <p:sp>
          <p:nvSpPr>
            <p:cNvPr id="17" name="Google Shape;416;p49">
              <a:extLst>
                <a:ext uri="{FF2B5EF4-FFF2-40B4-BE49-F238E27FC236}">
                  <a16:creationId xmlns:a16="http://schemas.microsoft.com/office/drawing/2014/main" id="{30B80F41-2875-4B6C-B940-3A9032FFB8F2}"/>
                </a:ext>
              </a:extLst>
            </p:cNvPr>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 name="Google Shape;417;p49">
              <a:extLst>
                <a:ext uri="{FF2B5EF4-FFF2-40B4-BE49-F238E27FC236}">
                  <a16:creationId xmlns:a16="http://schemas.microsoft.com/office/drawing/2014/main" id="{18158159-14D7-416E-BE63-47D8D5346693}"/>
                </a:ext>
              </a:extLst>
            </p:cNvPr>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19" name="Google Shape;415;p49">
            <a:extLst>
              <a:ext uri="{FF2B5EF4-FFF2-40B4-BE49-F238E27FC236}">
                <a16:creationId xmlns:a16="http://schemas.microsoft.com/office/drawing/2014/main" id="{8A0A9FC2-EE6A-4A6C-B5BB-E507EEDCCAF5}"/>
              </a:ext>
            </a:extLst>
          </p:cNvPr>
          <p:cNvGrpSpPr/>
          <p:nvPr/>
        </p:nvGrpSpPr>
        <p:grpSpPr>
          <a:xfrm>
            <a:off x="143411" y="4817267"/>
            <a:ext cx="486198" cy="486198"/>
            <a:chOff x="569460" y="1359575"/>
            <a:chExt cx="486198" cy="486198"/>
          </a:xfrm>
        </p:grpSpPr>
        <p:sp>
          <p:nvSpPr>
            <p:cNvPr id="20" name="Google Shape;416;p49">
              <a:extLst>
                <a:ext uri="{FF2B5EF4-FFF2-40B4-BE49-F238E27FC236}">
                  <a16:creationId xmlns:a16="http://schemas.microsoft.com/office/drawing/2014/main" id="{3AD36715-A2FC-4D5D-85A5-99414FC9EF52}"/>
                </a:ext>
              </a:extLst>
            </p:cNvPr>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 name="Google Shape;417;p49">
              <a:extLst>
                <a:ext uri="{FF2B5EF4-FFF2-40B4-BE49-F238E27FC236}">
                  <a16:creationId xmlns:a16="http://schemas.microsoft.com/office/drawing/2014/main" id="{5E82F4A4-445E-4BED-904A-BCCAA8183F68}"/>
                </a:ext>
              </a:extLst>
            </p:cNvPr>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2" name="Google Shape;414;p49">
            <a:extLst>
              <a:ext uri="{FF2B5EF4-FFF2-40B4-BE49-F238E27FC236}">
                <a16:creationId xmlns:a16="http://schemas.microsoft.com/office/drawing/2014/main" id="{849EED1C-EBD8-4862-8FBD-149B52FE1F3A}"/>
              </a:ext>
            </a:extLst>
          </p:cNvPr>
          <p:cNvSpPr txBox="1"/>
          <p:nvPr/>
        </p:nvSpPr>
        <p:spPr>
          <a:xfrm>
            <a:off x="727858" y="1379055"/>
            <a:ext cx="3332362" cy="6616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GB" sz="1600" dirty="0">
                <a:solidFill>
                  <a:schemeClr val="lt1"/>
                </a:solidFill>
                <a:latin typeface="Verdana"/>
                <a:ea typeface="Verdana"/>
                <a:cs typeface="Verdana"/>
                <a:sym typeface="Verdana"/>
              </a:rPr>
              <a:t>Identification of Use Cases, based on procurers’ inputs.</a:t>
            </a:r>
            <a:endParaRPr sz="1600" b="0" i="0" u="none" strike="noStrike" cap="none" dirty="0">
              <a:solidFill>
                <a:schemeClr val="lt1"/>
              </a:solidFill>
              <a:latin typeface="Verdana"/>
              <a:ea typeface="Verdana"/>
              <a:cs typeface="Verdana"/>
              <a:sym typeface="Verdana"/>
            </a:endParaRPr>
          </a:p>
        </p:txBody>
      </p:sp>
      <p:grpSp>
        <p:nvGrpSpPr>
          <p:cNvPr id="23" name="Google Shape;415;p49">
            <a:extLst>
              <a:ext uri="{FF2B5EF4-FFF2-40B4-BE49-F238E27FC236}">
                <a16:creationId xmlns:a16="http://schemas.microsoft.com/office/drawing/2014/main" id="{C2238469-4B11-41E7-BFDD-858E24CDD61D}"/>
              </a:ext>
            </a:extLst>
          </p:cNvPr>
          <p:cNvGrpSpPr/>
          <p:nvPr/>
        </p:nvGrpSpPr>
        <p:grpSpPr>
          <a:xfrm>
            <a:off x="143411" y="3290781"/>
            <a:ext cx="486198" cy="486198"/>
            <a:chOff x="569460" y="1359575"/>
            <a:chExt cx="486198" cy="486198"/>
          </a:xfrm>
        </p:grpSpPr>
        <p:sp>
          <p:nvSpPr>
            <p:cNvPr id="24" name="Google Shape;416;p49">
              <a:extLst>
                <a:ext uri="{FF2B5EF4-FFF2-40B4-BE49-F238E27FC236}">
                  <a16:creationId xmlns:a16="http://schemas.microsoft.com/office/drawing/2014/main" id="{7E12B07B-CB0E-4ED6-8F79-F2DB06CF8E75}"/>
                </a:ext>
              </a:extLst>
            </p:cNvPr>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 name="Google Shape;417;p49">
              <a:extLst>
                <a:ext uri="{FF2B5EF4-FFF2-40B4-BE49-F238E27FC236}">
                  <a16:creationId xmlns:a16="http://schemas.microsoft.com/office/drawing/2014/main" id="{0B332E43-EFAB-4E9D-92E9-03C1003A565F}"/>
                </a:ext>
              </a:extLst>
            </p:cNvPr>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26" name="Google Shape;414;p49">
            <a:extLst>
              <a:ext uri="{FF2B5EF4-FFF2-40B4-BE49-F238E27FC236}">
                <a16:creationId xmlns:a16="http://schemas.microsoft.com/office/drawing/2014/main" id="{7AE597A8-24E7-4464-AD7C-13BBC8E4A71C}"/>
              </a:ext>
            </a:extLst>
          </p:cNvPr>
          <p:cNvSpPr txBox="1"/>
          <p:nvPr/>
        </p:nvSpPr>
        <p:spPr>
          <a:xfrm>
            <a:off x="759763" y="3203041"/>
            <a:ext cx="3332362" cy="6616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Clr>
                <a:srgbClr val="000000"/>
              </a:buClr>
              <a:buSzPts val="1800"/>
              <a:buFont typeface="Arial"/>
              <a:buNone/>
            </a:pPr>
            <a:r>
              <a:rPr lang="en-GB" sz="1600" b="0" i="0" u="none" strike="noStrike" cap="none" dirty="0">
                <a:solidFill>
                  <a:schemeClr val="lt1"/>
                </a:solidFill>
                <a:latin typeface="Verdana"/>
                <a:ea typeface="Verdana"/>
                <a:cs typeface="Verdana"/>
                <a:sym typeface="Verdana"/>
              </a:rPr>
              <a:t>Use Cases as basis for the creation of Process Models.</a:t>
            </a:r>
            <a:endParaRPr sz="1600" b="0" i="0" u="none" strike="noStrike" cap="none" dirty="0">
              <a:solidFill>
                <a:schemeClr val="lt1"/>
              </a:solidFill>
              <a:latin typeface="Verdana"/>
              <a:ea typeface="Verdana"/>
              <a:cs typeface="Verdana"/>
              <a:sym typeface="Verdana"/>
            </a:endParaRPr>
          </a:p>
        </p:txBody>
      </p:sp>
      <p:sp>
        <p:nvSpPr>
          <p:cNvPr id="28" name="Arrow: Down 27">
            <a:extLst>
              <a:ext uri="{FF2B5EF4-FFF2-40B4-BE49-F238E27FC236}">
                <a16:creationId xmlns:a16="http://schemas.microsoft.com/office/drawing/2014/main" id="{B0A0786D-9459-4D50-9638-33FF6BBC768A}"/>
              </a:ext>
            </a:extLst>
          </p:cNvPr>
          <p:cNvSpPr/>
          <p:nvPr/>
        </p:nvSpPr>
        <p:spPr>
          <a:xfrm>
            <a:off x="1970842" y="4114931"/>
            <a:ext cx="337351" cy="48619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Arrow: Down 32">
            <a:extLst>
              <a:ext uri="{FF2B5EF4-FFF2-40B4-BE49-F238E27FC236}">
                <a16:creationId xmlns:a16="http://schemas.microsoft.com/office/drawing/2014/main" id="{0D8F7EDA-5490-475A-9158-D147219B6D49}"/>
              </a:ext>
            </a:extLst>
          </p:cNvPr>
          <p:cNvSpPr/>
          <p:nvPr/>
        </p:nvSpPr>
        <p:spPr>
          <a:xfrm>
            <a:off x="1970842" y="2403492"/>
            <a:ext cx="337351" cy="486198"/>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pic>
        <p:nvPicPr>
          <p:cNvPr id="440" name="Google Shape;440;p2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41" name="Google Shape;441;p22"/>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22"/>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3" name="Google Shape;443;p22"/>
          <p:cNvSpPr txBox="1"/>
          <p:nvPr/>
        </p:nvSpPr>
        <p:spPr>
          <a:xfrm>
            <a:off x="5946274" y="2498163"/>
            <a:ext cx="4075912" cy="70788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chemeClr val="lt1"/>
                </a:solidFill>
                <a:latin typeface="Verdana"/>
                <a:ea typeface="Verdana"/>
                <a:cs typeface="Verdana"/>
                <a:sym typeface="Verdana"/>
              </a:rPr>
              <a:t>Eleni Lianou </a:t>
            </a:r>
            <a:endParaRPr/>
          </a:p>
          <a:p>
            <a:pPr marL="0" marR="0" lvl="0" indent="0" algn="l" rtl="0">
              <a:lnSpc>
                <a:spcPct val="100000"/>
              </a:lnSpc>
              <a:spcBef>
                <a:spcPts val="0"/>
              </a:spcBef>
              <a:spcAft>
                <a:spcPts val="0"/>
              </a:spcAft>
              <a:buClr>
                <a:srgbClr val="000000"/>
              </a:buClr>
              <a:buSzPts val="3200"/>
              <a:buFont typeface="Arial"/>
              <a:buNone/>
            </a:pPr>
            <a:endParaRPr sz="1400" b="0" i="0" u="none" strike="noStrike" cap="none">
              <a:solidFill>
                <a:srgbClr val="000000"/>
              </a:solidFill>
              <a:latin typeface="Arial"/>
              <a:ea typeface="Arial"/>
              <a:cs typeface="Arial"/>
              <a:sym typeface="Arial"/>
            </a:endParaRPr>
          </a:p>
        </p:txBody>
      </p:sp>
      <p:sp>
        <p:nvSpPr>
          <p:cNvPr id="444" name="Google Shape;444;p22"/>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Attorney-at-law</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Centre for Security Studies (KEMEA)</a:t>
            </a:r>
            <a:endParaRPr sz="2000" b="0" i="0" u="none" strike="noStrike" cap="none">
              <a:solidFill>
                <a:schemeClr val="lt1"/>
              </a:solidFill>
              <a:latin typeface="Verdana"/>
              <a:ea typeface="Verdana"/>
              <a:cs typeface="Verdana"/>
              <a:sym typeface="Verdana"/>
            </a:endParaRPr>
          </a:p>
        </p:txBody>
      </p:sp>
      <p:sp>
        <p:nvSpPr>
          <p:cNvPr id="445" name="Google Shape;445;p22"/>
          <p:cNvSpPr txBox="1"/>
          <p:nvPr/>
        </p:nvSpPr>
        <p:spPr>
          <a:xfrm>
            <a:off x="1591145" y="802174"/>
            <a:ext cx="8874661"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I</a:t>
            </a:r>
            <a:r>
              <a:rPr lang="en-US" sz="3600" b="1" i="0" u="none" strike="noStrike" cap="none" dirty="0">
                <a:solidFill>
                  <a:srgbClr val="1B456C"/>
                </a:solidFill>
                <a:latin typeface="Verdana"/>
                <a:ea typeface="Verdana"/>
                <a:cs typeface="Verdana"/>
                <a:sym typeface="Verdana"/>
              </a:rPr>
              <a:t>PROCURESECURITY PCP PHASES &amp; TENDER PROCESS </a:t>
            </a:r>
            <a:endParaRPr sz="3600" b="0" i="0" u="none" strike="noStrike" cap="none" dirty="0">
              <a:solidFill>
                <a:srgbClr val="1B456C"/>
              </a:solidFill>
              <a:latin typeface="Verdana"/>
              <a:ea typeface="Verdana"/>
              <a:cs typeface="Verdana"/>
              <a:sym typeface="Verdana"/>
            </a:endParaRPr>
          </a:p>
        </p:txBody>
      </p:sp>
      <p:pic>
        <p:nvPicPr>
          <p:cNvPr id="446" name="Google Shape;446;p22"/>
          <p:cNvPicPr preferRelativeResize="0"/>
          <p:nvPr/>
        </p:nvPicPr>
        <p:blipFill rotWithShape="1">
          <a:blip r:embed="rId4">
            <a:alphaModFix/>
          </a:blip>
          <a:srcRect l="3272" r="2857" b="11216"/>
          <a:stretch/>
        </p:blipFill>
        <p:spPr>
          <a:xfrm>
            <a:off x="1674533" y="2795868"/>
            <a:ext cx="2601902" cy="260190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18"/>
          <p:cNvSpPr/>
          <p:nvPr/>
        </p:nvSpPr>
        <p:spPr>
          <a:xfrm>
            <a:off x="0" y="2060848"/>
            <a:ext cx="12192000" cy="4797151"/>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52" name="Google Shape;452;p18"/>
          <p:cNvSpPr txBox="1"/>
          <p:nvPr/>
        </p:nvSpPr>
        <p:spPr>
          <a:xfrm>
            <a:off x="2435470" y="1106015"/>
            <a:ext cx="7502107" cy="692497"/>
          </a:xfrm>
          <a:prstGeom prst="rect">
            <a:avLst/>
          </a:prstGeom>
          <a:noFill/>
          <a:ln>
            <a:noFill/>
          </a:ln>
        </p:spPr>
        <p:txBody>
          <a:bodyPr spcFirstLastPara="1" wrap="square" lIns="0" tIns="0" rIns="0" bIns="0" anchor="t" anchorCtr="0">
            <a:spAutoFit/>
          </a:bodyPr>
          <a:lstStyle/>
          <a:p>
            <a:pPr marL="0" marR="0" lvl="0" indent="0" algn="ctr" rtl="0">
              <a:lnSpc>
                <a:spcPct val="75000"/>
              </a:lnSpc>
              <a:spcBef>
                <a:spcPts val="0"/>
              </a:spcBef>
              <a:spcAft>
                <a:spcPts val="0"/>
              </a:spcAft>
              <a:buClr>
                <a:srgbClr val="000000"/>
              </a:buClr>
              <a:buSzPts val="6000"/>
              <a:buFont typeface="Arial"/>
              <a:buNone/>
            </a:pPr>
            <a:r>
              <a:rPr lang="en-US" sz="6000" b="0" i="0" u="none" strike="noStrike" cap="none">
                <a:solidFill>
                  <a:srgbClr val="D9325D"/>
                </a:solidFill>
                <a:latin typeface="Verdana"/>
                <a:ea typeface="Verdana"/>
                <a:cs typeface="Verdana"/>
                <a:sym typeface="Verdana"/>
              </a:rPr>
              <a:t>W</a:t>
            </a:r>
            <a:r>
              <a:rPr lang="en-US" sz="6000" b="0" i="0" u="none" strike="noStrike" cap="none">
                <a:solidFill>
                  <a:srgbClr val="1B456C"/>
                </a:solidFill>
                <a:latin typeface="Verdana"/>
                <a:ea typeface="Verdana"/>
                <a:cs typeface="Verdana"/>
                <a:sym typeface="Verdana"/>
              </a:rPr>
              <a:t>HAT AND WHY?</a:t>
            </a:r>
            <a:endParaRPr sz="1400" b="0" i="0" u="none" strike="noStrike" cap="none">
              <a:solidFill>
                <a:srgbClr val="000000"/>
              </a:solidFill>
              <a:latin typeface="Arial"/>
              <a:ea typeface="Arial"/>
              <a:cs typeface="Arial"/>
              <a:sym typeface="Arial"/>
            </a:endParaRPr>
          </a:p>
        </p:txBody>
      </p:sp>
      <p:pic>
        <p:nvPicPr>
          <p:cNvPr id="453" name="Google Shape;453;p1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54" name="Google Shape;454;p18"/>
          <p:cNvSpPr txBox="1"/>
          <p:nvPr/>
        </p:nvSpPr>
        <p:spPr>
          <a:xfrm>
            <a:off x="1125999" y="2732273"/>
            <a:ext cx="9607340" cy="3385542"/>
          </a:xfrm>
          <a:prstGeom prst="rect">
            <a:avLst/>
          </a:prstGeom>
          <a:noFill/>
          <a:ln>
            <a:noFill/>
          </a:ln>
        </p:spPr>
        <p:txBody>
          <a:bodyPr spcFirstLastPara="1" wrap="square" lIns="0" tIns="0" rIns="0" bIns="0" anchor="t" anchorCtr="0">
            <a:spAutoFit/>
          </a:bodyPr>
          <a:lstStyle/>
          <a:p>
            <a:pPr marL="285750" marR="0" lvl="0" indent="-285750" algn="just" rtl="0">
              <a:lnSpc>
                <a:spcPct val="100000"/>
              </a:lnSpc>
              <a:spcBef>
                <a:spcPts val="0"/>
              </a:spcBef>
              <a:spcAft>
                <a:spcPts val="0"/>
              </a:spcAft>
              <a:buClr>
                <a:srgbClr val="D9325D"/>
              </a:buClr>
              <a:buSzPts val="2000"/>
              <a:buFont typeface="Arial"/>
              <a:buChar char="•"/>
            </a:pPr>
            <a:r>
              <a:rPr lang="en-US" sz="2000" b="1" i="0" u="none" strike="noStrike" cap="none">
                <a:solidFill>
                  <a:srgbClr val="D9325D"/>
                </a:solidFill>
                <a:latin typeface="Verdana"/>
                <a:ea typeface="Verdana"/>
                <a:cs typeface="Verdana"/>
                <a:sym typeface="Verdana"/>
              </a:rPr>
              <a:t>Pre-Commercial Procurement </a:t>
            </a:r>
            <a:r>
              <a:rPr lang="en-US" sz="2000" b="0" i="0" u="none" strike="noStrike" cap="none">
                <a:solidFill>
                  <a:schemeClr val="lt1"/>
                </a:solidFill>
                <a:latin typeface="Verdana"/>
                <a:ea typeface="Verdana"/>
                <a:cs typeface="Verdana"/>
                <a:sym typeface="Verdana"/>
              </a:rPr>
              <a:t>(PCP) is the procurement of R&amp;D services to develop pioneering innovative solutions, before they are commercially available</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rgbClr val="D9325D"/>
              </a:buClr>
              <a:buSzPts val="2000"/>
              <a:buFont typeface="Arial"/>
              <a:buChar char="•"/>
            </a:pPr>
            <a:r>
              <a:rPr lang="en-US" sz="2000" b="1" i="0" u="none" strike="noStrike" cap="none">
                <a:solidFill>
                  <a:srgbClr val="D9325D"/>
                </a:solidFill>
                <a:latin typeface="Verdana"/>
                <a:ea typeface="Verdana"/>
                <a:cs typeface="Verdana"/>
                <a:sym typeface="Verdana"/>
              </a:rPr>
              <a:t>Public Procurement of Innovative solutions </a:t>
            </a:r>
            <a:r>
              <a:rPr lang="en-US" sz="2000" b="0" i="0" u="none" strike="noStrike" cap="none">
                <a:solidFill>
                  <a:schemeClr val="lt1"/>
                </a:solidFill>
                <a:latin typeface="Verdana"/>
                <a:ea typeface="Verdana"/>
                <a:cs typeface="Verdana"/>
                <a:sym typeface="Verdana"/>
              </a:rPr>
              <a:t>(PPI) happens when the public sector uses its purchasing power to act as early adopter of innovative solutions which are not yet available on large scale commercial basis</a:t>
            </a:r>
            <a:endParaRPr sz="1400" b="0" i="0" u="none" strike="noStrike" cap="none">
              <a:solidFill>
                <a:srgbClr val="000000"/>
              </a:solidFill>
              <a:latin typeface="Arial"/>
              <a:ea typeface="Arial"/>
              <a:cs typeface="Arial"/>
              <a:sym typeface="Arial"/>
            </a:endParaRPr>
          </a:p>
          <a:p>
            <a:pPr marL="285750" marR="0" lvl="0" indent="-285750" algn="just" rtl="0">
              <a:lnSpc>
                <a:spcPct val="100000"/>
              </a:lnSpc>
              <a:spcBef>
                <a:spcPts val="2400"/>
              </a:spcBef>
              <a:spcAft>
                <a:spcPts val="0"/>
              </a:spcAft>
              <a:buClr>
                <a:schemeClr val="lt1"/>
              </a:buClr>
              <a:buSzPts val="2000"/>
              <a:buFont typeface="Arial"/>
              <a:buChar char="•"/>
            </a:pPr>
            <a:r>
              <a:rPr lang="en-US" sz="2000" b="0" i="0" u="none" strike="noStrike" cap="none">
                <a:solidFill>
                  <a:schemeClr val="lt1"/>
                </a:solidFill>
                <a:latin typeface="Verdana"/>
                <a:ea typeface="Verdana"/>
                <a:cs typeface="Verdana"/>
                <a:sym typeface="Verdana"/>
              </a:rPr>
              <a:t>Society faces important </a:t>
            </a:r>
            <a:r>
              <a:rPr lang="en-US" sz="2000" b="1" i="0" u="none" strike="noStrike" cap="none">
                <a:solidFill>
                  <a:srgbClr val="D9325D"/>
                </a:solidFill>
                <a:latin typeface="Verdana"/>
                <a:ea typeface="Verdana"/>
                <a:cs typeface="Verdana"/>
                <a:sym typeface="Verdana"/>
              </a:rPr>
              <a:t>challenges</a:t>
            </a:r>
            <a:r>
              <a:rPr lang="en-US" sz="2000" b="0" i="0" u="none" strike="noStrike" cap="none">
                <a:solidFill>
                  <a:schemeClr val="lt1"/>
                </a:solidFill>
                <a:latin typeface="Verdana"/>
                <a:ea typeface="Verdana"/>
                <a:cs typeface="Verdana"/>
                <a:sym typeface="Verdana"/>
              </a:rPr>
              <a:t>: Health care, Climate Change, Energy Efficiency, Transport, Security… </a:t>
            </a:r>
            <a:endParaRPr sz="2000" b="0" i="0" u="none" strike="noStrike" cap="none">
              <a:solidFill>
                <a:schemeClr val="lt1"/>
              </a:solidFill>
              <a:latin typeface="Verdana"/>
              <a:ea typeface="Verdana"/>
              <a:cs typeface="Verdana"/>
              <a:sym typeface="Verdan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0"/>
          <p:cNvSpPr/>
          <p:nvPr/>
        </p:nvSpPr>
        <p:spPr>
          <a:xfrm>
            <a:off x="5991225" y="3929114"/>
            <a:ext cx="4467225" cy="2595511"/>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Benefits for suppliers</a:t>
            </a:r>
            <a:endParaRPr sz="2000" b="1" i="0" u="none" strike="noStrike" cap="none">
              <a:solidFill>
                <a:srgbClr val="1B456C"/>
              </a:solidFill>
              <a:latin typeface="Verdana"/>
              <a:ea typeface="Verdana"/>
              <a:cs typeface="Verdana"/>
              <a:sym typeface="Verdana"/>
            </a:endParaRPr>
          </a:p>
        </p:txBody>
      </p:sp>
      <p:sp>
        <p:nvSpPr>
          <p:cNvPr id="460" name="Google Shape;460;p20"/>
          <p:cNvSpPr/>
          <p:nvPr/>
        </p:nvSpPr>
        <p:spPr>
          <a:xfrm>
            <a:off x="1280168" y="1995539"/>
            <a:ext cx="9174178" cy="1766835"/>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Benefits for taxpayers</a:t>
            </a:r>
            <a:endParaRPr sz="2000" b="1" i="0" u="none" strike="noStrike" cap="none">
              <a:solidFill>
                <a:srgbClr val="1B456C"/>
              </a:solidFill>
              <a:latin typeface="Verdana"/>
              <a:ea typeface="Verdana"/>
              <a:cs typeface="Verdana"/>
              <a:sym typeface="Verdana"/>
            </a:endParaRPr>
          </a:p>
        </p:txBody>
      </p:sp>
      <p:pic>
        <p:nvPicPr>
          <p:cNvPr id="461" name="Google Shape;461;p20"/>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62" name="Google Shape;462;p20"/>
          <p:cNvSpPr/>
          <p:nvPr/>
        </p:nvSpPr>
        <p:spPr>
          <a:xfrm>
            <a:off x="1280168" y="871590"/>
            <a:ext cx="9174178" cy="926378"/>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Verdana"/>
                <a:ea typeface="Verdana"/>
                <a:cs typeface="Verdana"/>
                <a:sym typeface="Verdana"/>
              </a:rPr>
              <a:t>A Win-Win for everyone!</a:t>
            </a:r>
            <a:endParaRPr sz="2800" b="0" i="0" u="none" strike="noStrike" cap="none">
              <a:solidFill>
                <a:schemeClr val="lt1"/>
              </a:solidFill>
              <a:latin typeface="Verdana"/>
              <a:ea typeface="Verdana"/>
              <a:cs typeface="Verdana"/>
              <a:sym typeface="Verdana"/>
            </a:endParaRPr>
          </a:p>
        </p:txBody>
      </p:sp>
      <p:sp>
        <p:nvSpPr>
          <p:cNvPr id="463" name="Google Shape;463;p20"/>
          <p:cNvSpPr txBox="1"/>
          <p:nvPr/>
        </p:nvSpPr>
        <p:spPr>
          <a:xfrm>
            <a:off x="6197817" y="4503073"/>
            <a:ext cx="3973756" cy="1754326"/>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Opportunities to </a:t>
            </a:r>
            <a:r>
              <a:rPr lang="en-US" sz="1400" b="1" i="0" u="none" strike="noStrike" cap="none">
                <a:solidFill>
                  <a:srgbClr val="D9325D"/>
                </a:solidFill>
                <a:latin typeface="Verdana"/>
                <a:ea typeface="Verdana"/>
                <a:cs typeface="Verdana"/>
                <a:sym typeface="Verdana"/>
              </a:rPr>
              <a:t>gain leadership in a sector or to enter new markets;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Retention of IPR ownership;</a:t>
            </a:r>
            <a:endParaRPr sz="1400" b="0" i="0" u="none" strike="noStrike" cap="none">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Testing under </a:t>
            </a:r>
            <a:r>
              <a:rPr lang="en-US" sz="1400" b="1" i="0" u="none" strike="noStrike" cap="none">
                <a:solidFill>
                  <a:srgbClr val="D9325D"/>
                </a:solidFill>
                <a:latin typeface="Verdana"/>
                <a:ea typeface="Verdana"/>
                <a:cs typeface="Verdana"/>
                <a:sym typeface="Verdana"/>
              </a:rPr>
              <a:t>real world conditions;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Shortening time-to-market </a:t>
            </a:r>
            <a:r>
              <a:rPr lang="en-US" sz="1400" b="0" i="0" u="none" strike="noStrike" cap="none">
                <a:solidFill>
                  <a:srgbClr val="1B456C"/>
                </a:solidFill>
                <a:latin typeface="Verdana"/>
                <a:ea typeface="Verdana"/>
                <a:cs typeface="Verdana"/>
                <a:sym typeface="Verdana"/>
              </a:rPr>
              <a:t>for innovative products/services.</a:t>
            </a:r>
            <a:endParaRPr sz="900" b="0" i="0" u="none" strike="noStrike" cap="none">
              <a:solidFill>
                <a:srgbClr val="1B456C"/>
              </a:solidFill>
              <a:latin typeface="Verdana"/>
              <a:ea typeface="Verdana"/>
              <a:cs typeface="Verdana"/>
              <a:sym typeface="Verdana"/>
            </a:endParaRPr>
          </a:p>
        </p:txBody>
      </p:sp>
      <p:sp>
        <p:nvSpPr>
          <p:cNvPr id="464" name="Google Shape;464;p20"/>
          <p:cNvSpPr txBox="1"/>
          <p:nvPr/>
        </p:nvSpPr>
        <p:spPr>
          <a:xfrm>
            <a:off x="1598388" y="2567029"/>
            <a:ext cx="3907061" cy="892552"/>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Access to </a:t>
            </a:r>
            <a:r>
              <a:rPr lang="en-US" sz="1600" b="1" i="0" u="none" strike="noStrike" cap="none">
                <a:solidFill>
                  <a:srgbClr val="D9325D"/>
                </a:solidFill>
                <a:latin typeface="Verdana"/>
                <a:ea typeface="Verdana"/>
                <a:cs typeface="Verdana"/>
                <a:sym typeface="Verdana"/>
              </a:rPr>
              <a:t>better public services</a:t>
            </a:r>
            <a:r>
              <a:rPr lang="en-US" sz="1600" b="1" i="0" u="none" strike="noStrike" cap="none">
                <a:solidFill>
                  <a:srgbClr val="1B456C"/>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More innovative and globally </a:t>
            </a:r>
            <a:r>
              <a:rPr lang="en-US" sz="1600" b="1" i="0" u="none" strike="noStrike" cap="none">
                <a:solidFill>
                  <a:srgbClr val="D9325D"/>
                </a:solidFill>
                <a:latin typeface="Verdana"/>
                <a:ea typeface="Verdana"/>
                <a:cs typeface="Verdana"/>
                <a:sym typeface="Verdana"/>
              </a:rPr>
              <a:t>competitive society</a:t>
            </a:r>
            <a:r>
              <a:rPr lang="en-US" sz="1600" b="1" i="0" u="none" strike="noStrike" cap="none">
                <a:solidFill>
                  <a:schemeClr val="dk1"/>
                </a:solidFill>
                <a:latin typeface="Verdana"/>
                <a:ea typeface="Verdana"/>
                <a:cs typeface="Verdana"/>
                <a:sym typeface="Verdana"/>
              </a:rPr>
              <a:t>;</a:t>
            </a:r>
            <a:r>
              <a:rPr lang="en-US" sz="1600" b="1" i="0" u="none" strike="noStrike" cap="none">
                <a:solidFill>
                  <a:srgbClr val="1E6A5D"/>
                </a:solidFill>
                <a:latin typeface="Verdana"/>
                <a:ea typeface="Verdana"/>
                <a:cs typeface="Verdana"/>
                <a:sym typeface="Verdana"/>
              </a:rPr>
              <a:t> </a:t>
            </a:r>
            <a:endParaRPr sz="1600" b="1" i="0" u="none" strike="noStrike" cap="none">
              <a:solidFill>
                <a:srgbClr val="1E6A5D"/>
              </a:solidFill>
              <a:latin typeface="Verdana"/>
              <a:ea typeface="Verdana"/>
              <a:cs typeface="Verdana"/>
              <a:sym typeface="Verdana"/>
            </a:endParaRPr>
          </a:p>
        </p:txBody>
      </p:sp>
      <p:sp>
        <p:nvSpPr>
          <p:cNvPr id="465" name="Google Shape;465;p20"/>
          <p:cNvSpPr txBox="1"/>
          <p:nvPr/>
        </p:nvSpPr>
        <p:spPr>
          <a:xfrm>
            <a:off x="6026366" y="2567029"/>
            <a:ext cx="4108234" cy="1046440"/>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Attractive for </a:t>
            </a:r>
            <a:r>
              <a:rPr lang="en-US" sz="1600" b="1" i="0" u="none" strike="noStrike" cap="none">
                <a:solidFill>
                  <a:srgbClr val="D9325D"/>
                </a:solidFill>
                <a:latin typeface="Verdana"/>
                <a:ea typeface="Verdana"/>
                <a:cs typeface="Verdana"/>
                <a:sym typeface="Verdana"/>
              </a:rPr>
              <a:t>foreign investment</a:t>
            </a:r>
            <a:r>
              <a:rPr lang="en-US" sz="1600" b="1" i="0" u="none" strike="noStrike" cap="none">
                <a:solidFill>
                  <a:srgbClr val="1B456C"/>
                </a:solidFill>
                <a:latin typeface="Verdana"/>
                <a:ea typeface="Verdana"/>
                <a:cs typeface="Verdana"/>
                <a:sym typeface="Verdana"/>
              </a:rPr>
              <a:t>;</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600"/>
              <a:buFont typeface="Arial"/>
              <a:buChar char="•"/>
            </a:pPr>
            <a:r>
              <a:rPr lang="en-US" sz="1600" b="1" i="0" u="none" strike="noStrike" cap="none">
                <a:solidFill>
                  <a:srgbClr val="1B456C"/>
                </a:solidFill>
                <a:latin typeface="Verdana"/>
                <a:ea typeface="Verdana"/>
                <a:cs typeface="Verdana"/>
                <a:sym typeface="Verdana"/>
              </a:rPr>
              <a:t>Increased</a:t>
            </a:r>
            <a:r>
              <a:rPr lang="en-US" sz="1600" b="0" i="0" u="none" strike="noStrike" cap="none">
                <a:solidFill>
                  <a:schemeClr val="dk1"/>
                </a:solidFill>
                <a:latin typeface="Verdana"/>
                <a:ea typeface="Verdana"/>
                <a:cs typeface="Verdana"/>
                <a:sym typeface="Verdana"/>
              </a:rPr>
              <a:t> </a:t>
            </a:r>
            <a:r>
              <a:rPr lang="en-US" sz="1600" b="1" i="0" u="none" strike="noStrike" cap="none">
                <a:solidFill>
                  <a:srgbClr val="D9325D"/>
                </a:solidFill>
                <a:latin typeface="Verdana"/>
                <a:ea typeface="Verdana"/>
                <a:cs typeface="Verdana"/>
                <a:sym typeface="Verdana"/>
              </a:rPr>
              <a:t>employment</a:t>
            </a:r>
            <a:r>
              <a:rPr lang="en-US" sz="1600" b="1" i="0" u="none" strike="noStrike" cap="none">
                <a:solidFill>
                  <a:srgbClr val="1E6A5D"/>
                </a:solidFill>
                <a:latin typeface="Verdana"/>
                <a:ea typeface="Verdana"/>
                <a:cs typeface="Verdana"/>
                <a:sym typeface="Verdana"/>
              </a:rPr>
              <a:t> </a:t>
            </a:r>
            <a:r>
              <a:rPr lang="en-US" sz="1600" b="1" i="0" u="none" strike="noStrike" cap="none">
                <a:solidFill>
                  <a:srgbClr val="1B456C"/>
                </a:solidFill>
                <a:latin typeface="Verdana"/>
                <a:ea typeface="Verdana"/>
                <a:cs typeface="Verdana"/>
                <a:sym typeface="Verdana"/>
              </a:rPr>
              <a:t>demand.</a:t>
            </a:r>
            <a:endParaRPr sz="1400" b="0" i="0" u="none" strike="noStrike" cap="none">
              <a:solidFill>
                <a:srgbClr val="000000"/>
              </a:solidFill>
              <a:latin typeface="Arial"/>
              <a:ea typeface="Arial"/>
              <a:cs typeface="Arial"/>
              <a:sym typeface="Arial"/>
            </a:endParaRPr>
          </a:p>
          <a:p>
            <a:pPr marL="171450" marR="0" lvl="0" indent="-69850" algn="l" rtl="0">
              <a:lnSpc>
                <a:spcPct val="100000"/>
              </a:lnSpc>
              <a:spcBef>
                <a:spcPts val="1200"/>
              </a:spcBef>
              <a:spcAft>
                <a:spcPts val="0"/>
              </a:spcAft>
              <a:buClr>
                <a:schemeClr val="dk1"/>
              </a:buClr>
              <a:buSzPts val="1600"/>
              <a:buFont typeface="Arial"/>
              <a:buNone/>
            </a:pPr>
            <a:endParaRPr sz="1600" b="1" i="0" u="none" strike="noStrike" cap="none">
              <a:solidFill>
                <a:srgbClr val="1E6A5D"/>
              </a:solidFill>
              <a:latin typeface="Verdana"/>
              <a:ea typeface="Verdana"/>
              <a:cs typeface="Verdana"/>
              <a:sym typeface="Verdana"/>
            </a:endParaRPr>
          </a:p>
        </p:txBody>
      </p:sp>
      <p:sp>
        <p:nvSpPr>
          <p:cNvPr id="466" name="Google Shape;466;p20"/>
          <p:cNvSpPr/>
          <p:nvPr/>
        </p:nvSpPr>
        <p:spPr>
          <a:xfrm>
            <a:off x="1299217" y="3929114"/>
            <a:ext cx="4444357" cy="2595511"/>
          </a:xfrm>
          <a:prstGeom prst="rect">
            <a:avLst/>
          </a:prstGeom>
          <a:solidFill>
            <a:srgbClr val="BDD7EB"/>
          </a:solid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Benefits for procurers</a:t>
            </a:r>
            <a:endParaRPr sz="2000" b="1" i="0" u="none" strike="noStrike" cap="none">
              <a:solidFill>
                <a:srgbClr val="1B456C"/>
              </a:solidFill>
              <a:latin typeface="Verdana"/>
              <a:ea typeface="Verdana"/>
              <a:cs typeface="Verdana"/>
              <a:sym typeface="Verdana"/>
            </a:endParaRPr>
          </a:p>
        </p:txBody>
      </p:sp>
      <p:sp>
        <p:nvSpPr>
          <p:cNvPr id="467" name="Google Shape;467;p20"/>
          <p:cNvSpPr txBox="1"/>
          <p:nvPr/>
        </p:nvSpPr>
        <p:spPr>
          <a:xfrm>
            <a:off x="1522190" y="4507790"/>
            <a:ext cx="3926110" cy="1754326"/>
          </a:xfrm>
          <a:prstGeom prst="rect">
            <a:avLst/>
          </a:prstGeom>
          <a:noFill/>
          <a:ln>
            <a:noFill/>
          </a:ln>
        </p:spPr>
        <p:txBody>
          <a:bodyPr spcFirstLastPara="1" wrap="square" lIns="0" tIns="0" rIns="0" bIns="0" anchor="t" anchorCtr="0">
            <a:spAutoFit/>
          </a:bodyPr>
          <a:lstStyle/>
          <a:p>
            <a:pPr marL="171450" marR="0" lvl="0" indent="-171450" algn="l" rtl="0">
              <a:lnSpc>
                <a:spcPct val="100000"/>
              </a:lnSpc>
              <a:spcBef>
                <a:spcPts val="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Solutions steered to public sector needs;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D9325D"/>
              </a:buClr>
              <a:buSzPts val="1400"/>
              <a:buFont typeface="Arial"/>
              <a:buChar char="•"/>
            </a:pPr>
            <a:r>
              <a:rPr lang="en-US" sz="1400" b="1" i="0" u="none" strike="noStrike" cap="none">
                <a:solidFill>
                  <a:srgbClr val="D9325D"/>
                </a:solidFill>
                <a:latin typeface="Verdana"/>
                <a:ea typeface="Verdana"/>
                <a:cs typeface="Verdana"/>
                <a:sym typeface="Verdana"/>
              </a:rPr>
              <a:t>Increase quality of services;</a:t>
            </a:r>
            <a:endParaRPr sz="1400" b="0" i="0" u="none" strike="noStrike" cap="none">
              <a:solidFill>
                <a:srgbClr val="000000"/>
              </a:solidFill>
              <a:latin typeface="Arial"/>
              <a:ea typeface="Arial"/>
              <a:cs typeface="Arial"/>
              <a:sym typeface="Arial"/>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Knowledge</a:t>
            </a:r>
            <a:r>
              <a:rPr lang="en-US" sz="1400" b="1" i="0" u="none" strike="noStrike" cap="none">
                <a:solidFill>
                  <a:srgbClr val="1B456C"/>
                </a:solidFill>
                <a:latin typeface="Verdana"/>
                <a:ea typeface="Verdana"/>
                <a:cs typeface="Verdana"/>
                <a:sym typeface="Verdana"/>
              </a:rPr>
              <a:t> </a:t>
            </a:r>
            <a:r>
              <a:rPr lang="en-US" sz="1400" b="0" i="0" u="none" strike="noStrike" cap="none">
                <a:solidFill>
                  <a:srgbClr val="1B456C"/>
                </a:solidFill>
                <a:latin typeface="Verdana"/>
                <a:ea typeface="Verdana"/>
                <a:cs typeface="Verdana"/>
                <a:sym typeface="Verdana"/>
              </a:rPr>
              <a:t>about</a:t>
            </a:r>
            <a:r>
              <a:rPr lang="en-US" sz="1400" b="1" i="0" u="none" strike="noStrike" cap="none">
                <a:solidFill>
                  <a:srgbClr val="1B456C"/>
                </a:solidFill>
                <a:latin typeface="Verdana"/>
                <a:ea typeface="Verdana"/>
                <a:cs typeface="Verdana"/>
                <a:sym typeface="Verdana"/>
              </a:rPr>
              <a:t> </a:t>
            </a:r>
            <a:r>
              <a:rPr lang="en-US" sz="1400" b="1" i="0" u="none" strike="noStrike" cap="none">
                <a:solidFill>
                  <a:srgbClr val="D9325D"/>
                </a:solidFill>
                <a:latin typeface="Verdana"/>
                <a:ea typeface="Verdana"/>
                <a:cs typeface="Verdana"/>
                <a:sym typeface="Verdana"/>
              </a:rPr>
              <a:t>pros/cons of alternative solutions;</a:t>
            </a:r>
            <a:endParaRPr sz="1400" b="0" i="0" u="none" strike="noStrike" cap="none">
              <a:solidFill>
                <a:srgbClr val="D9325D"/>
              </a:solidFill>
              <a:latin typeface="Verdana"/>
              <a:ea typeface="Verdana"/>
              <a:cs typeface="Verdana"/>
              <a:sym typeface="Verdana"/>
            </a:endParaRPr>
          </a:p>
          <a:p>
            <a:pPr marL="171450" marR="0" lvl="0" indent="-171450" algn="l" rtl="0">
              <a:lnSpc>
                <a:spcPct val="100000"/>
              </a:lnSpc>
              <a:spcBef>
                <a:spcPts val="1200"/>
              </a:spcBef>
              <a:spcAft>
                <a:spcPts val="0"/>
              </a:spcAft>
              <a:buClr>
                <a:srgbClr val="1B456C"/>
              </a:buClr>
              <a:buSzPts val="1400"/>
              <a:buFont typeface="Arial"/>
              <a:buChar char="•"/>
            </a:pPr>
            <a:r>
              <a:rPr lang="en-US" sz="1400" b="0" i="0" u="none" strike="noStrike" cap="none">
                <a:solidFill>
                  <a:srgbClr val="1B456C"/>
                </a:solidFill>
                <a:latin typeface="Verdana"/>
                <a:ea typeface="Verdana"/>
                <a:cs typeface="Verdana"/>
                <a:sym typeface="Verdana"/>
              </a:rPr>
              <a:t>Procurers get to </a:t>
            </a:r>
            <a:r>
              <a:rPr lang="en-US" sz="1400" b="1" i="0" u="none" strike="noStrike" cap="none">
                <a:solidFill>
                  <a:srgbClr val="D9325D"/>
                </a:solidFill>
                <a:latin typeface="Verdana"/>
                <a:ea typeface="Verdana"/>
                <a:cs typeface="Verdana"/>
                <a:sym typeface="Verdana"/>
              </a:rPr>
              <a:t>select the best option.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471"/>
        <p:cNvGrpSpPr/>
        <p:nvPr/>
      </p:nvGrpSpPr>
      <p:grpSpPr>
        <a:xfrm>
          <a:off x="0" y="0"/>
          <a:ext cx="0" cy="0"/>
          <a:chOff x="0" y="0"/>
          <a:chExt cx="0" cy="0"/>
        </a:xfrm>
      </p:grpSpPr>
      <p:pic>
        <p:nvPicPr>
          <p:cNvPr id="472" name="Google Shape;472;p23"/>
          <p:cNvPicPr preferRelativeResize="0"/>
          <p:nvPr/>
        </p:nvPicPr>
        <p:blipFill rotWithShape="1">
          <a:blip r:embed="rId3">
            <a:alphaModFix/>
          </a:blip>
          <a:srcRect/>
          <a:stretch/>
        </p:blipFill>
        <p:spPr>
          <a:xfrm>
            <a:off x="9007813" y="288858"/>
            <a:ext cx="2851824" cy="344596"/>
          </a:xfrm>
          <a:prstGeom prst="rect">
            <a:avLst/>
          </a:prstGeom>
          <a:noFill/>
          <a:ln>
            <a:noFill/>
          </a:ln>
        </p:spPr>
      </p:pic>
      <p:pic>
        <p:nvPicPr>
          <p:cNvPr id="473" name="Google Shape;473;p23"/>
          <p:cNvPicPr preferRelativeResize="0"/>
          <p:nvPr/>
        </p:nvPicPr>
        <p:blipFill rotWithShape="1">
          <a:blip r:embed="rId4">
            <a:alphaModFix/>
          </a:blip>
          <a:srcRect/>
          <a:stretch/>
        </p:blipFill>
        <p:spPr>
          <a:xfrm>
            <a:off x="1035248" y="1354221"/>
            <a:ext cx="9683110" cy="4815734"/>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24"/>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79" name="Google Shape;479;p24"/>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480" name="Google Shape;480;p24"/>
          <p:cNvPicPr preferRelativeResize="0"/>
          <p:nvPr/>
        </p:nvPicPr>
        <p:blipFill rotWithShape="1">
          <a:blip r:embed="rId4">
            <a:alphaModFix/>
          </a:blip>
          <a:srcRect l="44147" r="37175"/>
          <a:stretch/>
        </p:blipFill>
        <p:spPr>
          <a:xfrm>
            <a:off x="624114" y="718902"/>
            <a:ext cx="2278744" cy="5362584"/>
          </a:xfrm>
          <a:prstGeom prst="rect">
            <a:avLst/>
          </a:prstGeom>
          <a:noFill/>
          <a:ln>
            <a:noFill/>
          </a:ln>
        </p:spPr>
      </p:pic>
      <p:sp>
        <p:nvSpPr>
          <p:cNvPr id="481" name="Google Shape;481;p24"/>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a:t>
            </a:r>
            <a:endParaRPr sz="3600" b="0" i="0" u="none" strike="noStrike" cap="none">
              <a:solidFill>
                <a:srgbClr val="1B456C"/>
              </a:solidFill>
              <a:latin typeface="Verdana"/>
              <a:ea typeface="Verdana"/>
              <a:cs typeface="Verdana"/>
              <a:sym typeface="Verdana"/>
            </a:endParaRPr>
          </a:p>
        </p:txBody>
      </p:sp>
      <p:sp>
        <p:nvSpPr>
          <p:cNvPr id="482" name="Google Shape;482;p24"/>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Concept design, solution architecture and technical specifications based on procurers’ requirements, use cases and process models</a:t>
            </a:r>
            <a:endParaRPr sz="1400" b="0" i="0" u="none" strike="noStrike" cap="none">
              <a:solidFill>
                <a:srgbClr val="000000"/>
              </a:solidFill>
              <a:latin typeface="Arial"/>
              <a:ea typeface="Arial"/>
              <a:cs typeface="Arial"/>
              <a:sym typeface="Arial"/>
            </a:endParaRPr>
          </a:p>
        </p:txBody>
      </p:sp>
      <p:sp>
        <p:nvSpPr>
          <p:cNvPr id="483" name="Google Shape;483;p24"/>
          <p:cNvSpPr txBox="1"/>
          <p:nvPr/>
        </p:nvSpPr>
        <p:spPr>
          <a:xfrm>
            <a:off x="3949467" y="2644398"/>
            <a:ext cx="7785333" cy="3385542"/>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6</a:t>
            </a:r>
            <a:r>
              <a:rPr lang="en-US" sz="1800" b="0" i="0" u="none" strike="noStrike" cap="none">
                <a:solidFill>
                  <a:srgbClr val="1B456C"/>
                </a:solidFill>
                <a:latin typeface="Verdana"/>
                <a:ea typeface="Verdana"/>
                <a:cs typeface="Verdana"/>
                <a:sym typeface="Verdana"/>
              </a:rPr>
              <a:t> suppliers expected to be awarded</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Expected output</a:t>
            </a:r>
            <a:r>
              <a:rPr lang="en-US" sz="18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Detailed report describing the solution and a detailed plan for the prototyping and testing activities in Phases II &amp; III.</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4 months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Maximum phase total budget: </a:t>
            </a:r>
            <a:r>
              <a:rPr lang="en-US" sz="1800" b="1" i="0" u="none" strike="noStrike" cap="none">
                <a:solidFill>
                  <a:srgbClr val="D9325D"/>
                </a:solidFill>
                <a:latin typeface="Verdana"/>
                <a:ea typeface="Verdana"/>
                <a:cs typeface="Verdana"/>
                <a:sym typeface="Verdana"/>
              </a:rPr>
              <a:t>€677,419 </a:t>
            </a:r>
            <a:r>
              <a:rPr lang="en-US" sz="1800" b="0" i="0" u="none" strike="noStrike" cap="none">
                <a:solidFill>
                  <a:srgbClr val="1B456C"/>
                </a:solidFill>
                <a:latin typeface="Verdana"/>
                <a:ea typeface="Verdana"/>
                <a:cs typeface="Verdana"/>
                <a:sym typeface="Verdana"/>
              </a:rPr>
              <a:t>(max. €112,903 per contractor)</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The offers are ranked according to </a:t>
            </a:r>
            <a:r>
              <a:rPr lang="en-US" sz="1800" b="1" i="0" u="none" strike="noStrike" cap="none">
                <a:solidFill>
                  <a:srgbClr val="D9325D"/>
                </a:solidFill>
                <a:latin typeface="Verdana"/>
                <a:ea typeface="Verdana"/>
                <a:cs typeface="Verdana"/>
                <a:sym typeface="Verdana"/>
              </a:rPr>
              <a:t>quality – price ratio </a:t>
            </a:r>
            <a:endParaRPr sz="1800" b="1" i="0" u="none" strike="noStrike" cap="none">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Contracts are awarded </a:t>
            </a:r>
            <a:r>
              <a:rPr lang="en-US" sz="1800" b="1" i="0" u="none" strike="noStrike" cap="none">
                <a:solidFill>
                  <a:srgbClr val="D9325D"/>
                </a:solidFill>
                <a:latin typeface="Verdana"/>
                <a:ea typeface="Verdana"/>
                <a:cs typeface="Verdana"/>
                <a:sym typeface="Verdana"/>
              </a:rPr>
              <a:t>until the remaining budget for that phase is insufficient</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to contract the next best tender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25"/>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89" name="Google Shape;489;p2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90" name="Google Shape;490;p25"/>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II</a:t>
            </a:r>
            <a:endParaRPr sz="3600" b="0" i="0" u="none" strike="noStrike" cap="none">
              <a:solidFill>
                <a:srgbClr val="1B456C"/>
              </a:solidFill>
              <a:latin typeface="Verdana"/>
              <a:ea typeface="Verdana"/>
              <a:cs typeface="Verdana"/>
              <a:sym typeface="Verdana"/>
            </a:endParaRPr>
          </a:p>
        </p:txBody>
      </p:sp>
      <p:sp>
        <p:nvSpPr>
          <p:cNvPr id="491" name="Google Shape;491;p25"/>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Development of prototype systems in two iterations</a:t>
            </a:r>
            <a:endParaRPr sz="1400" b="0" i="0" u="none" strike="noStrike" cap="none">
              <a:solidFill>
                <a:srgbClr val="000000"/>
              </a:solidFill>
              <a:latin typeface="Arial"/>
              <a:ea typeface="Arial"/>
              <a:cs typeface="Arial"/>
              <a:sym typeface="Arial"/>
            </a:endParaRPr>
          </a:p>
        </p:txBody>
      </p:sp>
      <p:sp>
        <p:nvSpPr>
          <p:cNvPr id="492" name="Google Shape;492;p25"/>
          <p:cNvSpPr txBox="1"/>
          <p:nvPr/>
        </p:nvSpPr>
        <p:spPr>
          <a:xfrm>
            <a:off x="3949467" y="1920498"/>
            <a:ext cx="7785333" cy="4839786"/>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4</a:t>
            </a:r>
            <a:r>
              <a:rPr lang="en-US" sz="1800" b="0" i="0" u="none" strike="noStrike" cap="none">
                <a:solidFill>
                  <a:srgbClr val="1B456C"/>
                </a:solidFill>
                <a:latin typeface="Verdana"/>
                <a:ea typeface="Verdana"/>
                <a:cs typeface="Verdana"/>
                <a:sym typeface="Verdana"/>
              </a:rPr>
              <a:t> suppliers expected to be awarded</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Expected output</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Prototype specification (v1)</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Prototype demonstration (v2)</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Plan for development of a limited volume of solutions for field-testing</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Updated cost/benefits forecast including a preliminary business plan</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months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Maximum phase total budget: </a:t>
            </a:r>
            <a:r>
              <a:rPr lang="en-US" sz="1800" b="1" i="0" u="none" strike="noStrike" cap="none">
                <a:solidFill>
                  <a:srgbClr val="D9325D"/>
                </a:solidFill>
                <a:latin typeface="Verdana"/>
                <a:ea typeface="Verdana"/>
                <a:cs typeface="Verdana"/>
                <a:sym typeface="Verdana"/>
              </a:rPr>
              <a:t>€2,370,967 </a:t>
            </a:r>
            <a:r>
              <a:rPr lang="en-US" sz="1800" b="0" i="0" u="none" strike="noStrike" cap="none">
                <a:solidFill>
                  <a:srgbClr val="1B456C"/>
                </a:solidFill>
                <a:latin typeface="Verdana"/>
                <a:ea typeface="Verdana"/>
                <a:cs typeface="Verdana"/>
                <a:sym typeface="Verdana"/>
              </a:rPr>
              <a:t>(max. €592,742 per contractor)</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The offers are ranked according to </a:t>
            </a:r>
            <a:r>
              <a:rPr lang="en-US" sz="1800" b="1" i="0" u="none" strike="noStrike" cap="none">
                <a:solidFill>
                  <a:srgbClr val="D9325D"/>
                </a:solidFill>
                <a:latin typeface="Verdana"/>
                <a:ea typeface="Verdana"/>
                <a:cs typeface="Verdana"/>
                <a:sym typeface="Verdana"/>
              </a:rPr>
              <a:t>quality – price ratio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Contracts are awarded </a:t>
            </a:r>
            <a:r>
              <a:rPr lang="en-US" sz="1800" b="1" i="0" u="none" strike="noStrike" cap="none">
                <a:solidFill>
                  <a:srgbClr val="D9325D"/>
                </a:solidFill>
                <a:latin typeface="Verdana"/>
                <a:ea typeface="Verdana"/>
                <a:cs typeface="Verdana"/>
                <a:sym typeface="Verdana"/>
              </a:rPr>
              <a:t>until the remaining budget for that phase is insufficient</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to contract the next best tender</a:t>
            </a:r>
            <a:endParaRPr sz="1400" b="0" i="0" u="none" strike="noStrike" cap="none">
              <a:solidFill>
                <a:srgbClr val="000000"/>
              </a:solidFill>
              <a:latin typeface="Arial"/>
              <a:ea typeface="Arial"/>
              <a:cs typeface="Arial"/>
              <a:sym typeface="Arial"/>
            </a:endParaRPr>
          </a:p>
        </p:txBody>
      </p:sp>
      <p:pic>
        <p:nvPicPr>
          <p:cNvPr id="493" name="Google Shape;493;p25"/>
          <p:cNvPicPr preferRelativeResize="0"/>
          <p:nvPr/>
        </p:nvPicPr>
        <p:blipFill rotWithShape="1">
          <a:blip r:embed="rId4">
            <a:alphaModFix/>
          </a:blip>
          <a:srcRect l="63036" r="18516"/>
          <a:stretch/>
        </p:blipFill>
        <p:spPr>
          <a:xfrm>
            <a:off x="660400" y="740060"/>
            <a:ext cx="2231912" cy="531784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26"/>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99" name="Google Shape;499;p2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00" name="Google Shape;500;p2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P</a:t>
            </a:r>
            <a:r>
              <a:rPr lang="en-US" sz="3600" b="1" i="0" u="none" strike="noStrike" cap="none">
                <a:solidFill>
                  <a:srgbClr val="1B456C"/>
                </a:solidFill>
                <a:latin typeface="Verdana"/>
                <a:ea typeface="Verdana"/>
                <a:cs typeface="Verdana"/>
                <a:sym typeface="Verdana"/>
              </a:rPr>
              <a:t>HASE III</a:t>
            </a:r>
            <a:endParaRPr sz="3600" b="0" i="0" u="none" strike="noStrike" cap="none">
              <a:solidFill>
                <a:srgbClr val="1B456C"/>
              </a:solidFill>
              <a:latin typeface="Verdana"/>
              <a:ea typeface="Verdana"/>
              <a:cs typeface="Verdana"/>
              <a:sym typeface="Verdana"/>
            </a:endParaRPr>
          </a:p>
        </p:txBody>
      </p:sp>
      <p:sp>
        <p:nvSpPr>
          <p:cNvPr id="501" name="Google Shape;501;p26"/>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Final development and testing of a limited volume of services in real world conditions</a:t>
            </a:r>
            <a:endParaRPr sz="1400" b="0" i="0" u="none" strike="noStrike" cap="none">
              <a:solidFill>
                <a:srgbClr val="000000"/>
              </a:solidFill>
              <a:latin typeface="Arial"/>
              <a:ea typeface="Arial"/>
              <a:cs typeface="Arial"/>
              <a:sym typeface="Arial"/>
            </a:endParaRPr>
          </a:p>
        </p:txBody>
      </p:sp>
      <p:sp>
        <p:nvSpPr>
          <p:cNvPr id="502" name="Google Shape;502;p26"/>
          <p:cNvSpPr txBox="1"/>
          <p:nvPr/>
        </p:nvSpPr>
        <p:spPr>
          <a:xfrm>
            <a:off x="3949467" y="1920498"/>
            <a:ext cx="7785333" cy="4170372"/>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2</a:t>
            </a:r>
            <a:r>
              <a:rPr lang="en-US" sz="1800" b="0" i="0" u="none" strike="noStrike" cap="none">
                <a:solidFill>
                  <a:srgbClr val="1B456C"/>
                </a:solidFill>
                <a:latin typeface="Verdana"/>
                <a:ea typeface="Verdana"/>
                <a:cs typeface="Verdana"/>
                <a:sym typeface="Verdana"/>
              </a:rPr>
              <a:t> suppliers expected to be awarded</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Expected output</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Implementation in 5 testing sites</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Overall assessment and success verification</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Updated cost/benefits forecast, including a preliminary business plan</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months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Maximum phase total budget: </a:t>
            </a:r>
            <a:r>
              <a:rPr lang="en-US" sz="1800" b="1" i="0" u="none" strike="noStrike" cap="none">
                <a:solidFill>
                  <a:srgbClr val="D9325D"/>
                </a:solidFill>
                <a:latin typeface="Verdana"/>
                <a:ea typeface="Verdana"/>
                <a:cs typeface="Verdana"/>
                <a:sym typeface="Verdana"/>
              </a:rPr>
              <a:t>€3,725,806 </a:t>
            </a:r>
            <a:r>
              <a:rPr lang="en-US" sz="1800" b="0" i="0" u="none" strike="noStrike" cap="none">
                <a:solidFill>
                  <a:srgbClr val="1B456C"/>
                </a:solidFill>
                <a:latin typeface="Verdana"/>
                <a:ea typeface="Verdana"/>
                <a:cs typeface="Verdana"/>
                <a:sym typeface="Verdana"/>
              </a:rPr>
              <a:t>(max. €1,862,903 per contractor)</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The offers are ranked according to </a:t>
            </a:r>
            <a:r>
              <a:rPr lang="en-US" sz="1800" b="1" i="0" u="none" strike="noStrike" cap="none">
                <a:solidFill>
                  <a:srgbClr val="D9325D"/>
                </a:solidFill>
                <a:latin typeface="Verdana"/>
                <a:ea typeface="Verdana"/>
                <a:cs typeface="Verdana"/>
                <a:sym typeface="Verdana"/>
              </a:rPr>
              <a:t>quality – price ratio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Contracts are awarded </a:t>
            </a:r>
            <a:r>
              <a:rPr lang="en-US" sz="1800" b="1" i="0" u="none" strike="noStrike" cap="none">
                <a:solidFill>
                  <a:srgbClr val="D9325D"/>
                </a:solidFill>
                <a:latin typeface="Verdana"/>
                <a:ea typeface="Verdana"/>
                <a:cs typeface="Verdana"/>
                <a:sym typeface="Verdana"/>
              </a:rPr>
              <a:t>until the remaining budget for that phase is insufficient</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to contract the next best tender</a:t>
            </a:r>
            <a:endParaRPr sz="1400" b="0" i="0" u="none" strike="noStrike" cap="none">
              <a:solidFill>
                <a:srgbClr val="000000"/>
              </a:solidFill>
              <a:latin typeface="Arial"/>
              <a:ea typeface="Arial"/>
              <a:cs typeface="Arial"/>
              <a:sym typeface="Arial"/>
            </a:endParaRPr>
          </a:p>
        </p:txBody>
      </p:sp>
      <p:pic>
        <p:nvPicPr>
          <p:cNvPr id="503" name="Google Shape;503;p26"/>
          <p:cNvPicPr preferRelativeResize="0"/>
          <p:nvPr/>
        </p:nvPicPr>
        <p:blipFill rotWithShape="1">
          <a:blip r:embed="rId4">
            <a:alphaModFix/>
          </a:blip>
          <a:srcRect l="81543"/>
          <a:stretch/>
        </p:blipFill>
        <p:spPr>
          <a:xfrm>
            <a:off x="666451" y="752760"/>
            <a:ext cx="2227725" cy="530514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27"/>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09" name="Google Shape;509;p2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10" name="Google Shape;510;p27"/>
          <p:cNvSpPr/>
          <p:nvPr/>
        </p:nvSpPr>
        <p:spPr>
          <a:xfrm>
            <a:off x="50890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ELECTRONIC SUBMISSION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(VIA DEDICATED PORTAL) </a:t>
            </a:r>
            <a:endParaRPr sz="1400" b="0" i="0" u="none" strike="noStrike" cap="none">
              <a:solidFill>
                <a:srgbClr val="000000"/>
              </a:solidFill>
              <a:latin typeface="Arial"/>
              <a:ea typeface="Arial"/>
              <a:cs typeface="Arial"/>
              <a:sym typeface="Arial"/>
            </a:endParaRPr>
          </a:p>
        </p:txBody>
      </p:sp>
      <p:sp>
        <p:nvSpPr>
          <p:cNvPr id="511" name="Google Shape;511;p27"/>
          <p:cNvSpPr txBox="1"/>
          <p:nvPr/>
        </p:nvSpPr>
        <p:spPr>
          <a:xfrm>
            <a:off x="145664" y="815220"/>
            <a:ext cx="3254988"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S</a:t>
            </a:r>
            <a:r>
              <a:rPr lang="en-US" sz="2800" b="1" i="0" u="none" strike="noStrike" cap="none">
                <a:solidFill>
                  <a:srgbClr val="FFFFF6"/>
                </a:solidFill>
                <a:latin typeface="Verdana"/>
                <a:ea typeface="Verdana"/>
                <a:cs typeface="Verdana"/>
                <a:sym typeface="Verdana"/>
              </a:rPr>
              <a:t>UBMISSION OF TENDRES</a:t>
            </a:r>
            <a:endParaRPr sz="2800" b="1" i="0" u="none" strike="noStrike" cap="none">
              <a:solidFill>
                <a:srgbClr val="000000"/>
              </a:solidFill>
              <a:latin typeface="Verdana"/>
              <a:ea typeface="Verdana"/>
              <a:cs typeface="Verdana"/>
              <a:sym typeface="Verdana"/>
            </a:endParaRPr>
          </a:p>
        </p:txBody>
      </p:sp>
      <p:sp>
        <p:nvSpPr>
          <p:cNvPr id="512" name="Google Shape;512;p27"/>
          <p:cNvSpPr/>
          <p:nvPr/>
        </p:nvSpPr>
        <p:spPr>
          <a:xfrm>
            <a:off x="77941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DIFFERENT SECTIONS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(ADMINISTRATIVE, TECHNICAL FINANCIAL) </a:t>
            </a:r>
            <a:endParaRPr sz="1600" b="0" i="0" u="none" strike="noStrike" cap="none">
              <a:solidFill>
                <a:srgbClr val="D9325D"/>
              </a:solidFill>
              <a:latin typeface="Verdana"/>
              <a:ea typeface="Verdana"/>
              <a:cs typeface="Verdana"/>
              <a:sym typeface="Verdana"/>
            </a:endParaRPr>
          </a:p>
        </p:txBody>
      </p:sp>
      <p:sp>
        <p:nvSpPr>
          <p:cNvPr id="513" name="Google Shape;513;p27"/>
          <p:cNvSpPr/>
          <p:nvPr/>
        </p:nvSpPr>
        <p:spPr>
          <a:xfrm>
            <a:off x="50985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5 MONTHS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TO SUBMIT OFFERS (TBC)</a:t>
            </a:r>
            <a:endParaRPr sz="1600" b="0" i="0" u="none" strike="noStrike" cap="none">
              <a:solidFill>
                <a:srgbClr val="D9325D"/>
              </a:solidFill>
              <a:latin typeface="Verdana"/>
              <a:ea typeface="Verdana"/>
              <a:cs typeface="Verdana"/>
              <a:sym typeface="Verdana"/>
            </a:endParaRPr>
          </a:p>
        </p:txBody>
      </p:sp>
      <p:sp>
        <p:nvSpPr>
          <p:cNvPr id="514" name="Google Shape;514;p27"/>
          <p:cNvSpPr/>
          <p:nvPr/>
        </p:nvSpPr>
        <p:spPr>
          <a:xfrm>
            <a:off x="78036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ENGLISH</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AS THE OFFICIAL LANGUAGE</a:t>
            </a:r>
            <a:endParaRPr sz="1600" b="0" i="0" u="none" strike="noStrike" cap="none">
              <a:solidFill>
                <a:srgbClr val="D9325D"/>
              </a:solidFill>
              <a:latin typeface="Verdana"/>
              <a:ea typeface="Verdana"/>
              <a:cs typeface="Verdana"/>
              <a:sym typeface="Verdana"/>
            </a:endParaRPr>
          </a:p>
        </p:txBody>
      </p:sp>
      <p:pic>
        <p:nvPicPr>
          <p:cNvPr id="515" name="Google Shape;515;p27" descr="Ein Bild, das Himmel, draußen, Straße, Tag enthält.&#10;&#10;Automatisch generierte Beschreibung"/>
          <p:cNvPicPr preferRelativeResize="0"/>
          <p:nvPr/>
        </p:nvPicPr>
        <p:blipFill rotWithShape="1">
          <a:blip r:embed="rId4">
            <a:alphaModFix amt="26000"/>
          </a:blip>
          <a:srcRect/>
          <a:stretch/>
        </p:blipFill>
        <p:spPr>
          <a:xfrm>
            <a:off x="0" y="3075036"/>
            <a:ext cx="3582910" cy="238860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Google Shape;520;p28"/>
          <p:cNvSpPr/>
          <p:nvPr/>
        </p:nvSpPr>
        <p:spPr>
          <a:xfrm>
            <a:off x="-1" y="0"/>
            <a:ext cx="6096001" cy="6858000"/>
          </a:xfrm>
          <a:prstGeom prst="rect">
            <a:avLst/>
          </a:prstGeom>
          <a:solidFill>
            <a:srgbClr val="BDD7EB">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21" name="Google Shape;521;p28"/>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22" name="Google Shape;522;p28"/>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ELIGIBILITY &amp; EVALUATION CRITERIA</a:t>
            </a:r>
            <a:endParaRPr sz="1400" b="0" i="0" u="none" strike="noStrike" cap="none">
              <a:solidFill>
                <a:srgbClr val="000000"/>
              </a:solidFill>
              <a:latin typeface="Arial"/>
              <a:ea typeface="Arial"/>
              <a:cs typeface="Arial"/>
              <a:sym typeface="Arial"/>
            </a:endParaRPr>
          </a:p>
        </p:txBody>
      </p:sp>
      <p:sp>
        <p:nvSpPr>
          <p:cNvPr id="523" name="Google Shape;523;p28"/>
          <p:cNvSpPr/>
          <p:nvPr/>
        </p:nvSpPr>
        <p:spPr>
          <a:xfrm>
            <a:off x="6398201"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4" name="Google Shape;524;p28"/>
          <p:cNvSpPr/>
          <p:nvPr/>
        </p:nvSpPr>
        <p:spPr>
          <a:xfrm>
            <a:off x="6343425"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25" name="Google Shape;525;p28"/>
          <p:cNvGrpSpPr/>
          <p:nvPr/>
        </p:nvGrpSpPr>
        <p:grpSpPr>
          <a:xfrm>
            <a:off x="7202390" y="1154638"/>
            <a:ext cx="4640849" cy="820059"/>
            <a:chOff x="-2" y="-28575"/>
            <a:chExt cx="7252929" cy="1406077"/>
          </a:xfrm>
        </p:grpSpPr>
        <p:sp>
          <p:nvSpPr>
            <p:cNvPr id="526" name="Google Shape;526;p28"/>
            <p:cNvSpPr txBox="1"/>
            <p:nvPr/>
          </p:nvSpPr>
          <p:spPr>
            <a:xfrm>
              <a:off x="-2" y="-28575"/>
              <a:ext cx="7252929" cy="6332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Open to all types of operators</a:t>
              </a:r>
              <a:endParaRPr sz="1400" b="0" i="0" u="none" strike="noStrike" cap="none">
                <a:solidFill>
                  <a:srgbClr val="000000"/>
                </a:solidFill>
                <a:latin typeface="Arial"/>
                <a:ea typeface="Arial"/>
                <a:cs typeface="Arial"/>
                <a:sym typeface="Arial"/>
              </a:endParaRPr>
            </a:p>
          </p:txBody>
        </p:sp>
        <p:sp>
          <p:nvSpPr>
            <p:cNvPr id="527" name="Google Shape;527;p28"/>
            <p:cNvSpPr txBox="1"/>
            <p:nvPr/>
          </p:nvSpPr>
          <p:spPr>
            <a:xfrm>
              <a:off x="0" y="638701"/>
              <a:ext cx="6695655"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(companies or other type of legal entities) regardless of their size or governance structure</a:t>
              </a:r>
              <a:endParaRPr sz="1400" b="0" i="0" u="none" strike="noStrike" cap="none">
                <a:solidFill>
                  <a:srgbClr val="191919"/>
                </a:solidFill>
                <a:latin typeface="Verdana"/>
                <a:ea typeface="Verdana"/>
                <a:cs typeface="Verdana"/>
                <a:sym typeface="Verdana"/>
              </a:endParaRPr>
            </a:p>
          </p:txBody>
        </p:sp>
      </p:grpSp>
      <p:sp>
        <p:nvSpPr>
          <p:cNvPr id="528" name="Google Shape;528;p28"/>
          <p:cNvSpPr txBox="1"/>
          <p:nvPr/>
        </p:nvSpPr>
        <p:spPr>
          <a:xfrm>
            <a:off x="7202391" y="2528031"/>
            <a:ext cx="4500172"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Single and joint tenders</a:t>
            </a:r>
            <a:endParaRPr sz="1400" b="0" i="0" u="none" strike="noStrike" cap="none">
              <a:solidFill>
                <a:srgbClr val="000000"/>
              </a:solidFill>
              <a:latin typeface="Arial"/>
              <a:ea typeface="Arial"/>
              <a:cs typeface="Arial"/>
              <a:sym typeface="Arial"/>
            </a:endParaRPr>
          </a:p>
        </p:txBody>
      </p:sp>
      <p:grpSp>
        <p:nvGrpSpPr>
          <p:cNvPr id="529" name="Google Shape;529;p28"/>
          <p:cNvGrpSpPr/>
          <p:nvPr/>
        </p:nvGrpSpPr>
        <p:grpSpPr>
          <a:xfrm>
            <a:off x="7202390" y="3157848"/>
            <a:ext cx="4473795" cy="853698"/>
            <a:chOff x="-1" y="-28575"/>
            <a:chExt cx="6292665" cy="1768500"/>
          </a:xfrm>
        </p:grpSpPr>
        <p:sp>
          <p:nvSpPr>
            <p:cNvPr id="530" name="Google Shape;530;p28"/>
            <p:cNvSpPr txBox="1"/>
            <p:nvPr/>
          </p:nvSpPr>
          <p:spPr>
            <a:xfrm>
              <a:off x="-1" y="-28575"/>
              <a:ext cx="6292665"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OMC participation voluntary</a:t>
              </a:r>
              <a:endParaRPr sz="1400" b="0" i="0" u="none" strike="noStrike" cap="none">
                <a:solidFill>
                  <a:srgbClr val="000000"/>
                </a:solidFill>
                <a:latin typeface="Arial"/>
                <a:ea typeface="Arial"/>
                <a:cs typeface="Arial"/>
                <a:sym typeface="Arial"/>
              </a:endParaRPr>
            </a:p>
          </p:txBody>
        </p:sp>
        <p:sp>
          <p:nvSpPr>
            <p:cNvPr id="531" name="Google Shape;531;p28"/>
            <p:cNvSpPr txBox="1"/>
            <p:nvPr/>
          </p:nvSpPr>
          <p:spPr>
            <a:xfrm>
              <a:off x="0" y="847310"/>
              <a:ext cx="4757793" cy="8926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It is not a prerequisite for participating in the Call for Tenders.</a:t>
              </a:r>
              <a:endParaRPr sz="1400" b="0" i="0" u="none" strike="noStrike" cap="none">
                <a:solidFill>
                  <a:srgbClr val="191919"/>
                </a:solidFill>
                <a:latin typeface="Verdana"/>
                <a:ea typeface="Verdana"/>
                <a:cs typeface="Verdana"/>
                <a:sym typeface="Verdana"/>
              </a:endParaRPr>
            </a:p>
          </p:txBody>
        </p:sp>
      </p:grpSp>
      <p:grpSp>
        <p:nvGrpSpPr>
          <p:cNvPr id="532" name="Google Shape;532;p28"/>
          <p:cNvGrpSpPr/>
          <p:nvPr/>
        </p:nvGrpSpPr>
        <p:grpSpPr>
          <a:xfrm>
            <a:off x="7166970" y="4339700"/>
            <a:ext cx="4289408" cy="1222638"/>
            <a:chOff x="0" y="-750527"/>
            <a:chExt cx="5962635" cy="2482249"/>
          </a:xfrm>
        </p:grpSpPr>
        <p:sp>
          <p:nvSpPr>
            <p:cNvPr id="533" name="Google Shape;533;p28"/>
            <p:cNvSpPr txBox="1"/>
            <p:nvPr/>
          </p:nvSpPr>
          <p:spPr>
            <a:xfrm>
              <a:off x="0" y="-750527"/>
              <a:ext cx="5962635" cy="1499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Exclusion, selection and compliance criteria</a:t>
              </a:r>
              <a:endParaRPr sz="1400" b="0" i="0" u="none" strike="noStrike" cap="none">
                <a:solidFill>
                  <a:srgbClr val="000000"/>
                </a:solidFill>
                <a:latin typeface="Arial"/>
                <a:ea typeface="Arial"/>
                <a:cs typeface="Arial"/>
                <a:sym typeface="Arial"/>
              </a:endParaRPr>
            </a:p>
          </p:txBody>
        </p:sp>
        <p:sp>
          <p:nvSpPr>
            <p:cNvPr id="534" name="Google Shape;534;p28"/>
            <p:cNvSpPr txBox="1"/>
            <p:nvPr/>
          </p:nvSpPr>
          <p:spPr>
            <a:xfrm>
              <a:off x="0" y="856918"/>
              <a:ext cx="5714119"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criteria are still being developed. Internal evaluation (procurer + coordinator).</a:t>
              </a:r>
              <a:endParaRPr sz="1400" b="0" i="0" u="none" strike="noStrike" cap="none">
                <a:solidFill>
                  <a:srgbClr val="000000"/>
                </a:solidFill>
                <a:latin typeface="Arial"/>
                <a:ea typeface="Arial"/>
                <a:cs typeface="Arial"/>
                <a:sym typeface="Arial"/>
              </a:endParaRPr>
            </a:p>
          </p:txBody>
        </p:sp>
      </p:grpSp>
      <p:sp>
        <p:nvSpPr>
          <p:cNvPr id="535" name="Google Shape;535;p28"/>
          <p:cNvSpPr/>
          <p:nvPr/>
        </p:nvSpPr>
        <p:spPr>
          <a:xfrm>
            <a:off x="6397357"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6" name="Google Shape;536;p28"/>
          <p:cNvSpPr/>
          <p:nvPr/>
        </p:nvSpPr>
        <p:spPr>
          <a:xfrm>
            <a:off x="6342581"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7" name="Google Shape;537;p28"/>
          <p:cNvSpPr/>
          <p:nvPr/>
        </p:nvSpPr>
        <p:spPr>
          <a:xfrm>
            <a:off x="6402212" y="34107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8" name="Google Shape;538;p28"/>
          <p:cNvSpPr/>
          <p:nvPr/>
        </p:nvSpPr>
        <p:spPr>
          <a:xfrm>
            <a:off x="6347436" y="33277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9" name="Google Shape;539;p28"/>
          <p:cNvSpPr/>
          <p:nvPr/>
        </p:nvSpPr>
        <p:spPr>
          <a:xfrm>
            <a:off x="6398201" y="46333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0" name="Google Shape;540;p28"/>
          <p:cNvSpPr/>
          <p:nvPr/>
        </p:nvSpPr>
        <p:spPr>
          <a:xfrm>
            <a:off x="6343425" y="45503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41" name="Google Shape;541;p28"/>
          <p:cNvGrpSpPr/>
          <p:nvPr/>
        </p:nvGrpSpPr>
        <p:grpSpPr>
          <a:xfrm>
            <a:off x="7166970" y="5669733"/>
            <a:ext cx="3913293" cy="828938"/>
            <a:chOff x="0" y="-750527"/>
            <a:chExt cx="5439804" cy="1682943"/>
          </a:xfrm>
        </p:grpSpPr>
        <p:sp>
          <p:nvSpPr>
            <p:cNvPr id="542" name="Google Shape;542;p28"/>
            <p:cNvSpPr txBox="1"/>
            <p:nvPr/>
          </p:nvSpPr>
          <p:spPr>
            <a:xfrm>
              <a:off x="0" y="-750527"/>
              <a:ext cx="5439804"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Focus on quality</a:t>
              </a:r>
              <a:endParaRPr sz="1400" b="0" i="0" u="none" strike="noStrike" cap="none">
                <a:solidFill>
                  <a:srgbClr val="000000"/>
                </a:solidFill>
                <a:latin typeface="Arial"/>
                <a:ea typeface="Arial"/>
                <a:cs typeface="Arial"/>
                <a:sym typeface="Arial"/>
              </a:endParaRPr>
            </a:p>
          </p:txBody>
        </p:sp>
        <p:sp>
          <p:nvSpPr>
            <p:cNvPr id="543" name="Google Shape;543;p28"/>
            <p:cNvSpPr txBox="1"/>
            <p:nvPr/>
          </p:nvSpPr>
          <p:spPr>
            <a:xfrm>
              <a:off x="0" y="57612"/>
              <a:ext cx="5192647"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price-quality ration will favour the quality criteria. </a:t>
              </a:r>
              <a:endParaRPr sz="1400" b="0" i="0" u="none" strike="noStrike" cap="none">
                <a:solidFill>
                  <a:srgbClr val="000000"/>
                </a:solidFill>
                <a:latin typeface="Arial"/>
                <a:ea typeface="Arial"/>
                <a:cs typeface="Arial"/>
                <a:sym typeface="Arial"/>
              </a:endParaRPr>
            </a:p>
          </p:txBody>
        </p:sp>
      </p:grpSp>
      <p:sp>
        <p:nvSpPr>
          <p:cNvPr id="544" name="Google Shape;544;p28"/>
          <p:cNvSpPr/>
          <p:nvPr/>
        </p:nvSpPr>
        <p:spPr>
          <a:xfrm>
            <a:off x="6398201" y="586178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45" name="Google Shape;545;p28"/>
          <p:cNvSpPr/>
          <p:nvPr/>
        </p:nvSpPr>
        <p:spPr>
          <a:xfrm>
            <a:off x="6343425" y="577874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46" name="Google Shape;546;p28"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50"/>
        <p:cNvGrpSpPr/>
        <p:nvPr/>
      </p:nvGrpSpPr>
      <p:grpSpPr>
        <a:xfrm>
          <a:off x="0" y="0"/>
          <a:ext cx="0" cy="0"/>
          <a:chOff x="0" y="0"/>
          <a:chExt cx="0" cy="0"/>
        </a:xfrm>
      </p:grpSpPr>
      <p:pic>
        <p:nvPicPr>
          <p:cNvPr id="551" name="Google Shape;551;p2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52" name="Google Shape;552;p29"/>
          <p:cNvSpPr txBox="1"/>
          <p:nvPr/>
        </p:nvSpPr>
        <p:spPr>
          <a:xfrm>
            <a:off x="501271" y="898318"/>
            <a:ext cx="9014203"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Q</a:t>
            </a:r>
            <a:r>
              <a:rPr lang="en-US" sz="4000" b="1" i="0" u="none" strike="noStrike" cap="none">
                <a:solidFill>
                  <a:srgbClr val="FFFFFF"/>
                </a:solidFill>
                <a:latin typeface="Verdana"/>
                <a:ea typeface="Verdana"/>
                <a:cs typeface="Verdana"/>
                <a:sym typeface="Verdana"/>
              </a:rPr>
              <a:t>uality / price ratio example</a:t>
            </a:r>
            <a:endParaRPr sz="1400" b="0" i="0" u="none" strike="noStrike" cap="none">
              <a:solidFill>
                <a:srgbClr val="000000"/>
              </a:solidFill>
              <a:latin typeface="Arial"/>
              <a:ea typeface="Arial"/>
              <a:cs typeface="Arial"/>
              <a:sym typeface="Arial"/>
            </a:endParaRPr>
          </a:p>
        </p:txBody>
      </p:sp>
      <p:sp>
        <p:nvSpPr>
          <p:cNvPr id="553" name="Google Shape;553;p29"/>
          <p:cNvSpPr txBox="1"/>
          <p:nvPr/>
        </p:nvSpPr>
        <p:spPr>
          <a:xfrm>
            <a:off x="1199456" y="1990725"/>
            <a:ext cx="9649072" cy="3526507"/>
          </a:xfrm>
          <a:prstGeom prst="rect">
            <a:avLst/>
          </a:prstGeom>
          <a:solidFill>
            <a:srgbClr val="FFFFFF"/>
          </a:solidFill>
          <a:ln>
            <a:noFill/>
          </a:ln>
        </p:spPr>
        <p:txBody>
          <a:bodyPr spcFirstLastPara="1" wrap="square" lIns="0" tIns="0" rIns="0" bIns="0" anchor="t" anchorCtr="0">
            <a:noAutofit/>
          </a:bodyPr>
          <a:lstStyle/>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a:p>
            <a:pPr marL="0" marR="0" lvl="0" indent="0" algn="ctr" rtl="0">
              <a:lnSpc>
                <a:spcPct val="150000"/>
              </a:lnSpc>
              <a:spcBef>
                <a:spcPts val="0"/>
              </a:spcBef>
              <a:spcAft>
                <a:spcPts val="0"/>
              </a:spcAft>
              <a:buClr>
                <a:srgbClr val="000000"/>
              </a:buClr>
              <a:buSzPts val="3000"/>
              <a:buFont typeface="Arial"/>
              <a:buNone/>
            </a:pPr>
            <a:endParaRPr sz="3000" b="0" i="0" u="none" strike="noStrike" cap="none">
              <a:solidFill>
                <a:srgbClr val="69A7AD"/>
              </a:solidFill>
              <a:latin typeface="Montserrat"/>
              <a:ea typeface="Montserrat"/>
              <a:cs typeface="Montserrat"/>
              <a:sym typeface="Montserrat"/>
            </a:endParaRPr>
          </a:p>
        </p:txBody>
      </p:sp>
      <p:sp>
        <p:nvSpPr>
          <p:cNvPr id="554" name="Google Shape;554;p29"/>
          <p:cNvSpPr txBox="1"/>
          <p:nvPr/>
        </p:nvSpPr>
        <p:spPr>
          <a:xfrm>
            <a:off x="1703512" y="3052054"/>
            <a:ext cx="1198807"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Score for tender</a:t>
            </a:r>
            <a:endParaRPr sz="1400" b="0" i="0" u="none" strike="noStrike" cap="none">
              <a:solidFill>
                <a:srgbClr val="000000"/>
              </a:solidFill>
              <a:latin typeface="Arial"/>
              <a:ea typeface="Arial"/>
              <a:cs typeface="Arial"/>
              <a:sym typeface="Arial"/>
            </a:endParaRPr>
          </a:p>
        </p:txBody>
      </p:sp>
      <p:sp>
        <p:nvSpPr>
          <p:cNvPr id="555" name="Google Shape;555;p29"/>
          <p:cNvSpPr txBox="1"/>
          <p:nvPr/>
        </p:nvSpPr>
        <p:spPr>
          <a:xfrm>
            <a:off x="3295348" y="3213557"/>
            <a:ext cx="1179014"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Cheapest Price/Price of tender X</a:t>
            </a:r>
            <a:endParaRPr sz="1400" b="0" i="0" u="none" strike="noStrike" cap="none">
              <a:solidFill>
                <a:srgbClr val="000000"/>
              </a:solidFill>
              <a:latin typeface="Arial"/>
              <a:ea typeface="Arial"/>
              <a:cs typeface="Arial"/>
              <a:sym typeface="Arial"/>
            </a:endParaRPr>
          </a:p>
        </p:txBody>
      </p:sp>
      <p:sp>
        <p:nvSpPr>
          <p:cNvPr id="556" name="Google Shape;556;p29"/>
          <p:cNvSpPr txBox="1"/>
          <p:nvPr/>
        </p:nvSpPr>
        <p:spPr>
          <a:xfrm>
            <a:off x="5015224" y="3429001"/>
            <a:ext cx="57672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100</a:t>
            </a:r>
            <a:endParaRPr sz="1400" b="0" i="0" u="none" strike="noStrike" cap="none">
              <a:solidFill>
                <a:srgbClr val="000000"/>
              </a:solidFill>
              <a:latin typeface="Arial"/>
              <a:ea typeface="Arial"/>
              <a:cs typeface="Arial"/>
              <a:sym typeface="Arial"/>
            </a:endParaRPr>
          </a:p>
        </p:txBody>
      </p:sp>
      <p:sp>
        <p:nvSpPr>
          <p:cNvPr id="557" name="Google Shape;557;p29"/>
          <p:cNvSpPr txBox="1"/>
          <p:nvPr/>
        </p:nvSpPr>
        <p:spPr>
          <a:xfrm>
            <a:off x="5947425" y="3194392"/>
            <a:ext cx="1188767" cy="73866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Price weighting (20%)</a:t>
            </a:r>
            <a:endParaRPr sz="1400" b="0" i="0" u="none" strike="noStrike" cap="none">
              <a:solidFill>
                <a:srgbClr val="000000"/>
              </a:solidFill>
              <a:latin typeface="Arial"/>
              <a:ea typeface="Arial"/>
              <a:cs typeface="Arial"/>
              <a:sym typeface="Arial"/>
            </a:endParaRPr>
          </a:p>
        </p:txBody>
      </p:sp>
      <p:sp>
        <p:nvSpPr>
          <p:cNvPr id="558" name="Google Shape;558;p29"/>
          <p:cNvSpPr txBox="1"/>
          <p:nvPr/>
        </p:nvSpPr>
        <p:spPr>
          <a:xfrm>
            <a:off x="7392145" y="2996953"/>
            <a:ext cx="1321245" cy="138499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Total quality score (out of 100) for all award criteria of tender x</a:t>
            </a:r>
            <a:endParaRPr sz="1400" b="0" i="0" u="none" strike="noStrike" cap="none">
              <a:solidFill>
                <a:srgbClr val="000000"/>
              </a:solidFill>
              <a:latin typeface="Arial"/>
              <a:ea typeface="Arial"/>
              <a:cs typeface="Arial"/>
              <a:sym typeface="Arial"/>
            </a:endParaRPr>
          </a:p>
        </p:txBody>
      </p:sp>
      <p:sp>
        <p:nvSpPr>
          <p:cNvPr id="559" name="Google Shape;559;p29"/>
          <p:cNvSpPr/>
          <p:nvPr/>
        </p:nvSpPr>
        <p:spPr>
          <a:xfrm>
            <a:off x="2887745" y="3317303"/>
            <a:ext cx="410344" cy="512321"/>
          </a:xfrm>
          <a:prstGeom prst="mathEqual">
            <a:avLst>
              <a:gd name="adj1" fmla="val 23520"/>
              <a:gd name="adj2" fmla="val 1176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60" name="Google Shape;560;p29"/>
          <p:cNvSpPr/>
          <p:nvPr/>
        </p:nvSpPr>
        <p:spPr>
          <a:xfrm>
            <a:off x="5519936" y="3305888"/>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61" name="Google Shape;561;p29"/>
          <p:cNvSpPr/>
          <p:nvPr/>
        </p:nvSpPr>
        <p:spPr>
          <a:xfrm>
            <a:off x="7036664" y="3344733"/>
            <a:ext cx="427489" cy="467735"/>
          </a:xfrm>
          <a:prstGeom prst="mathPlus">
            <a:avLst>
              <a:gd name="adj1" fmla="val 27756"/>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62" name="Google Shape;562;p29"/>
          <p:cNvSpPr txBox="1"/>
          <p:nvPr/>
        </p:nvSpPr>
        <p:spPr>
          <a:xfrm>
            <a:off x="9174913" y="3194392"/>
            <a:ext cx="1381601" cy="95410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1"/>
                </a:solidFill>
                <a:latin typeface="Verdana"/>
                <a:ea typeface="Verdana"/>
                <a:cs typeface="Verdana"/>
                <a:sym typeface="Verdana"/>
              </a:rPr>
              <a:t>Quality critera weighting </a:t>
            </a:r>
            <a:br>
              <a:rPr lang="en-US" sz="1400" b="0" i="0" u="none" strike="noStrike" cap="none">
                <a:solidFill>
                  <a:schemeClr val="dk1"/>
                </a:solidFill>
                <a:latin typeface="Verdana"/>
                <a:ea typeface="Verdana"/>
                <a:cs typeface="Verdana"/>
                <a:sym typeface="Verdana"/>
              </a:rPr>
            </a:br>
            <a:r>
              <a:rPr lang="en-US" sz="1400" b="0" i="0" u="none" strike="noStrike" cap="none">
                <a:solidFill>
                  <a:schemeClr val="dk1"/>
                </a:solidFill>
                <a:latin typeface="Verdana"/>
                <a:ea typeface="Verdana"/>
                <a:cs typeface="Verdana"/>
                <a:sym typeface="Verdana"/>
              </a:rPr>
              <a:t>(80 %)</a:t>
            </a:r>
            <a:endParaRPr sz="1400" b="0" i="0" u="none" strike="noStrike" cap="none">
              <a:solidFill>
                <a:srgbClr val="000000"/>
              </a:solidFill>
              <a:latin typeface="Arial"/>
              <a:ea typeface="Arial"/>
              <a:cs typeface="Arial"/>
              <a:sym typeface="Arial"/>
            </a:endParaRPr>
          </a:p>
        </p:txBody>
      </p:sp>
      <p:sp>
        <p:nvSpPr>
          <p:cNvPr id="563" name="Google Shape;563;p29"/>
          <p:cNvSpPr/>
          <p:nvPr/>
        </p:nvSpPr>
        <p:spPr>
          <a:xfrm>
            <a:off x="4423553" y="3321305"/>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64" name="Google Shape;564;p29"/>
          <p:cNvSpPr/>
          <p:nvPr/>
        </p:nvSpPr>
        <p:spPr>
          <a:xfrm>
            <a:off x="8616280" y="3281074"/>
            <a:ext cx="554360" cy="584776"/>
          </a:xfrm>
          <a:prstGeom prst="mathMultiply">
            <a:avLst>
              <a:gd name="adj1" fmla="val 23520"/>
            </a:avLst>
          </a:prstGeom>
          <a:solidFill>
            <a:srgbClr val="D9325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
        <p:nvSpPr>
          <p:cNvPr id="565" name="Google Shape;565;p29"/>
          <p:cNvSpPr txBox="1"/>
          <p:nvPr/>
        </p:nvSpPr>
        <p:spPr>
          <a:xfrm>
            <a:off x="2558671" y="2389157"/>
            <a:ext cx="756084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Verdana"/>
                <a:ea typeface="Verdana"/>
                <a:cs typeface="Verdana"/>
                <a:sym typeface="Verdana"/>
              </a:rPr>
              <a:t>A weight of 80/20 is given to quality and price, respectively</a:t>
            </a:r>
            <a:endParaRPr sz="1400" b="0" i="0" u="none" strike="noStrike" cap="none">
              <a:solidFill>
                <a:srgbClr val="000000"/>
              </a:solidFill>
              <a:latin typeface="Arial"/>
              <a:ea typeface="Arial"/>
              <a:cs typeface="Arial"/>
              <a:sym typeface="Arial"/>
            </a:endParaRPr>
          </a:p>
        </p:txBody>
      </p:sp>
      <p:sp>
        <p:nvSpPr>
          <p:cNvPr id="566" name="Google Shape;566;p29"/>
          <p:cNvSpPr txBox="1"/>
          <p:nvPr/>
        </p:nvSpPr>
        <p:spPr>
          <a:xfrm>
            <a:off x="1406081" y="4978078"/>
            <a:ext cx="9294471"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Ranked tenders are funded until the phase budget is insufficient to fund the next best tender.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570"/>
        <p:cNvGrpSpPr/>
        <p:nvPr/>
      </p:nvGrpSpPr>
      <p:grpSpPr>
        <a:xfrm>
          <a:off x="0" y="0"/>
          <a:ext cx="0" cy="0"/>
          <a:chOff x="0" y="0"/>
          <a:chExt cx="0" cy="0"/>
        </a:xfrm>
      </p:grpSpPr>
      <p:pic>
        <p:nvPicPr>
          <p:cNvPr id="571" name="Google Shape;571;p30"/>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572" name="Google Shape;572;p30"/>
          <p:cNvSpPr txBox="1"/>
          <p:nvPr/>
        </p:nvSpPr>
        <p:spPr>
          <a:xfrm>
            <a:off x="501271" y="898318"/>
            <a:ext cx="10652598" cy="897682"/>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rgbClr val="FFFFFF"/>
                </a:solidFill>
                <a:latin typeface="Verdana"/>
                <a:ea typeface="Verdana"/>
                <a:cs typeface="Verdana"/>
                <a:sym typeface="Verdana"/>
              </a:rPr>
              <a:t>ontract, monitoring and payments</a:t>
            </a:r>
            <a:endParaRPr sz="1400" b="0" i="0" u="none" strike="noStrike" cap="none">
              <a:solidFill>
                <a:srgbClr val="000000"/>
              </a:solidFill>
              <a:latin typeface="Arial"/>
              <a:ea typeface="Arial"/>
              <a:cs typeface="Arial"/>
              <a:sym typeface="Arial"/>
            </a:endParaRPr>
          </a:p>
          <a:p>
            <a:pPr marL="0" marR="0" lvl="0" indent="0" algn="l" rtl="0">
              <a:lnSpc>
                <a:spcPct val="87750"/>
              </a:lnSpc>
              <a:spcBef>
                <a:spcPts val="0"/>
              </a:spcBef>
              <a:spcAft>
                <a:spcPts val="0"/>
              </a:spcAft>
              <a:buClr>
                <a:schemeClr val="dk1"/>
              </a:buClr>
              <a:buSzPts val="4000"/>
              <a:buFont typeface="Verdana"/>
              <a:buNone/>
            </a:pPr>
            <a:endParaRPr sz="4000" b="1" i="0" u="none" strike="noStrike" cap="none">
              <a:solidFill>
                <a:srgbClr val="FFFFFF"/>
              </a:solidFill>
              <a:latin typeface="Verdana"/>
              <a:ea typeface="Verdana"/>
              <a:cs typeface="Verdana"/>
              <a:sym typeface="Verdana"/>
            </a:endParaRPr>
          </a:p>
        </p:txBody>
      </p:sp>
      <p:sp>
        <p:nvSpPr>
          <p:cNvPr id="573" name="Google Shape;573;p30"/>
          <p:cNvSpPr/>
          <p:nvPr/>
        </p:nvSpPr>
        <p:spPr>
          <a:xfrm>
            <a:off x="1214630" y="4026151"/>
            <a:ext cx="2664000" cy="2009978"/>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D9325D"/>
                </a:solidFill>
                <a:latin typeface="Verdana"/>
                <a:ea typeface="Verdana"/>
                <a:cs typeface="Verdana"/>
                <a:sym typeface="Verdana"/>
              </a:rPr>
              <a:t>CONTRACTING</a:t>
            </a:r>
            <a:endParaRPr sz="1800" b="1" i="0" u="none" strike="noStrike" cap="none">
              <a:solidFill>
                <a:srgbClr val="D9325D"/>
              </a:solidFill>
              <a:latin typeface="Verdana"/>
              <a:ea typeface="Verdana"/>
              <a:cs typeface="Verdana"/>
              <a:sym typeface="Verdana"/>
            </a:endParaRPr>
          </a:p>
        </p:txBody>
      </p:sp>
      <p:sp>
        <p:nvSpPr>
          <p:cNvPr id="574" name="Google Shape;574;p30"/>
          <p:cNvSpPr/>
          <p:nvPr/>
        </p:nvSpPr>
        <p:spPr>
          <a:xfrm>
            <a:off x="4538855" y="3133725"/>
            <a:ext cx="2664000" cy="2902404"/>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D9325D"/>
                </a:solidFill>
                <a:latin typeface="Verdana"/>
                <a:ea typeface="Verdana"/>
                <a:cs typeface="Verdana"/>
                <a:sym typeface="Verdana"/>
              </a:rPr>
              <a:t>MONITORING</a:t>
            </a:r>
            <a:endParaRPr sz="1800" b="1" i="0" u="none" strike="noStrike" cap="none">
              <a:solidFill>
                <a:srgbClr val="D9325D"/>
              </a:solidFill>
              <a:latin typeface="Verdana"/>
              <a:ea typeface="Verdana"/>
              <a:cs typeface="Verdana"/>
              <a:sym typeface="Verdana"/>
            </a:endParaRPr>
          </a:p>
        </p:txBody>
      </p:sp>
      <p:sp>
        <p:nvSpPr>
          <p:cNvPr id="575" name="Google Shape;575;p30"/>
          <p:cNvSpPr/>
          <p:nvPr/>
        </p:nvSpPr>
        <p:spPr>
          <a:xfrm>
            <a:off x="7844030" y="2247900"/>
            <a:ext cx="2664000" cy="3807279"/>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rgbClr val="D9325D"/>
                </a:solidFill>
                <a:latin typeface="Verdana"/>
                <a:ea typeface="Verdana"/>
                <a:cs typeface="Verdana"/>
                <a:sym typeface="Verdana"/>
              </a:rPr>
              <a:t>COMPLETION CRITERIA</a:t>
            </a:r>
            <a:endParaRPr sz="1800" b="1" i="0" u="none" strike="noStrike" cap="none">
              <a:solidFill>
                <a:srgbClr val="D9325D"/>
              </a:solidFill>
              <a:latin typeface="Verdana"/>
              <a:ea typeface="Verdana"/>
              <a:cs typeface="Verdana"/>
              <a:sym typeface="Verdana"/>
            </a:endParaRPr>
          </a:p>
        </p:txBody>
      </p:sp>
      <p:sp>
        <p:nvSpPr>
          <p:cNvPr id="576" name="Google Shape;576;p30"/>
          <p:cNvSpPr txBox="1"/>
          <p:nvPr/>
        </p:nvSpPr>
        <p:spPr>
          <a:xfrm>
            <a:off x="1283153" y="5203903"/>
            <a:ext cx="2371725" cy="73862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B456C"/>
                </a:solidFill>
                <a:latin typeface="Verdana"/>
                <a:ea typeface="Verdana"/>
                <a:cs typeface="Verdana"/>
                <a:sym typeface="Verdana"/>
              </a:rPr>
              <a:t>Framework agreement with specific contracts in each phase.</a:t>
            </a:r>
            <a:endParaRPr sz="1400" b="0" i="0" u="none" strike="noStrike" cap="none">
              <a:solidFill>
                <a:srgbClr val="000000"/>
              </a:solidFill>
              <a:latin typeface="Arial"/>
              <a:ea typeface="Arial"/>
              <a:cs typeface="Arial"/>
              <a:sym typeface="Arial"/>
            </a:endParaRPr>
          </a:p>
        </p:txBody>
      </p:sp>
      <p:sp>
        <p:nvSpPr>
          <p:cNvPr id="577" name="Google Shape;577;p30"/>
          <p:cNvSpPr txBox="1"/>
          <p:nvPr/>
        </p:nvSpPr>
        <p:spPr>
          <a:xfrm>
            <a:off x="4643594" y="3950266"/>
            <a:ext cx="2506959" cy="2011695"/>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B456C"/>
                </a:solidFill>
                <a:latin typeface="Verdana"/>
                <a:ea typeface="Verdana"/>
                <a:cs typeface="Verdana"/>
                <a:sym typeface="Verdana"/>
              </a:rPr>
              <a:t>During each phase, contract implementation will be </a:t>
            </a:r>
            <a:r>
              <a:rPr lang="en-US" sz="1400" b="1" i="0" u="none" strike="noStrike" cap="none">
                <a:solidFill>
                  <a:srgbClr val="1B456C"/>
                </a:solidFill>
                <a:latin typeface="Verdana"/>
                <a:ea typeface="Verdana"/>
                <a:cs typeface="Verdana"/>
                <a:sym typeface="Verdana"/>
              </a:rPr>
              <a:t>monitored periodically and reviewed against the expected outcomes </a:t>
            </a:r>
            <a:r>
              <a:rPr lang="en-US" sz="1400" b="0" i="0" u="none" strike="noStrike" cap="none">
                <a:solidFill>
                  <a:srgbClr val="1B456C"/>
                </a:solidFill>
                <a:latin typeface="Verdana"/>
                <a:ea typeface="Verdana"/>
                <a:cs typeface="Verdana"/>
                <a:sym typeface="Verdana"/>
              </a:rPr>
              <a:t>(milestones, deliverables and output or results) for the phases. </a:t>
            </a:r>
            <a:endParaRPr sz="1400" b="0" i="0" u="none" strike="noStrike" cap="none">
              <a:solidFill>
                <a:srgbClr val="000000"/>
              </a:solidFill>
              <a:latin typeface="Arial"/>
              <a:ea typeface="Arial"/>
              <a:cs typeface="Arial"/>
              <a:sym typeface="Arial"/>
            </a:endParaRPr>
          </a:p>
        </p:txBody>
      </p:sp>
      <p:sp>
        <p:nvSpPr>
          <p:cNvPr id="578" name="Google Shape;578;p30"/>
          <p:cNvSpPr txBox="1"/>
          <p:nvPr/>
        </p:nvSpPr>
        <p:spPr>
          <a:xfrm>
            <a:off x="7949501" y="3738520"/>
            <a:ext cx="2506959" cy="2227139"/>
          </a:xfrm>
          <a:prstGeom prst="rect">
            <a:avLst/>
          </a:prstGeom>
          <a:noFill/>
          <a:ln>
            <a:noFill/>
          </a:ln>
        </p:spPr>
        <p:txBody>
          <a:bodyPr spcFirstLastPara="1" wrap="square" lIns="36000" tIns="36000" rIns="36000" bIns="360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1B456C"/>
                </a:solidFill>
                <a:latin typeface="Verdana"/>
                <a:ea typeface="Verdana"/>
                <a:cs typeface="Verdana"/>
                <a:sym typeface="Verdana"/>
              </a:rPr>
              <a:t>Satisfactory completion </a:t>
            </a:r>
            <a:r>
              <a:rPr lang="en-US" sz="1400" b="0" i="0" u="none" strike="noStrike" cap="none">
                <a:solidFill>
                  <a:srgbClr val="1B456C"/>
                </a:solidFill>
                <a:latin typeface="Verdana"/>
                <a:ea typeface="Verdana"/>
                <a:cs typeface="Verdana"/>
                <a:sym typeface="Verdana"/>
              </a:rPr>
              <a:t>of milestones and deliverables: Requirement for payment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B456C"/>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US" sz="1400" b="1" i="0" u="none" strike="noStrike" cap="none">
                <a:solidFill>
                  <a:srgbClr val="1B456C"/>
                </a:solidFill>
                <a:latin typeface="Verdana"/>
                <a:ea typeface="Verdana"/>
                <a:cs typeface="Verdana"/>
                <a:sym typeface="Verdana"/>
              </a:rPr>
              <a:t>Successful completion</a:t>
            </a:r>
            <a:r>
              <a:rPr lang="en-US" sz="1400" b="0" i="0" u="none" strike="noStrike" cap="none">
                <a:solidFill>
                  <a:srgbClr val="1B456C"/>
                </a:solidFill>
                <a:latin typeface="Verdana"/>
                <a:ea typeface="Verdana"/>
                <a:cs typeface="Verdana"/>
                <a:sym typeface="Verdana"/>
              </a:rPr>
              <a:t>: Prerequisite for passing from one phase to the next.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31"/>
          <p:cNvSpPr txBox="1"/>
          <p:nvPr/>
        </p:nvSpPr>
        <p:spPr>
          <a:xfrm>
            <a:off x="0" y="7123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D9325D"/>
                </a:solidFill>
                <a:latin typeface="Verdana"/>
                <a:ea typeface="Verdana"/>
                <a:cs typeface="Verdana"/>
                <a:sym typeface="Verdana"/>
              </a:rPr>
              <a:t>I</a:t>
            </a:r>
            <a:r>
              <a:rPr lang="en-US" sz="6000" b="0" i="0" u="none" strike="noStrike" cap="none">
                <a:solidFill>
                  <a:srgbClr val="1B456C"/>
                </a:solidFill>
                <a:latin typeface="Verdana"/>
                <a:ea typeface="Verdana"/>
                <a:cs typeface="Verdana"/>
                <a:sym typeface="Verdana"/>
              </a:rPr>
              <a:t>NTELLECTUAL PROPERTY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1B456C"/>
                </a:solidFill>
                <a:latin typeface="Verdana"/>
                <a:ea typeface="Verdana"/>
                <a:cs typeface="Verdana"/>
                <a:sym typeface="Verdana"/>
              </a:rPr>
              <a:t>RIGHTS</a:t>
            </a:r>
            <a:endParaRPr sz="1400" b="0" i="0" u="none" strike="noStrike" cap="none">
              <a:solidFill>
                <a:srgbClr val="000000"/>
              </a:solidFill>
              <a:latin typeface="Arial"/>
              <a:ea typeface="Arial"/>
              <a:cs typeface="Arial"/>
              <a:sym typeface="Arial"/>
            </a:endParaRPr>
          </a:p>
        </p:txBody>
      </p:sp>
      <p:pic>
        <p:nvPicPr>
          <p:cNvPr id="584" name="Google Shape;584;p31"/>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85" name="Google Shape;585;p31"/>
          <p:cNvSpPr/>
          <p:nvPr/>
        </p:nvSpPr>
        <p:spPr>
          <a:xfrm>
            <a:off x="1368574" y="2734129"/>
            <a:ext cx="9299426" cy="3705999"/>
          </a:xfrm>
          <a:prstGeom prst="rect">
            <a:avLst/>
          </a:prstGeom>
          <a:solidFill>
            <a:srgbClr val="BDD7EB">
              <a:alpha val="2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6" name="Google Shape;586;p31"/>
          <p:cNvSpPr/>
          <p:nvPr/>
        </p:nvSpPr>
        <p:spPr>
          <a:xfrm>
            <a:off x="5965726" y="3162541"/>
            <a:ext cx="45719" cy="302832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87" name="Google Shape;587;p31"/>
          <p:cNvGrpSpPr/>
          <p:nvPr/>
        </p:nvGrpSpPr>
        <p:grpSpPr>
          <a:xfrm>
            <a:off x="1701799" y="3302240"/>
            <a:ext cx="4108234" cy="2402501"/>
            <a:chOff x="-850234" y="-30480"/>
            <a:chExt cx="9237593" cy="2507664"/>
          </a:xfrm>
        </p:grpSpPr>
        <p:sp>
          <p:nvSpPr>
            <p:cNvPr id="588" name="Google Shape;588;p31"/>
            <p:cNvSpPr txBox="1"/>
            <p:nvPr/>
          </p:nvSpPr>
          <p:spPr>
            <a:xfrm>
              <a:off x="-850234" y="-30480"/>
              <a:ext cx="9237593" cy="154199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1B456C"/>
                  </a:solidFill>
                  <a:latin typeface="Verdana"/>
                  <a:ea typeface="Verdana"/>
                  <a:cs typeface="Verdana"/>
                  <a:sym typeface="Verdana"/>
                </a:rPr>
                <a:t>SUPPLIERS KEEP OWNERSHIP OF THE INTELLECTUAL PROPERTY RIGHTS </a:t>
              </a:r>
              <a:endParaRPr sz="2400" b="1" i="0" u="none" strike="noStrike" cap="none">
                <a:solidFill>
                  <a:srgbClr val="1B456C"/>
                </a:solidFill>
                <a:latin typeface="Verdana"/>
                <a:ea typeface="Verdana"/>
                <a:cs typeface="Verdana"/>
                <a:sym typeface="Verdana"/>
              </a:endParaRPr>
            </a:p>
          </p:txBody>
        </p:sp>
        <p:sp>
          <p:nvSpPr>
            <p:cNvPr id="589" name="Google Shape;589;p31"/>
            <p:cNvSpPr txBox="1"/>
            <p:nvPr/>
          </p:nvSpPr>
          <p:spPr>
            <a:xfrm>
              <a:off x="-629093" y="1609812"/>
              <a:ext cx="8387360" cy="86737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attached to the results generated during the PCP implementation.</a:t>
              </a:r>
              <a:endParaRPr sz="1400" b="0" i="0" u="none" strike="noStrike" cap="none">
                <a:solidFill>
                  <a:srgbClr val="000000"/>
                </a:solidFill>
                <a:latin typeface="Arial"/>
                <a:ea typeface="Arial"/>
                <a:cs typeface="Arial"/>
                <a:sym typeface="Arial"/>
              </a:endParaRPr>
            </a:p>
          </p:txBody>
        </p:sp>
      </p:grpSp>
      <p:sp>
        <p:nvSpPr>
          <p:cNvPr id="590" name="Google Shape;590;p31"/>
          <p:cNvSpPr txBox="1"/>
          <p:nvPr/>
        </p:nvSpPr>
        <p:spPr>
          <a:xfrm>
            <a:off x="6523456" y="3251440"/>
            <a:ext cx="3585743"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1B456C"/>
                </a:solidFill>
                <a:latin typeface="Verdana"/>
                <a:ea typeface="Verdana"/>
                <a:cs typeface="Verdana"/>
                <a:sym typeface="Verdana"/>
              </a:rPr>
              <a:t>A FINANCIAL COMPENSATION</a:t>
            </a:r>
            <a:endParaRPr sz="1400" b="0" i="0" u="none" strike="noStrike" cap="none">
              <a:solidFill>
                <a:srgbClr val="000000"/>
              </a:solidFill>
              <a:latin typeface="Arial"/>
              <a:ea typeface="Arial"/>
              <a:cs typeface="Arial"/>
              <a:sym typeface="Arial"/>
            </a:endParaRPr>
          </a:p>
        </p:txBody>
      </p:sp>
      <p:sp>
        <p:nvSpPr>
          <p:cNvPr id="591" name="Google Shape;591;p31"/>
          <p:cNvSpPr txBox="1"/>
          <p:nvPr/>
        </p:nvSpPr>
        <p:spPr>
          <a:xfrm>
            <a:off x="6447462" y="4143051"/>
            <a:ext cx="3839538" cy="1938992"/>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is to be calculated in the financial section of the tender. The </a:t>
            </a:r>
            <a:r>
              <a:rPr lang="en-US" sz="1800" b="1" i="0" u="none" strike="noStrike" cap="none">
                <a:solidFill>
                  <a:schemeClr val="accent2"/>
                </a:solidFill>
                <a:latin typeface="Verdana"/>
                <a:ea typeface="Verdana"/>
                <a:cs typeface="Verdana"/>
                <a:sym typeface="Verdana"/>
              </a:rPr>
              <a:t>actual price </a:t>
            </a:r>
            <a:r>
              <a:rPr lang="en-US" sz="1800" b="0" i="0" u="none" strike="noStrike" cap="none">
                <a:solidFill>
                  <a:srgbClr val="1B456C"/>
                </a:solidFill>
                <a:latin typeface="Verdana"/>
                <a:ea typeface="Verdana"/>
                <a:cs typeface="Verdana"/>
                <a:sym typeface="Verdana"/>
              </a:rPr>
              <a:t>is the price quoted by the supplier. </a:t>
            </a:r>
            <a:br>
              <a:rPr lang="en-US" sz="1800" b="0" i="0" u="none" strike="noStrike" cap="none">
                <a:solidFill>
                  <a:srgbClr val="1B456C"/>
                </a:solidFill>
                <a:latin typeface="Verdana"/>
                <a:ea typeface="Verdana"/>
                <a:cs typeface="Verdana"/>
                <a:sym typeface="Verdana"/>
              </a:rPr>
            </a:br>
            <a:r>
              <a:rPr lang="en-US" sz="1800" b="0" i="0" u="none" strike="noStrike" cap="none">
                <a:solidFill>
                  <a:srgbClr val="1B456C"/>
                </a:solidFill>
                <a:latin typeface="Verdana"/>
                <a:ea typeface="Verdana"/>
                <a:cs typeface="Verdana"/>
                <a:sym typeface="Verdana"/>
              </a:rPr>
              <a:t>The </a:t>
            </a:r>
            <a:r>
              <a:rPr lang="en-US" sz="1800" b="1" i="0" u="none" strike="noStrike" cap="none">
                <a:solidFill>
                  <a:schemeClr val="accent2"/>
                </a:solidFill>
                <a:latin typeface="Verdana"/>
                <a:ea typeface="Verdana"/>
                <a:cs typeface="Verdana"/>
                <a:sym typeface="Verdana"/>
              </a:rPr>
              <a:t>market price </a:t>
            </a:r>
            <a:r>
              <a:rPr lang="en-US" sz="1800" b="0" i="0" u="none" strike="noStrike" cap="none">
                <a:solidFill>
                  <a:srgbClr val="1B456C"/>
                </a:solidFill>
                <a:latin typeface="Verdana"/>
                <a:ea typeface="Verdana"/>
                <a:cs typeface="Verdana"/>
                <a:sym typeface="Verdana"/>
              </a:rPr>
              <a:t>is the price that the supplier would have quoted.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p32"/>
          <p:cNvSpPr txBox="1"/>
          <p:nvPr/>
        </p:nvSpPr>
        <p:spPr>
          <a:xfrm>
            <a:off x="0" y="458315"/>
            <a:ext cx="12192000" cy="92333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D9325D"/>
                </a:solidFill>
                <a:latin typeface="Verdana"/>
                <a:ea typeface="Verdana"/>
                <a:cs typeface="Verdana"/>
                <a:sym typeface="Verdana"/>
              </a:rPr>
              <a:t>V</a:t>
            </a:r>
            <a:r>
              <a:rPr lang="en-US" sz="6000" b="0" i="0" u="none" strike="noStrike" cap="none">
                <a:solidFill>
                  <a:schemeClr val="lt1"/>
                </a:solidFill>
                <a:latin typeface="Verdana"/>
                <a:ea typeface="Verdana"/>
                <a:cs typeface="Verdana"/>
                <a:sym typeface="Verdana"/>
              </a:rPr>
              <a:t>AT</a:t>
            </a:r>
            <a:endParaRPr sz="1400" b="0" i="0" u="none" strike="noStrike" cap="none">
              <a:solidFill>
                <a:schemeClr val="lt1"/>
              </a:solidFill>
              <a:latin typeface="Arial"/>
              <a:ea typeface="Arial"/>
              <a:cs typeface="Arial"/>
              <a:sym typeface="Arial"/>
            </a:endParaRPr>
          </a:p>
        </p:txBody>
      </p:sp>
      <p:pic>
        <p:nvPicPr>
          <p:cNvPr id="597" name="Google Shape;597;p3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98" name="Google Shape;598;p32"/>
          <p:cNvSpPr txBox="1"/>
          <p:nvPr/>
        </p:nvSpPr>
        <p:spPr>
          <a:xfrm>
            <a:off x="647467" y="1628829"/>
            <a:ext cx="10922233" cy="4608954"/>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chemeClr val="lt1"/>
                </a:solidFill>
                <a:latin typeface="Verdana"/>
                <a:ea typeface="Verdana"/>
                <a:cs typeface="Verdana"/>
                <a:sym typeface="Verdana"/>
              </a:rPr>
              <a:t>The procurement budget is </a:t>
            </a:r>
            <a:r>
              <a:rPr lang="en-US" sz="1800" b="1" i="0" u="none" strike="noStrike" cap="none">
                <a:solidFill>
                  <a:schemeClr val="accent2"/>
                </a:solidFill>
                <a:latin typeface="Verdana"/>
                <a:ea typeface="Verdana"/>
                <a:cs typeface="Verdana"/>
                <a:sym typeface="Verdana"/>
              </a:rPr>
              <a:t>centralised</a:t>
            </a:r>
            <a:r>
              <a:rPr lang="en-US" sz="1800" b="0" i="0" u="none" strike="noStrike" cap="none">
                <a:solidFill>
                  <a:schemeClr val="lt1"/>
                </a:solidFill>
                <a:latin typeface="Verdana"/>
                <a:ea typeface="Verdana"/>
                <a:cs typeface="Verdana"/>
                <a:sym typeface="Verdana"/>
              </a:rPr>
              <a:t> with the Lead Procurer (KEMEA) with headquarters in Greece. KEMEA is entitled to a deduction for input VAT. For suppliers from Greece (in the case of joint consortia, the consortium coordinator’ headquarters are of relevance) national VAT procedures apply.</a:t>
            </a:r>
            <a:endParaRPr sz="1400" b="0" i="0" u="none" strike="noStrike" cap="none">
              <a:solidFill>
                <a:schemeClr val="lt1"/>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a:solidFill>
                  <a:schemeClr val="accent2"/>
                </a:solidFill>
                <a:latin typeface="Verdana"/>
                <a:ea typeface="Verdana"/>
                <a:cs typeface="Verdana"/>
                <a:sym typeface="Verdana"/>
              </a:rPr>
              <a:t>Suppliers from EU member states</a:t>
            </a:r>
            <a:r>
              <a:rPr lang="en-US" sz="1800" b="0" i="0" u="none" strike="noStrike" cap="none">
                <a:solidFill>
                  <a:schemeClr val="lt1"/>
                </a:solidFill>
                <a:latin typeface="Verdana"/>
                <a:ea typeface="Verdana"/>
                <a:cs typeface="Verdana"/>
                <a:sym typeface="Verdana"/>
              </a:rPr>
              <a:t>: Invoicing without VAT using the reverse charge procedure. KEMEA’s full data and VAT number must be included. Suppliers VAT number must appear.</a:t>
            </a:r>
            <a:endParaRPr sz="1400" b="0" i="0" u="none" strike="noStrike" cap="none">
              <a:solidFill>
                <a:schemeClr val="lt1"/>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1" i="0" u="none" strike="noStrike" cap="none">
                <a:solidFill>
                  <a:schemeClr val="accent2"/>
                </a:solidFill>
                <a:latin typeface="Verdana"/>
                <a:ea typeface="Verdana"/>
                <a:cs typeface="Verdana"/>
                <a:sym typeface="Verdana"/>
              </a:rPr>
              <a:t>Suppliers from third countries</a:t>
            </a:r>
            <a:r>
              <a:rPr lang="en-US" sz="1800" b="0" i="0" u="none" strike="noStrike" cap="none">
                <a:solidFill>
                  <a:schemeClr val="lt1"/>
                </a:solidFill>
                <a:latin typeface="Verdana"/>
                <a:ea typeface="Verdana"/>
                <a:cs typeface="Verdana"/>
                <a:sym typeface="Verdana"/>
              </a:rPr>
              <a:t>: VAT is calculated and reported by KEMEA. If the supplier upon import is obliged to report VAT according to the rules of the home country and the invoice contains VAT, that VAT is non-deductible in Greece. Instead, VAT amount is to be considered as a cost of the service.</a:t>
            </a:r>
            <a:endParaRPr sz="1400" b="0" i="0" u="none" strike="noStrike" cap="none">
              <a:solidFill>
                <a:schemeClr val="lt1"/>
              </a:solidFill>
              <a:latin typeface="Arial"/>
              <a:ea typeface="Arial"/>
              <a:cs typeface="Arial"/>
              <a:sym typeface="Arial"/>
            </a:endParaRPr>
          </a:p>
          <a:p>
            <a:pPr marL="180000" marR="0" lvl="0" indent="-180000" algn="l" rtl="0">
              <a:lnSpc>
                <a:spcPct val="100000"/>
              </a:lnSpc>
              <a:spcBef>
                <a:spcPts val="1900"/>
              </a:spcBef>
              <a:spcAft>
                <a:spcPts val="0"/>
              </a:spcAft>
              <a:buClr>
                <a:srgbClr val="1B456C"/>
              </a:buClr>
              <a:buSzPts val="1800"/>
              <a:buFont typeface="Arial"/>
              <a:buChar char="•"/>
            </a:pPr>
            <a:r>
              <a:rPr lang="en-US" sz="1800" b="0" i="0" u="none" strike="noStrike" cap="none">
                <a:solidFill>
                  <a:schemeClr val="lt1"/>
                </a:solidFill>
                <a:latin typeface="Verdana"/>
                <a:ea typeface="Verdana"/>
                <a:cs typeface="Verdana"/>
                <a:sym typeface="Verdana"/>
              </a:rPr>
              <a:t>Tenderers to calculate if their net amount + VAT is still under or equal to the ceiling amount, and not higher. Example: Budget procured 124k, suppliers VAT 24 %, max. value of the service without VAT is 100k.</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33"/>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04" name="Google Shape;604;p3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3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33"/>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Lucas Deimel</a:t>
            </a:r>
            <a:endParaRPr sz="1400" b="0" i="0" u="none" strike="noStrike" cap="none" dirty="0">
              <a:solidFill>
                <a:srgbClr val="000000"/>
              </a:solidFill>
              <a:latin typeface="Arial"/>
              <a:ea typeface="Arial"/>
              <a:cs typeface="Arial"/>
              <a:sym typeface="Arial"/>
            </a:endParaRPr>
          </a:p>
        </p:txBody>
      </p:sp>
      <p:sp>
        <p:nvSpPr>
          <p:cNvPr id="607" name="Google Shape;607;p33"/>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Research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empirica Communication and Technology Research</a:t>
            </a:r>
            <a:endParaRPr sz="2000" b="0" i="0" u="none" strike="noStrike" cap="none" dirty="0">
              <a:solidFill>
                <a:schemeClr val="lt1"/>
              </a:solidFill>
              <a:latin typeface="Verdana"/>
              <a:ea typeface="Verdana"/>
              <a:cs typeface="Verdana"/>
              <a:sym typeface="Verdana"/>
            </a:endParaRPr>
          </a:p>
        </p:txBody>
      </p:sp>
      <p:sp>
        <p:nvSpPr>
          <p:cNvPr id="608" name="Google Shape;608;p33"/>
          <p:cNvSpPr txBox="1"/>
          <p:nvPr/>
        </p:nvSpPr>
        <p:spPr>
          <a:xfrm>
            <a:off x="1591145" y="1348274"/>
            <a:ext cx="887466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N</a:t>
            </a:r>
            <a:r>
              <a:rPr lang="en-US" sz="3600" b="1" i="0" u="none" strike="noStrike" cap="none">
                <a:solidFill>
                  <a:srgbClr val="1B456C"/>
                </a:solidFill>
                <a:latin typeface="Verdana"/>
                <a:ea typeface="Verdana"/>
                <a:cs typeface="Verdana"/>
                <a:sym typeface="Verdana"/>
              </a:rPr>
              <a:t>EXT STEPS</a:t>
            </a:r>
            <a:endParaRPr sz="3600" b="0" i="0" u="none" strike="noStrike" cap="none">
              <a:solidFill>
                <a:srgbClr val="1B456C"/>
              </a:solidFill>
              <a:latin typeface="Verdana"/>
              <a:ea typeface="Verdana"/>
              <a:cs typeface="Verdana"/>
              <a:sym typeface="Verdana"/>
            </a:endParaRPr>
          </a:p>
        </p:txBody>
      </p:sp>
      <p:pic>
        <p:nvPicPr>
          <p:cNvPr id="11" name="Google Shape;149;p6" descr="Computergenerierter Alternativtext:&#10;&#10;">
            <a:extLst>
              <a:ext uri="{FF2B5EF4-FFF2-40B4-BE49-F238E27FC236}">
                <a16:creationId xmlns:a16="http://schemas.microsoft.com/office/drawing/2014/main" id="{7F1B1C07-9DC5-4495-822C-597A52B09262}"/>
              </a:ext>
            </a:extLst>
          </p:cNvPr>
          <p:cNvPicPr preferRelativeResize="0"/>
          <p:nvPr/>
        </p:nvPicPr>
        <p:blipFill rotWithShape="1">
          <a:blip r:embed="rId4">
            <a:alphaModFix/>
          </a:blip>
          <a:srcRect l="15792" r="12626"/>
          <a:stretch/>
        </p:blipFill>
        <p:spPr>
          <a:xfrm>
            <a:off x="1726526" y="2778125"/>
            <a:ext cx="2633037" cy="263336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pic>
        <p:nvPicPr>
          <p:cNvPr id="614" name="Google Shape;614;p3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15" name="Google Shape;615;p34"/>
          <p:cNvSpPr/>
          <p:nvPr/>
        </p:nvSpPr>
        <p:spPr>
          <a:xfrm>
            <a:off x="216667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16" name="Google Shape;616;p34"/>
          <p:cNvSpPr txBox="1"/>
          <p:nvPr/>
        </p:nvSpPr>
        <p:spPr>
          <a:xfrm>
            <a:off x="2420797" y="3148026"/>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The OMC aims to bring the market perspective to a procurement process</a:t>
            </a:r>
            <a:endParaRPr sz="1400" b="0" i="0" u="none" strike="noStrike" cap="none">
              <a:solidFill>
                <a:srgbClr val="000000"/>
              </a:solidFill>
              <a:latin typeface="Arial"/>
              <a:ea typeface="Arial"/>
              <a:cs typeface="Arial"/>
              <a:sym typeface="Arial"/>
            </a:endParaRPr>
          </a:p>
        </p:txBody>
      </p:sp>
      <p:sp>
        <p:nvSpPr>
          <p:cNvPr id="617" name="Google Shape;617;p34"/>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18" name="Google Shape;618;p34"/>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619" name="Google Shape;619;p34"/>
          <p:cNvSpPr/>
          <p:nvPr/>
        </p:nvSpPr>
        <p:spPr>
          <a:xfrm>
            <a:off x="4982963"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0" name="Google Shape;620;p34"/>
          <p:cNvSpPr txBox="1"/>
          <p:nvPr/>
        </p:nvSpPr>
        <p:spPr>
          <a:xfrm>
            <a:off x="5348269"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helps the procurers to prepare an effective pro-innovation tendering approach</a:t>
            </a:r>
            <a:endParaRPr sz="2000" b="0" i="0" u="none" strike="noStrike" cap="none">
              <a:solidFill>
                <a:schemeClr val="lt1"/>
              </a:solidFill>
              <a:latin typeface="Verdana"/>
              <a:ea typeface="Verdana"/>
              <a:cs typeface="Verdana"/>
              <a:sym typeface="Verdana"/>
            </a:endParaRPr>
          </a:p>
        </p:txBody>
      </p:sp>
      <p:sp>
        <p:nvSpPr>
          <p:cNvPr id="621" name="Google Shape;621;p34"/>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22" name="Google Shape;622;p34"/>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623" name="Google Shape;623;p34"/>
          <p:cNvSpPr/>
          <p:nvPr/>
        </p:nvSpPr>
        <p:spPr>
          <a:xfrm>
            <a:off x="779924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4" name="Google Shape;624;p34"/>
          <p:cNvSpPr txBox="1"/>
          <p:nvPr/>
        </p:nvSpPr>
        <p:spPr>
          <a:xfrm>
            <a:off x="8164554"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enables the suppliers to work in advance and prepare competitive offers.</a:t>
            </a:r>
            <a:endParaRPr sz="1400" b="0" i="0" u="none" strike="noStrike" cap="none">
              <a:solidFill>
                <a:srgbClr val="000000"/>
              </a:solidFill>
              <a:latin typeface="Arial"/>
              <a:ea typeface="Arial"/>
              <a:cs typeface="Arial"/>
              <a:sym typeface="Arial"/>
            </a:endParaRPr>
          </a:p>
        </p:txBody>
      </p:sp>
      <p:sp>
        <p:nvSpPr>
          <p:cNvPr id="625" name="Google Shape;625;p34"/>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626" name="Google Shape;626;p34"/>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627" name="Google Shape;627;p34"/>
          <p:cNvSpPr txBox="1"/>
          <p:nvPr/>
        </p:nvSpPr>
        <p:spPr>
          <a:xfrm>
            <a:off x="0" y="598015"/>
            <a:ext cx="12192000" cy="184665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0" i="0" u="none" strike="noStrike" cap="none">
                <a:solidFill>
                  <a:srgbClr val="D9325D"/>
                </a:solidFill>
                <a:latin typeface="Verdana"/>
                <a:ea typeface="Verdana"/>
                <a:cs typeface="Verdana"/>
                <a:sym typeface="Verdana"/>
              </a:rPr>
              <a:t>W</a:t>
            </a:r>
            <a:r>
              <a:rPr lang="en-US" sz="6000" b="0" i="0" u="none" strike="noStrike" cap="none">
                <a:solidFill>
                  <a:srgbClr val="1B456C"/>
                </a:solidFill>
                <a:latin typeface="Verdana"/>
                <a:ea typeface="Verdana"/>
                <a:cs typeface="Verdana"/>
                <a:sym typeface="Verdana"/>
              </a:rPr>
              <a:t>HY AN OPEN MARKET CONSULTATION?</a:t>
            </a:r>
            <a:endParaRPr sz="1400" b="0" i="0" u="none" strike="noStrike" cap="none">
              <a:solidFill>
                <a:srgbClr val="000000"/>
              </a:solidFill>
              <a:latin typeface="Arial"/>
              <a:ea typeface="Arial"/>
              <a:cs typeface="Arial"/>
              <a:sym typeface="Arial"/>
            </a:endParaRPr>
          </a:p>
        </p:txBody>
      </p:sp>
      <p:sp>
        <p:nvSpPr>
          <p:cNvPr id="628" name="Google Shape;628;p34"/>
          <p:cNvSpPr txBox="1"/>
          <p:nvPr/>
        </p:nvSpPr>
        <p:spPr>
          <a:xfrm>
            <a:off x="206375" y="6531228"/>
            <a:ext cx="11858625"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Participation in the Open Market Consultation is not a prerequisite for participating in the Call for Tenders.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32"/>
        <p:cNvGrpSpPr/>
        <p:nvPr/>
      </p:nvGrpSpPr>
      <p:grpSpPr>
        <a:xfrm>
          <a:off x="0" y="0"/>
          <a:ext cx="0" cy="0"/>
          <a:chOff x="0" y="0"/>
          <a:chExt cx="0" cy="0"/>
        </a:xfrm>
      </p:grpSpPr>
      <p:sp>
        <p:nvSpPr>
          <p:cNvPr id="633" name="Google Shape;633;p35"/>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634" name="Google Shape;634;p3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35" name="Google Shape;635;p35"/>
          <p:cNvSpPr txBox="1"/>
          <p:nvPr/>
        </p:nvSpPr>
        <p:spPr>
          <a:xfrm>
            <a:off x="775222" y="751720"/>
            <a:ext cx="4400936" cy="166199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OMC activities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a:solidFill>
                <a:srgbClr val="1B456C"/>
              </a:solidFill>
              <a:latin typeface="Calibri"/>
              <a:ea typeface="Calibri"/>
              <a:cs typeface="Calibri"/>
              <a:sym typeface="Calibri"/>
            </a:endParaRPr>
          </a:p>
        </p:txBody>
      </p:sp>
      <p:sp>
        <p:nvSpPr>
          <p:cNvPr id="636" name="Google Shape;636;p35"/>
          <p:cNvSpPr/>
          <p:nvPr/>
        </p:nvSpPr>
        <p:spPr>
          <a:xfrm>
            <a:off x="7047998" y="141559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7" name="Google Shape;637;p35"/>
          <p:cNvSpPr/>
          <p:nvPr/>
        </p:nvSpPr>
        <p:spPr>
          <a:xfrm>
            <a:off x="6993222" y="133255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38" name="Google Shape;638;p35"/>
          <p:cNvGrpSpPr/>
          <p:nvPr/>
        </p:nvGrpSpPr>
        <p:grpSpPr>
          <a:xfrm>
            <a:off x="7852188" y="1412652"/>
            <a:ext cx="3382572" cy="820059"/>
            <a:chOff x="0" y="-28575"/>
            <a:chExt cx="5286437" cy="1406077"/>
          </a:xfrm>
        </p:grpSpPr>
        <p:sp>
          <p:nvSpPr>
            <p:cNvPr id="639" name="Google Shape;639;p35"/>
            <p:cNvSpPr txBox="1"/>
            <p:nvPr/>
          </p:nvSpPr>
          <p:spPr>
            <a:xfrm>
              <a:off x="0" y="-28575"/>
              <a:ext cx="4757792" cy="63325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Local Events</a:t>
              </a:r>
              <a:endParaRPr sz="1400" b="0" i="0" u="none" strike="noStrike" cap="none">
                <a:solidFill>
                  <a:srgbClr val="000000"/>
                </a:solidFill>
                <a:latin typeface="Arial"/>
                <a:ea typeface="Arial"/>
                <a:cs typeface="Arial"/>
                <a:sym typeface="Arial"/>
              </a:endParaRPr>
            </a:p>
          </p:txBody>
        </p:sp>
        <p:sp>
          <p:nvSpPr>
            <p:cNvPr id="640" name="Google Shape;640;p35"/>
            <p:cNvSpPr txBox="1"/>
            <p:nvPr/>
          </p:nvSpPr>
          <p:spPr>
            <a:xfrm>
              <a:off x="0" y="638701"/>
              <a:ext cx="5286437"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Six local OMCs organised by each procurer in local language</a:t>
              </a:r>
              <a:endParaRPr sz="1400" b="0" i="0" u="none" strike="noStrike" cap="none">
                <a:solidFill>
                  <a:srgbClr val="000000"/>
                </a:solidFill>
                <a:latin typeface="Arial"/>
                <a:ea typeface="Arial"/>
                <a:cs typeface="Arial"/>
                <a:sym typeface="Arial"/>
              </a:endParaRPr>
            </a:p>
          </p:txBody>
        </p:sp>
      </p:grpSp>
      <p:grpSp>
        <p:nvGrpSpPr>
          <p:cNvPr id="641" name="Google Shape;641;p35"/>
          <p:cNvGrpSpPr/>
          <p:nvPr/>
        </p:nvGrpSpPr>
        <p:grpSpPr>
          <a:xfrm>
            <a:off x="7853032" y="2558749"/>
            <a:ext cx="3382572" cy="495216"/>
            <a:chOff x="0" y="-361156"/>
            <a:chExt cx="5116600" cy="1320573"/>
          </a:xfrm>
        </p:grpSpPr>
        <p:sp>
          <p:nvSpPr>
            <p:cNvPr id="642" name="Google Shape;642;p35"/>
            <p:cNvSpPr txBox="1"/>
            <p:nvPr/>
          </p:nvSpPr>
          <p:spPr>
            <a:xfrm>
              <a:off x="0" y="-361156"/>
              <a:ext cx="5116600" cy="580500"/>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International Event</a:t>
              </a:r>
              <a:endParaRPr sz="1400" b="0" i="0" u="none" strike="noStrike" cap="none">
                <a:solidFill>
                  <a:srgbClr val="000000"/>
                </a:solidFill>
                <a:latin typeface="Arial"/>
                <a:ea typeface="Arial"/>
                <a:cs typeface="Arial"/>
                <a:sym typeface="Arial"/>
              </a:endParaRPr>
            </a:p>
          </p:txBody>
        </p:sp>
        <p:sp>
          <p:nvSpPr>
            <p:cNvPr id="643" name="Google Shape;643;p35"/>
            <p:cNvSpPr txBox="1"/>
            <p:nvPr/>
          </p:nvSpPr>
          <p:spPr>
            <a:xfrm>
              <a:off x="0" y="384901"/>
              <a:ext cx="5116500" cy="5745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grpSp>
        <p:nvGrpSpPr>
          <p:cNvPr id="644" name="Google Shape;644;p35"/>
          <p:cNvGrpSpPr/>
          <p:nvPr/>
        </p:nvGrpSpPr>
        <p:grpSpPr>
          <a:xfrm>
            <a:off x="7848292" y="3202682"/>
            <a:ext cx="3382572" cy="650955"/>
            <a:chOff x="0" y="-28575"/>
            <a:chExt cx="4757793" cy="1348503"/>
          </a:xfrm>
        </p:grpSpPr>
        <p:sp>
          <p:nvSpPr>
            <p:cNvPr id="645" name="Google Shape;645;p35"/>
            <p:cNvSpPr txBox="1"/>
            <p:nvPr/>
          </p:nvSpPr>
          <p:spPr>
            <a:xfrm>
              <a:off x="0" y="-28575"/>
              <a:ext cx="4757793"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OMC Questionnaire</a:t>
              </a:r>
              <a:endParaRPr sz="1400" b="0" i="0" u="none" strike="noStrike" cap="none">
                <a:solidFill>
                  <a:srgbClr val="000000"/>
                </a:solidFill>
                <a:latin typeface="Arial"/>
                <a:ea typeface="Arial"/>
                <a:cs typeface="Arial"/>
                <a:sym typeface="Arial"/>
              </a:endParaRPr>
            </a:p>
          </p:txBody>
        </p:sp>
        <p:sp>
          <p:nvSpPr>
            <p:cNvPr id="646" name="Google Shape;646;p35"/>
            <p:cNvSpPr txBox="1"/>
            <p:nvPr/>
          </p:nvSpPr>
          <p:spPr>
            <a:xfrm>
              <a:off x="0" y="873619"/>
              <a:ext cx="4757793" cy="4463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See next slides for details.</a:t>
              </a:r>
              <a:endParaRPr sz="1400" b="0" i="0" u="none" strike="noStrike" cap="none">
                <a:solidFill>
                  <a:srgbClr val="000000"/>
                </a:solidFill>
                <a:latin typeface="Arial"/>
                <a:ea typeface="Arial"/>
                <a:cs typeface="Arial"/>
                <a:sym typeface="Arial"/>
              </a:endParaRPr>
            </a:p>
          </p:txBody>
        </p:sp>
      </p:grpSp>
      <p:grpSp>
        <p:nvGrpSpPr>
          <p:cNvPr id="647" name="Google Shape;647;p35"/>
          <p:cNvGrpSpPr/>
          <p:nvPr/>
        </p:nvGrpSpPr>
        <p:grpSpPr>
          <a:xfrm>
            <a:off x="7816767" y="4208684"/>
            <a:ext cx="3422667" cy="499195"/>
            <a:chOff x="0" y="-28575"/>
            <a:chExt cx="4757793" cy="1013487"/>
          </a:xfrm>
        </p:grpSpPr>
        <p:sp>
          <p:nvSpPr>
            <p:cNvPr id="648" name="Google Shape;648;p35"/>
            <p:cNvSpPr txBox="1"/>
            <p:nvPr/>
          </p:nvSpPr>
          <p:spPr>
            <a:xfrm>
              <a:off x="0" y="-28575"/>
              <a:ext cx="4757793" cy="441959"/>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Matchmaking</a:t>
              </a:r>
              <a:endParaRPr sz="1400" b="0" i="0" u="none" strike="noStrike" cap="none">
                <a:solidFill>
                  <a:srgbClr val="000000"/>
                </a:solidFill>
                <a:latin typeface="Arial"/>
                <a:ea typeface="Arial"/>
                <a:cs typeface="Arial"/>
                <a:sym typeface="Arial"/>
              </a:endParaRPr>
            </a:p>
          </p:txBody>
        </p:sp>
        <p:sp>
          <p:nvSpPr>
            <p:cNvPr id="649" name="Google Shape;649;p35"/>
            <p:cNvSpPr txBox="1"/>
            <p:nvPr/>
          </p:nvSpPr>
          <p:spPr>
            <a:xfrm>
              <a:off x="0" y="547508"/>
              <a:ext cx="4757793" cy="4374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See next slides for details.</a:t>
              </a:r>
              <a:endParaRPr sz="1400" b="0" i="0" u="none" strike="noStrike" cap="none">
                <a:solidFill>
                  <a:srgbClr val="000000"/>
                </a:solidFill>
                <a:latin typeface="Arial"/>
                <a:ea typeface="Arial"/>
                <a:cs typeface="Arial"/>
                <a:sym typeface="Arial"/>
              </a:endParaRPr>
            </a:p>
          </p:txBody>
        </p:sp>
      </p:grpSp>
      <p:sp>
        <p:nvSpPr>
          <p:cNvPr id="650" name="Google Shape;650;p35"/>
          <p:cNvSpPr/>
          <p:nvPr/>
        </p:nvSpPr>
        <p:spPr>
          <a:xfrm>
            <a:off x="7047998" y="250008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1" name="Google Shape;651;p35"/>
          <p:cNvSpPr/>
          <p:nvPr/>
        </p:nvSpPr>
        <p:spPr>
          <a:xfrm>
            <a:off x="6993222" y="241704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35"/>
          <p:cNvSpPr/>
          <p:nvPr/>
        </p:nvSpPr>
        <p:spPr>
          <a:xfrm>
            <a:off x="7048113" y="335652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3" name="Google Shape;653;p35"/>
          <p:cNvSpPr/>
          <p:nvPr/>
        </p:nvSpPr>
        <p:spPr>
          <a:xfrm>
            <a:off x="6993337" y="327348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4" name="Google Shape;654;p35"/>
          <p:cNvSpPr/>
          <p:nvPr/>
        </p:nvSpPr>
        <p:spPr>
          <a:xfrm>
            <a:off x="7047998" y="4349934"/>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5" name="Google Shape;655;p35"/>
          <p:cNvSpPr/>
          <p:nvPr/>
        </p:nvSpPr>
        <p:spPr>
          <a:xfrm>
            <a:off x="6993222" y="4266893"/>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56" name="Google Shape;656;p35"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grpSp>
        <p:nvGrpSpPr>
          <p:cNvPr id="657" name="Google Shape;657;p35"/>
          <p:cNvGrpSpPr/>
          <p:nvPr/>
        </p:nvGrpSpPr>
        <p:grpSpPr>
          <a:xfrm>
            <a:off x="7808197" y="5108204"/>
            <a:ext cx="3774203" cy="499195"/>
            <a:chOff x="0" y="-28575"/>
            <a:chExt cx="4757793" cy="1013487"/>
          </a:xfrm>
        </p:grpSpPr>
        <p:sp>
          <p:nvSpPr>
            <p:cNvPr id="658" name="Google Shape;658;p35"/>
            <p:cNvSpPr txBox="1"/>
            <p:nvPr/>
          </p:nvSpPr>
          <p:spPr>
            <a:xfrm>
              <a:off x="0" y="-28575"/>
              <a:ext cx="4757793" cy="509914"/>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Call for Tenders</a:t>
              </a:r>
              <a:endParaRPr sz="1400" b="0" i="0" u="none" strike="noStrike" cap="none">
                <a:solidFill>
                  <a:srgbClr val="000000"/>
                </a:solidFill>
                <a:latin typeface="Arial"/>
                <a:ea typeface="Arial"/>
                <a:cs typeface="Arial"/>
                <a:sym typeface="Arial"/>
              </a:endParaRPr>
            </a:p>
          </p:txBody>
        </p:sp>
        <p:sp>
          <p:nvSpPr>
            <p:cNvPr id="659" name="Google Shape;659;p35"/>
            <p:cNvSpPr txBox="1"/>
            <p:nvPr/>
          </p:nvSpPr>
          <p:spPr>
            <a:xfrm>
              <a:off x="0" y="547508"/>
              <a:ext cx="4757793" cy="4374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Launch expected in May.</a:t>
              </a:r>
              <a:endParaRPr sz="1400" b="0" i="0" u="none" strike="noStrike" cap="none">
                <a:solidFill>
                  <a:srgbClr val="000000"/>
                </a:solidFill>
                <a:latin typeface="Arial"/>
                <a:ea typeface="Arial"/>
                <a:cs typeface="Arial"/>
                <a:sym typeface="Arial"/>
              </a:endParaRPr>
            </a:p>
          </p:txBody>
        </p:sp>
      </p:grpSp>
      <p:sp>
        <p:nvSpPr>
          <p:cNvPr id="660" name="Google Shape;660;p35"/>
          <p:cNvSpPr/>
          <p:nvPr/>
        </p:nvSpPr>
        <p:spPr>
          <a:xfrm>
            <a:off x="7039428" y="5249454"/>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1" name="Google Shape;661;p35"/>
          <p:cNvSpPr/>
          <p:nvPr/>
        </p:nvSpPr>
        <p:spPr>
          <a:xfrm>
            <a:off x="6984652" y="5166413"/>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65"/>
        <p:cNvGrpSpPr/>
        <p:nvPr/>
      </p:nvGrpSpPr>
      <p:grpSpPr>
        <a:xfrm>
          <a:off x="0" y="0"/>
          <a:ext cx="0" cy="0"/>
          <a:chOff x="0" y="0"/>
          <a:chExt cx="0" cy="0"/>
        </a:xfrm>
      </p:grpSpPr>
      <p:grpSp>
        <p:nvGrpSpPr>
          <p:cNvPr id="666" name="Google Shape;666;p36"/>
          <p:cNvGrpSpPr/>
          <p:nvPr/>
        </p:nvGrpSpPr>
        <p:grpSpPr>
          <a:xfrm>
            <a:off x="688976" y="1426126"/>
            <a:ext cx="7126549" cy="2461620"/>
            <a:chOff x="-3619498" y="-28601"/>
            <a:chExt cx="17307143" cy="5035253"/>
          </a:xfrm>
        </p:grpSpPr>
        <p:sp>
          <p:nvSpPr>
            <p:cNvPr id="667" name="Google Shape;667;p36"/>
            <p:cNvSpPr txBox="1"/>
            <p:nvPr/>
          </p:nvSpPr>
          <p:spPr>
            <a:xfrm>
              <a:off x="-3619498" y="3747536"/>
              <a:ext cx="16739775" cy="12591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191919"/>
                  </a:solidFill>
                  <a:latin typeface="Verdana"/>
                  <a:ea typeface="Verdana"/>
                  <a:cs typeface="Verdana"/>
                  <a:sym typeface="Verdana"/>
                </a:rPr>
                <a:t>Complete the OMC questionnaire and let us know your thoughts!</a:t>
              </a:r>
              <a:endParaRPr sz="1400" b="0" i="0" u="none" strike="noStrike" cap="none">
                <a:solidFill>
                  <a:srgbClr val="000000"/>
                </a:solidFill>
                <a:latin typeface="Arial"/>
                <a:ea typeface="Arial"/>
                <a:cs typeface="Arial"/>
                <a:sym typeface="Arial"/>
              </a:endParaRPr>
            </a:p>
          </p:txBody>
        </p:sp>
        <p:sp>
          <p:nvSpPr>
            <p:cNvPr id="668" name="Google Shape;668;p36"/>
            <p:cNvSpPr txBox="1"/>
            <p:nvPr/>
          </p:nvSpPr>
          <p:spPr>
            <a:xfrm>
              <a:off x="-3598331" y="-28601"/>
              <a:ext cx="17285976" cy="2754316"/>
            </a:xfrm>
            <a:prstGeom prst="rect">
              <a:avLst/>
            </a:prstGeom>
            <a:noFill/>
            <a:ln>
              <a:noFill/>
            </a:ln>
          </p:spPr>
          <p:txBody>
            <a:bodyPr spcFirstLastPara="1" wrap="square" lIns="0" tIns="0" rIns="0" bIns="0" anchor="t" anchorCtr="0">
              <a:spAutoFit/>
            </a:bodyPr>
            <a:lstStyle/>
            <a:p>
              <a:pPr marL="0" marR="0" lvl="0" indent="0" algn="l" rtl="0">
                <a:lnSpc>
                  <a:spcPct val="109687"/>
                </a:lnSpc>
                <a:spcBef>
                  <a:spcPts val="0"/>
                </a:spcBef>
                <a:spcAft>
                  <a:spcPts val="0"/>
                </a:spcAft>
                <a:buClr>
                  <a:srgbClr val="000000"/>
                </a:buClr>
                <a:buSzPts val="3200"/>
                <a:buFont typeface="Arial"/>
                <a:buNone/>
              </a:pPr>
              <a:r>
                <a:rPr lang="en-US" sz="3200" b="0" i="0" u="none" strike="noStrike" cap="none">
                  <a:solidFill>
                    <a:srgbClr val="191919"/>
                  </a:solidFill>
                  <a:latin typeface="Verdana"/>
                  <a:ea typeface="Verdana"/>
                  <a:cs typeface="Verdana"/>
                  <a:sym typeface="Verdana"/>
                </a:rPr>
                <a:t>We are aiming to improve the requirements with your feedback prior to the call launch</a:t>
              </a:r>
              <a:endParaRPr sz="1400" b="0" i="0" u="none" strike="noStrike" cap="none">
                <a:solidFill>
                  <a:srgbClr val="000000"/>
                </a:solidFill>
                <a:latin typeface="Arial"/>
                <a:ea typeface="Arial"/>
                <a:cs typeface="Arial"/>
                <a:sym typeface="Arial"/>
              </a:endParaRPr>
            </a:p>
          </p:txBody>
        </p:sp>
      </p:grpSp>
      <p:sp>
        <p:nvSpPr>
          <p:cNvPr id="669" name="Google Shape;669;p36">
            <a:hlinkClick r:id="rId3"/>
          </p:cNvPr>
          <p:cNvSpPr/>
          <p:nvPr/>
        </p:nvSpPr>
        <p:spPr>
          <a:xfrm>
            <a:off x="688976" y="4494685"/>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QUESTIONNAIRE</a:t>
            </a:r>
            <a:endParaRPr sz="1800" b="0" i="0" u="none" strike="noStrike" cap="none">
              <a:solidFill>
                <a:schemeClr val="lt1"/>
              </a:solidFill>
              <a:latin typeface="Verdana"/>
              <a:ea typeface="Verdana"/>
              <a:cs typeface="Verdana"/>
              <a:sym typeface="Verdana"/>
            </a:endParaRPr>
          </a:p>
        </p:txBody>
      </p:sp>
      <p:sp>
        <p:nvSpPr>
          <p:cNvPr id="670" name="Google Shape;670;p36"/>
          <p:cNvSpPr/>
          <p:nvPr/>
        </p:nvSpPr>
        <p:spPr>
          <a:xfrm>
            <a:off x="3696970" y="4493444"/>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SCOPE DOCUMENT</a:t>
            </a:r>
            <a:br>
              <a:rPr lang="en-US" sz="1800" b="0" i="0" u="none" strike="noStrike" cap="none">
                <a:solidFill>
                  <a:schemeClr val="lt1"/>
                </a:solidFill>
                <a:latin typeface="Verdana"/>
                <a:ea typeface="Verdana"/>
                <a:cs typeface="Verdana"/>
                <a:sym typeface="Verdana"/>
              </a:rPr>
            </a:br>
            <a:r>
              <a:rPr lang="en-US" sz="1200" b="0" i="0" u="none" strike="noStrike" cap="none">
                <a:solidFill>
                  <a:schemeClr val="lt1"/>
                </a:solidFill>
                <a:latin typeface="Verdana"/>
                <a:ea typeface="Verdana"/>
                <a:cs typeface="Verdana"/>
                <a:sym typeface="Verdana"/>
              </a:rPr>
              <a:t>(included in the questionnaire)</a:t>
            </a:r>
            <a:endParaRPr sz="1800" b="0" i="0" u="none" strike="noStrike" cap="none">
              <a:solidFill>
                <a:schemeClr val="lt1"/>
              </a:solidFill>
              <a:latin typeface="Verdana"/>
              <a:ea typeface="Verdana"/>
              <a:cs typeface="Verdana"/>
              <a:sym typeface="Verdana"/>
            </a:endParaRPr>
          </a:p>
        </p:txBody>
      </p:sp>
      <p:sp>
        <p:nvSpPr>
          <p:cNvPr id="671" name="Google Shape;671;p36"/>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72" name="Google Shape;672;p36"/>
          <p:cNvGrpSpPr/>
          <p:nvPr/>
        </p:nvGrpSpPr>
        <p:grpSpPr>
          <a:xfrm>
            <a:off x="8849498" y="5266692"/>
            <a:ext cx="2885302" cy="873799"/>
            <a:chOff x="0" y="-28575"/>
            <a:chExt cx="4757793" cy="1488279"/>
          </a:xfrm>
        </p:grpSpPr>
        <p:sp>
          <p:nvSpPr>
            <p:cNvPr id="673" name="Google Shape;673;p36"/>
            <p:cNvSpPr txBox="1"/>
            <p:nvPr/>
          </p:nvSpPr>
          <p:spPr>
            <a:xfrm>
              <a:off x="0" y="-28575"/>
              <a:ext cx="4757793" cy="47179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Obtain market feedback</a:t>
              </a:r>
              <a:endParaRPr sz="1400" b="0" i="0" u="none" strike="noStrike" cap="none">
                <a:solidFill>
                  <a:srgbClr val="000000"/>
                </a:solidFill>
                <a:latin typeface="Arial"/>
                <a:ea typeface="Arial"/>
                <a:cs typeface="Arial"/>
                <a:sym typeface="Arial"/>
              </a:endParaRPr>
            </a:p>
          </p:txBody>
        </p:sp>
        <p:sp>
          <p:nvSpPr>
            <p:cNvPr id="674" name="Google Shape;674;p36"/>
            <p:cNvSpPr txBox="1"/>
            <p:nvPr/>
          </p:nvSpPr>
          <p:spPr>
            <a:xfrm>
              <a:off x="0" y="725805"/>
              <a:ext cx="4757793" cy="7338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Key for the success of the procurement</a:t>
              </a:r>
              <a:endParaRPr sz="1400" b="0" i="0" u="none" strike="noStrike" cap="none">
                <a:solidFill>
                  <a:srgbClr val="191919"/>
                </a:solidFill>
                <a:latin typeface="Verdana"/>
                <a:ea typeface="Verdana"/>
                <a:cs typeface="Verdana"/>
                <a:sym typeface="Verdana"/>
              </a:endParaRPr>
            </a:p>
          </p:txBody>
        </p:sp>
      </p:grpSp>
      <p:pic>
        <p:nvPicPr>
          <p:cNvPr id="675" name="Google Shape;675;p36"/>
          <p:cNvPicPr preferRelativeResize="0"/>
          <p:nvPr/>
        </p:nvPicPr>
        <p:blipFill rotWithShape="1">
          <a:blip r:embed="rId4">
            <a:alphaModFix/>
          </a:blip>
          <a:srcRect/>
          <a:stretch/>
        </p:blipFill>
        <p:spPr>
          <a:xfrm>
            <a:off x="9013656" y="285750"/>
            <a:ext cx="2853572" cy="345600"/>
          </a:xfrm>
          <a:prstGeom prst="rect">
            <a:avLst/>
          </a:prstGeom>
          <a:noFill/>
          <a:ln>
            <a:noFill/>
          </a:ln>
        </p:spPr>
      </p:pic>
      <p:pic>
        <p:nvPicPr>
          <p:cNvPr id="676" name="Google Shape;676;p36" descr="Ein Bild, das Person, stehend enthält.&#10;&#10;Automatisch generierte Beschreibung"/>
          <p:cNvPicPr preferRelativeResize="0"/>
          <p:nvPr/>
        </p:nvPicPr>
        <p:blipFill rotWithShape="1">
          <a:blip r:embed="rId5">
            <a:alphaModFix/>
          </a:blip>
          <a:srcRect l="13990" r="14835"/>
          <a:stretch/>
        </p:blipFill>
        <p:spPr>
          <a:xfrm>
            <a:off x="8582025" y="1824106"/>
            <a:ext cx="3240000" cy="3034828"/>
          </a:xfrm>
          <a:prstGeom prst="rect">
            <a:avLst/>
          </a:prstGeom>
          <a:noFill/>
          <a:ln>
            <a:noFill/>
          </a:ln>
        </p:spPr>
      </p:pic>
      <p:sp>
        <p:nvSpPr>
          <p:cNvPr id="677" name="Google Shape;677;p36"/>
          <p:cNvSpPr txBox="1"/>
          <p:nvPr/>
        </p:nvSpPr>
        <p:spPr>
          <a:xfrm>
            <a:off x="667576" y="5312047"/>
            <a:ext cx="5977063" cy="335757"/>
          </a:xfrm>
          <a:prstGeom prst="rect">
            <a:avLst/>
          </a:prstGeom>
          <a:noFill/>
          <a:ln>
            <a:noFill/>
          </a:ln>
        </p:spPr>
        <p:txBody>
          <a:bodyPr spcFirstLastPara="1" wrap="square" lIns="91425" tIns="45700" rIns="91425" bIns="45700" anchor="t" anchorCtr="0">
            <a:spAutoFit/>
          </a:bodyPr>
          <a:lstStyle/>
          <a:p>
            <a:pPr marL="0" marR="0" lvl="0" indent="0" algn="l" rtl="0">
              <a:lnSpc>
                <a:spcPct val="112500"/>
              </a:lnSpc>
              <a:spcBef>
                <a:spcPts val="0"/>
              </a:spcBef>
              <a:spcAft>
                <a:spcPts val="0"/>
              </a:spcAft>
              <a:buClr>
                <a:srgbClr val="000000"/>
              </a:buClr>
              <a:buSzPts val="1400"/>
              <a:buFont typeface="Arial"/>
              <a:buNone/>
            </a:pPr>
            <a:r>
              <a:rPr lang="en-US" sz="1400" b="0" i="0" u="sng" strike="noStrike" cap="none">
                <a:solidFill>
                  <a:schemeClr val="dk1"/>
                </a:solidFill>
                <a:latin typeface="Verdana"/>
                <a:ea typeface="Verdana"/>
                <a:cs typeface="Verdana"/>
                <a:sym typeface="Verdana"/>
                <a:hlinkClick r:id="rId3">
                  <a:extLst>
                    <a:ext uri="{A12FA001-AC4F-418D-AE19-62706E023703}">
                      <ahyp:hlinkClr xmlns:ahyp="http://schemas.microsoft.com/office/drawing/2018/hyperlinkcolor" val="tx"/>
                    </a:ext>
                  </a:extLst>
                </a:hlinkClick>
              </a:rPr>
              <a:t>https://ec.europa.eu/eusurvey/runner/OMCiProcureSecurityPCP</a:t>
            </a:r>
            <a:endParaRPr sz="1100" b="0" i="0" u="none" strike="noStrike" cap="none">
              <a:solidFill>
                <a:schemeClr val="dk1"/>
              </a:solidFill>
              <a:latin typeface="Verdana"/>
              <a:ea typeface="Verdana"/>
              <a:cs typeface="Verdana"/>
              <a:sym typeface="Verdana"/>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681"/>
        <p:cNvGrpSpPr/>
        <p:nvPr/>
      </p:nvGrpSpPr>
      <p:grpSpPr>
        <a:xfrm>
          <a:off x="0" y="0"/>
          <a:ext cx="0" cy="0"/>
          <a:chOff x="0" y="0"/>
          <a:chExt cx="0" cy="0"/>
        </a:xfrm>
      </p:grpSpPr>
      <p:sp>
        <p:nvSpPr>
          <p:cNvPr id="682" name="Google Shape;682;p55"/>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83" name="Google Shape;683;p55"/>
          <p:cNvSpPr txBox="1"/>
          <p:nvPr/>
        </p:nvSpPr>
        <p:spPr>
          <a:xfrm>
            <a:off x="328804" y="182090"/>
            <a:ext cx="8500872" cy="507255"/>
          </a:xfrm>
          <a:prstGeom prst="rect">
            <a:avLst/>
          </a:prstGeom>
          <a:noFill/>
          <a:ln>
            <a:noFill/>
          </a:ln>
        </p:spPr>
        <p:txBody>
          <a:bodyPr spcFirstLastPara="1" wrap="square" lIns="0" tIns="0" rIns="0" bIns="0" anchor="t" anchorCtr="0">
            <a:spAutoFit/>
          </a:bodyPr>
          <a:lstStyle/>
          <a:p>
            <a:pPr marL="0" marR="0" lvl="0" indent="0" algn="l" rtl="0">
              <a:lnSpc>
                <a:spcPct val="160714"/>
              </a:lnSpc>
              <a:spcBef>
                <a:spcPts val="0"/>
              </a:spcBef>
              <a:spcAft>
                <a:spcPts val="0"/>
              </a:spcAft>
              <a:buClr>
                <a:srgbClr val="000000"/>
              </a:buClr>
              <a:buSzPts val="2800"/>
              <a:buFont typeface="Arial"/>
              <a:buNone/>
            </a:pPr>
            <a:r>
              <a:rPr lang="en-US" sz="2800" b="0" i="0" u="none" strike="noStrike" cap="none">
                <a:solidFill>
                  <a:srgbClr val="D9325D"/>
                </a:solidFill>
                <a:latin typeface="Verdana"/>
                <a:ea typeface="Verdana"/>
                <a:cs typeface="Verdana"/>
                <a:sym typeface="Verdana"/>
              </a:rPr>
              <a:t>C</a:t>
            </a:r>
            <a:r>
              <a:rPr lang="en-US" sz="2800" b="0" i="0" u="none" strike="noStrike" cap="none">
                <a:solidFill>
                  <a:srgbClr val="1B456C"/>
                </a:solidFill>
                <a:latin typeface="Verdana"/>
                <a:ea typeface="Verdana"/>
                <a:cs typeface="Verdana"/>
                <a:sym typeface="Verdana"/>
              </a:rPr>
              <a:t>reation of a competitive consortium</a:t>
            </a:r>
            <a:endParaRPr sz="1400" b="0" i="0" u="none" strike="noStrike" cap="none">
              <a:solidFill>
                <a:srgbClr val="000000"/>
              </a:solidFill>
              <a:latin typeface="Arial"/>
              <a:ea typeface="Arial"/>
              <a:cs typeface="Arial"/>
              <a:sym typeface="Arial"/>
            </a:endParaRPr>
          </a:p>
        </p:txBody>
      </p:sp>
      <p:pic>
        <p:nvPicPr>
          <p:cNvPr id="684" name="Google Shape;684;p55"/>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85" name="Google Shape;685;p55"/>
          <p:cNvSpPr txBox="1"/>
          <p:nvPr/>
        </p:nvSpPr>
        <p:spPr>
          <a:xfrm>
            <a:off x="266700" y="709910"/>
            <a:ext cx="6829425"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Calibri"/>
                <a:ea typeface="Calibri"/>
                <a:cs typeface="Calibri"/>
                <a:sym typeface="Calibri"/>
              </a:rPr>
              <a:t>We encourage suppliers which cannot cover the whole iProcureSecurity PCP scope to team up with other organisations. </a:t>
            </a:r>
            <a:endParaRPr sz="1400" b="0" i="0" u="none" strike="noStrike" cap="none">
              <a:solidFill>
                <a:srgbClr val="000000"/>
              </a:solidFill>
              <a:latin typeface="Arial"/>
              <a:ea typeface="Arial"/>
              <a:cs typeface="Arial"/>
              <a:sym typeface="Arial"/>
            </a:endParaRPr>
          </a:p>
        </p:txBody>
      </p:sp>
      <p:sp>
        <p:nvSpPr>
          <p:cNvPr id="686" name="Google Shape;686;p55"/>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87" name="Google Shape;687;p55"/>
          <p:cNvGrpSpPr/>
          <p:nvPr/>
        </p:nvGrpSpPr>
        <p:grpSpPr>
          <a:xfrm>
            <a:off x="4431788" y="2478428"/>
            <a:ext cx="7288357" cy="1466731"/>
            <a:chOff x="0" y="-5080"/>
            <a:chExt cx="13317995" cy="2832456"/>
          </a:xfrm>
        </p:grpSpPr>
        <p:sp>
          <p:nvSpPr>
            <p:cNvPr id="688" name="Google Shape;688;p55"/>
            <p:cNvSpPr txBox="1"/>
            <p:nvPr/>
          </p:nvSpPr>
          <p:spPr>
            <a:xfrm>
              <a:off x="0" y="-5080"/>
              <a:ext cx="10860109" cy="569594"/>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rgbClr val="1B456C"/>
                  </a:solidFill>
                  <a:latin typeface="Verdana"/>
                  <a:ea typeface="Verdana"/>
                  <a:cs typeface="Verdana"/>
                  <a:sym typeface="Verdana"/>
                </a:rPr>
                <a:t>MATCHMAKING TOOL </a:t>
              </a:r>
              <a:endParaRPr sz="1400" b="0" i="0" u="none" strike="noStrike" cap="none">
                <a:solidFill>
                  <a:srgbClr val="000000"/>
                </a:solidFill>
                <a:latin typeface="Arial"/>
                <a:ea typeface="Arial"/>
                <a:cs typeface="Arial"/>
                <a:sym typeface="Arial"/>
              </a:endParaRPr>
            </a:p>
          </p:txBody>
        </p:sp>
        <p:sp>
          <p:nvSpPr>
            <p:cNvPr id="689" name="Google Shape;689;p55"/>
            <p:cNvSpPr txBox="1"/>
            <p:nvPr/>
          </p:nvSpPr>
          <p:spPr>
            <a:xfrm>
              <a:off x="0" y="1013841"/>
              <a:ext cx="13317995" cy="181353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latin typeface="Verdana"/>
                  <a:ea typeface="Verdana"/>
                  <a:cs typeface="Verdana"/>
                  <a:sym typeface="Verdana"/>
                </a:rPr>
                <a:t>Fill in the Market Consultation questionnaire to get support for your partner search </a:t>
              </a:r>
              <a:endParaRPr sz="1800" b="0" i="0" u="none" strike="noStrike" cap="none">
                <a:solidFill>
                  <a:srgbClr val="000000"/>
                </a:solidFill>
                <a:latin typeface="Arial"/>
                <a:ea typeface="Arial"/>
                <a:cs typeface="Arial"/>
                <a:sym typeface="Arial"/>
              </a:endParaRPr>
            </a:p>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latin typeface="Verdana"/>
                  <a:ea typeface="Verdana"/>
                  <a:cs typeface="Verdana"/>
                  <a:sym typeface="Verdana"/>
                </a:rPr>
                <a:t>https://pcp.iprocuresecurity.eu/procurementplatform/</a:t>
              </a:r>
              <a:endParaRPr sz="1800" b="0" i="0" u="none" strike="noStrike" cap="none">
                <a:solidFill>
                  <a:srgbClr val="000000"/>
                </a:solidFill>
                <a:latin typeface="Arial"/>
                <a:ea typeface="Arial"/>
                <a:cs typeface="Arial"/>
                <a:sym typeface="Arial"/>
              </a:endParaRPr>
            </a:p>
          </p:txBody>
        </p:sp>
      </p:grpSp>
      <p:grpSp>
        <p:nvGrpSpPr>
          <p:cNvPr id="690" name="Google Shape;690;p55"/>
          <p:cNvGrpSpPr/>
          <p:nvPr/>
        </p:nvGrpSpPr>
        <p:grpSpPr>
          <a:xfrm>
            <a:off x="4422595" y="4830168"/>
            <a:ext cx="7517359" cy="1134097"/>
            <a:chOff x="-4" y="-5080"/>
            <a:chExt cx="16345712" cy="1906939"/>
          </a:xfrm>
        </p:grpSpPr>
        <p:sp>
          <p:nvSpPr>
            <p:cNvPr id="691" name="Google Shape;691;p55"/>
            <p:cNvSpPr txBox="1"/>
            <p:nvPr/>
          </p:nvSpPr>
          <p:spPr>
            <a:xfrm>
              <a:off x="0" y="-5080"/>
              <a:ext cx="16097175" cy="58996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PITCHING AT THE INTERNATIONAL WEBINAR</a:t>
              </a:r>
              <a:endParaRPr sz="1400" b="0" i="0" u="none" strike="noStrike" cap="none">
                <a:solidFill>
                  <a:srgbClr val="000000"/>
                </a:solidFill>
                <a:latin typeface="Arial"/>
                <a:ea typeface="Arial"/>
                <a:cs typeface="Arial"/>
                <a:sym typeface="Arial"/>
              </a:endParaRPr>
            </a:p>
          </p:txBody>
        </p:sp>
        <p:sp>
          <p:nvSpPr>
            <p:cNvPr id="692" name="Google Shape;692;p55"/>
            <p:cNvSpPr txBox="1"/>
            <p:nvPr/>
          </p:nvSpPr>
          <p:spPr>
            <a:xfrm>
              <a:off x="-4" y="849149"/>
              <a:ext cx="16345712" cy="1052710"/>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dirty="0">
                  <a:solidFill>
                    <a:schemeClr val="lt1"/>
                  </a:solidFill>
                  <a:latin typeface="Verdana"/>
                  <a:ea typeface="Verdana"/>
                  <a:cs typeface="Verdana"/>
                  <a:sym typeface="Verdana"/>
                </a:rPr>
                <a:t>All presented pitching slides and the recording will be published online. </a:t>
              </a:r>
              <a:endParaRPr sz="1400" b="0" i="0" u="none" strike="noStrike" cap="none" dirty="0">
                <a:solidFill>
                  <a:schemeClr val="dk1"/>
                </a:solidFill>
                <a:highlight>
                  <a:srgbClr val="FFFF00"/>
                </a:highlight>
                <a:latin typeface="Verdana"/>
                <a:ea typeface="Verdana"/>
                <a:cs typeface="Verdana"/>
                <a:sym typeface="Verdana"/>
              </a:endParaRPr>
            </a:p>
          </p:txBody>
        </p:sp>
      </p:grpSp>
      <p:pic>
        <p:nvPicPr>
          <p:cNvPr id="693" name="Google Shape;693;p55" descr="Ein Bild, das Text, Sitz, Vektorgrafiken enthält.&#10;&#10;Automatisch generierte Beschreibung"/>
          <p:cNvPicPr preferRelativeResize="0"/>
          <p:nvPr/>
        </p:nvPicPr>
        <p:blipFill rotWithShape="1">
          <a:blip r:embed="rId4">
            <a:alphaModFix/>
          </a:blip>
          <a:srcRect/>
          <a:stretch/>
        </p:blipFill>
        <p:spPr>
          <a:xfrm>
            <a:off x="1762125" y="4448175"/>
            <a:ext cx="2295525" cy="2295525"/>
          </a:xfrm>
          <a:prstGeom prst="rect">
            <a:avLst/>
          </a:prstGeom>
          <a:noFill/>
          <a:ln>
            <a:noFill/>
          </a:ln>
        </p:spPr>
      </p:pic>
      <p:pic>
        <p:nvPicPr>
          <p:cNvPr id="694" name="Google Shape;694;p55" descr="Ein Bild, das Outdoorobjekt enthält.&#10;&#10;Automatisch generierte Beschreibung"/>
          <p:cNvPicPr preferRelativeResize="0"/>
          <p:nvPr/>
        </p:nvPicPr>
        <p:blipFill rotWithShape="1">
          <a:blip r:embed="rId5">
            <a:alphaModFix/>
          </a:blip>
          <a:srcRect/>
          <a:stretch/>
        </p:blipFill>
        <p:spPr>
          <a:xfrm>
            <a:off x="1704974" y="1981199"/>
            <a:ext cx="2409825" cy="2409825"/>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98"/>
        <p:cNvGrpSpPr/>
        <p:nvPr/>
      </p:nvGrpSpPr>
      <p:grpSpPr>
        <a:xfrm>
          <a:off x="0" y="0"/>
          <a:ext cx="0" cy="0"/>
          <a:chOff x="0" y="0"/>
          <a:chExt cx="0" cy="0"/>
        </a:xfrm>
      </p:grpSpPr>
      <p:pic>
        <p:nvPicPr>
          <p:cNvPr id="699" name="Google Shape;699;p38"/>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700" name="Google Shape;700;p38"/>
          <p:cNvPicPr preferRelativeResize="0"/>
          <p:nvPr/>
        </p:nvPicPr>
        <p:blipFill rotWithShape="1">
          <a:blip r:embed="rId4">
            <a:alphaModFix amt="16000"/>
          </a:blip>
          <a:srcRect t="28729" b="40119"/>
          <a:stretch/>
        </p:blipFill>
        <p:spPr>
          <a:xfrm>
            <a:off x="0" y="0"/>
            <a:ext cx="12192000" cy="3932504"/>
          </a:xfrm>
          <a:prstGeom prst="rect">
            <a:avLst/>
          </a:prstGeom>
          <a:noFill/>
          <a:ln>
            <a:noFill/>
          </a:ln>
        </p:spPr>
      </p:pic>
      <p:cxnSp>
        <p:nvCxnSpPr>
          <p:cNvPr id="701" name="Google Shape;701;p38"/>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702" name="Google Shape;702;p38"/>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3" name="Google Shape;703;p38"/>
          <p:cNvSpPr/>
          <p:nvPr/>
        </p:nvSpPr>
        <p:spPr>
          <a:xfrm>
            <a:off x="2102080" y="5052197"/>
            <a:ext cx="1401815" cy="1340073"/>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04" name="Google Shape;704;p38"/>
          <p:cNvGrpSpPr/>
          <p:nvPr/>
        </p:nvGrpSpPr>
        <p:grpSpPr>
          <a:xfrm>
            <a:off x="2038351" y="4492682"/>
            <a:ext cx="1538099" cy="947636"/>
            <a:chOff x="0" y="0"/>
            <a:chExt cx="4101596" cy="2527029"/>
          </a:xfrm>
        </p:grpSpPr>
        <p:sp>
          <p:nvSpPr>
            <p:cNvPr id="705" name="Google Shape;705;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p38"/>
            <p:cNvSpPr txBox="1"/>
            <p:nvPr/>
          </p:nvSpPr>
          <p:spPr>
            <a:xfrm>
              <a:off x="1683354" y="418043"/>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01</a:t>
              </a:r>
              <a:endParaRPr sz="1400" b="0" i="0" u="none" strike="noStrike" cap="none">
                <a:solidFill>
                  <a:srgbClr val="000000"/>
                </a:solidFill>
                <a:latin typeface="Arial"/>
                <a:ea typeface="Arial"/>
                <a:cs typeface="Arial"/>
                <a:sym typeface="Arial"/>
              </a:endParaRPr>
            </a:p>
          </p:txBody>
        </p:sp>
        <p:sp>
          <p:nvSpPr>
            <p:cNvPr id="707" name="Google Shape;707;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OMC</a:t>
              </a:r>
              <a:endParaRPr sz="1400" b="0" i="0" u="none" strike="noStrike" cap="none">
                <a:solidFill>
                  <a:srgbClr val="000000"/>
                </a:solidFill>
                <a:latin typeface="Arial"/>
                <a:ea typeface="Arial"/>
                <a:cs typeface="Arial"/>
                <a:sym typeface="Arial"/>
              </a:endParaRPr>
            </a:p>
          </p:txBody>
        </p:sp>
      </p:grpSp>
      <p:grpSp>
        <p:nvGrpSpPr>
          <p:cNvPr id="708" name="Google Shape;708;p38"/>
          <p:cNvGrpSpPr/>
          <p:nvPr/>
        </p:nvGrpSpPr>
        <p:grpSpPr>
          <a:xfrm>
            <a:off x="5326952" y="4492682"/>
            <a:ext cx="1538099" cy="947636"/>
            <a:chOff x="0" y="0"/>
            <a:chExt cx="4101596" cy="2527029"/>
          </a:xfrm>
        </p:grpSpPr>
        <p:sp>
          <p:nvSpPr>
            <p:cNvPr id="709" name="Google Shape;709;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0" name="Google Shape;710;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03</a:t>
              </a:r>
              <a:endParaRPr sz="1400" b="0" i="0" u="none" strike="noStrike" cap="none">
                <a:solidFill>
                  <a:srgbClr val="000000"/>
                </a:solidFill>
                <a:latin typeface="Arial"/>
                <a:ea typeface="Arial"/>
                <a:cs typeface="Arial"/>
                <a:sym typeface="Arial"/>
              </a:endParaRPr>
            </a:p>
          </p:txBody>
        </p:sp>
        <p:sp>
          <p:nvSpPr>
            <p:cNvPr id="711" name="Google Shape;711;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a:t>
              </a:r>
              <a:endParaRPr sz="1400" b="0" i="0" u="none" strike="noStrike" cap="none">
                <a:solidFill>
                  <a:srgbClr val="000000"/>
                </a:solidFill>
                <a:latin typeface="Arial"/>
                <a:ea typeface="Arial"/>
                <a:cs typeface="Arial"/>
                <a:sym typeface="Arial"/>
              </a:endParaRPr>
            </a:p>
          </p:txBody>
        </p:sp>
      </p:grpSp>
      <p:grpSp>
        <p:nvGrpSpPr>
          <p:cNvPr id="712" name="Google Shape;712;p38"/>
          <p:cNvGrpSpPr/>
          <p:nvPr/>
        </p:nvGrpSpPr>
        <p:grpSpPr>
          <a:xfrm>
            <a:off x="6971252" y="4492682"/>
            <a:ext cx="1538099" cy="947636"/>
            <a:chOff x="0" y="0"/>
            <a:chExt cx="4101596" cy="2527029"/>
          </a:xfrm>
        </p:grpSpPr>
        <p:sp>
          <p:nvSpPr>
            <p:cNvPr id="713" name="Google Shape;713;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4" name="Google Shape;714;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04</a:t>
              </a:r>
              <a:endParaRPr sz="1400" b="0" i="0" u="none" strike="noStrike" cap="none">
                <a:solidFill>
                  <a:srgbClr val="000000"/>
                </a:solidFill>
                <a:latin typeface="Arial"/>
                <a:ea typeface="Arial"/>
                <a:cs typeface="Arial"/>
                <a:sym typeface="Arial"/>
              </a:endParaRPr>
            </a:p>
          </p:txBody>
        </p:sp>
        <p:sp>
          <p:nvSpPr>
            <p:cNvPr id="715" name="Google Shape;715;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II</a:t>
              </a:r>
              <a:endParaRPr sz="1400" b="0" i="0" u="none" strike="noStrike" cap="none">
                <a:solidFill>
                  <a:srgbClr val="000000"/>
                </a:solidFill>
                <a:latin typeface="Arial"/>
                <a:ea typeface="Arial"/>
                <a:cs typeface="Arial"/>
                <a:sym typeface="Arial"/>
              </a:endParaRPr>
            </a:p>
          </p:txBody>
        </p:sp>
      </p:grpSp>
      <p:sp>
        <p:nvSpPr>
          <p:cNvPr id="716" name="Google Shape;716;p38"/>
          <p:cNvSpPr txBox="1"/>
          <p:nvPr/>
        </p:nvSpPr>
        <p:spPr>
          <a:xfrm>
            <a:off x="2102081" y="5951843"/>
            <a:ext cx="1367000" cy="16927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a:solidFill>
                  <a:srgbClr val="1B456C"/>
                </a:solidFill>
                <a:latin typeface="Verdana"/>
                <a:ea typeface="Verdana"/>
                <a:cs typeface="Verdana"/>
                <a:sym typeface="Verdana"/>
              </a:rPr>
              <a:t>Jan - Apr 22</a:t>
            </a:r>
            <a:endParaRPr sz="1400" b="0" i="0" u="none" strike="noStrike" cap="none">
              <a:solidFill>
                <a:srgbClr val="000000"/>
              </a:solidFill>
              <a:latin typeface="Arial"/>
              <a:ea typeface="Arial"/>
              <a:cs typeface="Arial"/>
              <a:sym typeface="Arial"/>
            </a:endParaRPr>
          </a:p>
        </p:txBody>
      </p:sp>
      <p:grpSp>
        <p:nvGrpSpPr>
          <p:cNvPr id="717" name="Google Shape;717;p38"/>
          <p:cNvGrpSpPr/>
          <p:nvPr/>
        </p:nvGrpSpPr>
        <p:grpSpPr>
          <a:xfrm>
            <a:off x="2765917" y="1924598"/>
            <a:ext cx="6660166" cy="913225"/>
            <a:chOff x="0" y="-9525"/>
            <a:chExt cx="17760442" cy="2435265"/>
          </a:xfrm>
        </p:grpSpPr>
        <p:sp>
          <p:nvSpPr>
            <p:cNvPr id="718" name="Google Shape;718;p38"/>
            <p:cNvSpPr txBox="1"/>
            <p:nvPr/>
          </p:nvSpPr>
          <p:spPr>
            <a:xfrm>
              <a:off x="521088" y="1849343"/>
              <a:ext cx="16718269" cy="57639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300"/>
                <a:buFont typeface="Arial"/>
                <a:buNone/>
              </a:pPr>
              <a:r>
                <a:rPr lang="en-US" sz="1300" b="0" i="0" u="none" strike="noStrike" cap="none">
                  <a:solidFill>
                    <a:srgbClr val="1B456C"/>
                  </a:solidFill>
                  <a:latin typeface="Montserrat"/>
                  <a:ea typeface="Montserrat"/>
                  <a:cs typeface="Montserrat"/>
                  <a:sym typeface="Montserrat"/>
                </a:rPr>
                <a:t>Tentative timeline</a:t>
              </a:r>
              <a:endParaRPr sz="1300" b="0" i="0" u="none" strike="noStrike" cap="none">
                <a:solidFill>
                  <a:srgbClr val="1B456C"/>
                </a:solidFill>
                <a:latin typeface="Open Sans Light"/>
                <a:ea typeface="Open Sans Light"/>
                <a:cs typeface="Open Sans Light"/>
                <a:sym typeface="Open Sans Light"/>
              </a:endParaRPr>
            </a:p>
          </p:txBody>
        </p:sp>
        <p:sp>
          <p:nvSpPr>
            <p:cNvPr id="719" name="Google Shape;719;p38"/>
            <p:cNvSpPr txBox="1"/>
            <p:nvPr/>
          </p:nvSpPr>
          <p:spPr>
            <a:xfrm>
              <a:off x="0" y="-9525"/>
              <a:ext cx="17760442" cy="1538882"/>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3750"/>
                <a:buFont typeface="Arial"/>
                <a:buNone/>
              </a:pPr>
              <a:r>
                <a:rPr lang="en-US" sz="3750" b="0" i="0" u="none" strike="noStrike" cap="none">
                  <a:solidFill>
                    <a:srgbClr val="1B456C"/>
                  </a:solidFill>
                  <a:latin typeface="Montserrat"/>
                  <a:ea typeface="Montserrat"/>
                  <a:cs typeface="Montserrat"/>
                  <a:sym typeface="Montserrat"/>
                </a:rPr>
                <a:t>Our Roadmap</a:t>
              </a:r>
              <a:endParaRPr sz="1400" b="0" i="0" u="none" strike="noStrike" cap="none">
                <a:solidFill>
                  <a:srgbClr val="000000"/>
                </a:solidFill>
                <a:latin typeface="Arial"/>
                <a:ea typeface="Arial"/>
                <a:cs typeface="Arial"/>
                <a:sym typeface="Arial"/>
              </a:endParaRPr>
            </a:p>
          </p:txBody>
        </p:sp>
      </p:grpSp>
      <p:sp>
        <p:nvSpPr>
          <p:cNvPr id="720" name="Google Shape;720;p38"/>
          <p:cNvSpPr txBox="1"/>
          <p:nvPr/>
        </p:nvSpPr>
        <p:spPr>
          <a:xfrm>
            <a:off x="3955780" y="5960077"/>
            <a:ext cx="122206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May – Aug 22</a:t>
            </a:r>
            <a:endParaRPr sz="1100" b="0" i="0" u="none" strike="noStrike" cap="none">
              <a:solidFill>
                <a:srgbClr val="191919"/>
              </a:solidFill>
              <a:latin typeface="Verdana"/>
              <a:ea typeface="Verdana"/>
              <a:cs typeface="Verdana"/>
              <a:sym typeface="Verdana"/>
            </a:endParaRPr>
          </a:p>
        </p:txBody>
      </p:sp>
      <p:sp>
        <p:nvSpPr>
          <p:cNvPr id="721" name="Google Shape;721;p38"/>
          <p:cNvSpPr txBox="1"/>
          <p:nvPr/>
        </p:nvSpPr>
        <p:spPr>
          <a:xfrm>
            <a:off x="5611531" y="5952261"/>
            <a:ext cx="115560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Sep – Dec 22</a:t>
            </a:r>
            <a:endParaRPr sz="1100" b="0" i="0" u="none" strike="noStrike" cap="none">
              <a:solidFill>
                <a:srgbClr val="191919"/>
              </a:solidFill>
              <a:latin typeface="Verdana"/>
              <a:ea typeface="Verdana"/>
              <a:cs typeface="Verdana"/>
              <a:sym typeface="Verdana"/>
            </a:endParaRPr>
          </a:p>
        </p:txBody>
      </p:sp>
      <p:sp>
        <p:nvSpPr>
          <p:cNvPr id="722" name="Google Shape;722;p38"/>
          <p:cNvSpPr txBox="1"/>
          <p:nvPr/>
        </p:nvSpPr>
        <p:spPr>
          <a:xfrm>
            <a:off x="7247441" y="5951843"/>
            <a:ext cx="1163855"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191919"/>
                </a:solidFill>
                <a:latin typeface="Verdana"/>
                <a:ea typeface="Verdana"/>
                <a:cs typeface="Verdana"/>
                <a:sym typeface="Verdana"/>
              </a:rPr>
              <a:t>Jan 23 – Aug</a:t>
            </a:r>
            <a:endParaRPr sz="1100" b="0" i="0" u="none" strike="noStrike" cap="none">
              <a:solidFill>
                <a:srgbClr val="191919"/>
              </a:solidFill>
              <a:latin typeface="Verdana"/>
              <a:ea typeface="Verdana"/>
              <a:cs typeface="Verdana"/>
              <a:sym typeface="Verdana"/>
            </a:endParaRPr>
          </a:p>
        </p:txBody>
      </p:sp>
      <p:sp>
        <p:nvSpPr>
          <p:cNvPr id="723" name="Google Shape;723;p38"/>
          <p:cNvSpPr txBox="1"/>
          <p:nvPr/>
        </p:nvSpPr>
        <p:spPr>
          <a:xfrm>
            <a:off x="8826950" y="5960077"/>
            <a:ext cx="1260884" cy="16927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dirty="0">
                <a:solidFill>
                  <a:srgbClr val="191919"/>
                </a:solidFill>
                <a:latin typeface="Verdana"/>
                <a:ea typeface="Verdana"/>
                <a:cs typeface="Verdana"/>
                <a:sym typeface="Verdana"/>
              </a:rPr>
              <a:t>Sep – Apr 24</a:t>
            </a:r>
            <a:endParaRPr sz="1100" b="0" i="0" u="none" strike="noStrike" cap="none" dirty="0">
              <a:solidFill>
                <a:srgbClr val="191919"/>
              </a:solidFill>
              <a:latin typeface="Verdana"/>
              <a:ea typeface="Verdana"/>
              <a:cs typeface="Verdana"/>
              <a:sym typeface="Verdana"/>
            </a:endParaRPr>
          </a:p>
        </p:txBody>
      </p:sp>
      <p:grpSp>
        <p:nvGrpSpPr>
          <p:cNvPr id="724" name="Google Shape;724;p38"/>
          <p:cNvGrpSpPr/>
          <p:nvPr/>
        </p:nvGrpSpPr>
        <p:grpSpPr>
          <a:xfrm>
            <a:off x="3610098" y="4492683"/>
            <a:ext cx="1610653" cy="1228488"/>
            <a:chOff x="-283205" y="0"/>
            <a:chExt cx="4384801" cy="3257254"/>
          </a:xfrm>
        </p:grpSpPr>
        <p:sp>
          <p:nvSpPr>
            <p:cNvPr id="725" name="Google Shape;725;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26" name="Google Shape;726;p38"/>
            <p:cNvSpPr txBox="1"/>
            <p:nvPr/>
          </p:nvSpPr>
          <p:spPr>
            <a:xfrm>
              <a:off x="1683354" y="401109"/>
              <a:ext cx="734889" cy="449166"/>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02</a:t>
              </a:r>
              <a:endParaRPr sz="1400" b="0" i="0" u="none" strike="noStrike" cap="none">
                <a:solidFill>
                  <a:srgbClr val="000000"/>
                </a:solidFill>
                <a:latin typeface="Arial"/>
                <a:ea typeface="Arial"/>
                <a:cs typeface="Arial"/>
                <a:sym typeface="Arial"/>
              </a:endParaRPr>
            </a:p>
          </p:txBody>
        </p:sp>
        <p:sp>
          <p:nvSpPr>
            <p:cNvPr id="727" name="Google Shape;727;p38"/>
            <p:cNvSpPr txBox="1"/>
            <p:nvPr/>
          </p:nvSpPr>
          <p:spPr>
            <a:xfrm>
              <a:off x="-283205" y="1788365"/>
              <a:ext cx="4384801" cy="146888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CALL FOR TENDERS</a:t>
              </a:r>
              <a:endParaRPr sz="1400" b="0" i="0" u="none" strike="noStrike" cap="none">
                <a:solidFill>
                  <a:srgbClr val="000000"/>
                </a:solidFill>
                <a:latin typeface="Arial"/>
                <a:ea typeface="Arial"/>
                <a:cs typeface="Arial"/>
                <a:sym typeface="Arial"/>
              </a:endParaRPr>
            </a:p>
          </p:txBody>
        </p:sp>
      </p:grpSp>
      <p:grpSp>
        <p:nvGrpSpPr>
          <p:cNvPr id="728" name="Google Shape;728;p38"/>
          <p:cNvGrpSpPr/>
          <p:nvPr/>
        </p:nvGrpSpPr>
        <p:grpSpPr>
          <a:xfrm>
            <a:off x="8615553" y="4492682"/>
            <a:ext cx="1538099" cy="947636"/>
            <a:chOff x="0" y="0"/>
            <a:chExt cx="4101596" cy="2527029"/>
          </a:xfrm>
        </p:grpSpPr>
        <p:sp>
          <p:nvSpPr>
            <p:cNvPr id="729" name="Google Shape;729;p38"/>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30" name="Google Shape;730;p38"/>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05</a:t>
              </a:r>
              <a:endParaRPr sz="1400" b="0" i="0" u="none" strike="noStrike" cap="none">
                <a:solidFill>
                  <a:srgbClr val="000000"/>
                </a:solidFill>
                <a:latin typeface="Arial"/>
                <a:ea typeface="Arial"/>
                <a:cs typeface="Arial"/>
                <a:sym typeface="Arial"/>
              </a:endParaRPr>
            </a:p>
          </p:txBody>
        </p:sp>
        <p:sp>
          <p:nvSpPr>
            <p:cNvPr id="731" name="Google Shape;731;p38"/>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PHASE III</a:t>
              </a:r>
              <a:endParaRPr sz="1400" b="0" i="0" u="none" strike="noStrike" cap="none">
                <a:solidFill>
                  <a:srgbClr val="000000"/>
                </a:solidFill>
                <a:latin typeface="Arial"/>
                <a:ea typeface="Arial"/>
                <a:cs typeface="Arial"/>
                <a:sym typeface="Arial"/>
              </a:endParaRPr>
            </a:p>
          </p:txBody>
        </p:sp>
      </p:grpSp>
      <p:cxnSp>
        <p:nvCxnSpPr>
          <p:cNvPr id="732" name="Google Shape;732;p38"/>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733" name="Google Shape;733;p38"/>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734" name="Google Shape;734;p38"/>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738"/>
        <p:cNvGrpSpPr/>
        <p:nvPr/>
      </p:nvGrpSpPr>
      <p:grpSpPr>
        <a:xfrm>
          <a:off x="0" y="0"/>
          <a:ext cx="0" cy="0"/>
          <a:chOff x="0" y="0"/>
          <a:chExt cx="0" cy="0"/>
        </a:xfrm>
      </p:grpSpPr>
      <p:pic>
        <p:nvPicPr>
          <p:cNvPr id="739" name="Google Shape;739;p3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740" name="Google Shape;740;p39"/>
          <p:cNvSpPr txBox="1"/>
          <p:nvPr/>
        </p:nvSpPr>
        <p:spPr>
          <a:xfrm>
            <a:off x="1491871" y="3184318"/>
            <a:ext cx="9014203" cy="549318"/>
          </a:xfrm>
          <a:prstGeom prst="rect">
            <a:avLst/>
          </a:prstGeom>
          <a:noFill/>
          <a:ln>
            <a:noFill/>
          </a:ln>
        </p:spPr>
        <p:txBody>
          <a:bodyPr spcFirstLastPara="1" wrap="square" lIns="0" tIns="0" rIns="0" bIns="0" anchor="t" anchorCtr="0">
            <a:spAutoFit/>
          </a:bodyPr>
          <a:lstStyle/>
          <a:p>
            <a:pPr marL="0" marR="0" lvl="0" indent="0" algn="ctr" rtl="0">
              <a:lnSpc>
                <a:spcPct val="43875"/>
              </a:lnSpc>
              <a:spcBef>
                <a:spcPts val="0"/>
              </a:spcBef>
              <a:spcAft>
                <a:spcPts val="0"/>
              </a:spcAft>
              <a:buClr>
                <a:srgbClr val="D9325D"/>
              </a:buClr>
              <a:buSzPts val="8000"/>
              <a:buFont typeface="Verdana"/>
              <a:buNone/>
            </a:pPr>
            <a:r>
              <a:rPr lang="en-US" sz="8000" b="1" i="0" u="none" strike="noStrike" cap="none">
                <a:solidFill>
                  <a:srgbClr val="D9325D"/>
                </a:solidFill>
                <a:latin typeface="Verdana"/>
                <a:ea typeface="Verdana"/>
                <a:cs typeface="Verdana"/>
                <a:sym typeface="Verdana"/>
              </a:rPr>
              <a:t>Q</a:t>
            </a:r>
            <a:r>
              <a:rPr lang="en-US" sz="8000" b="1" i="0" u="none" strike="noStrike" cap="none">
                <a:solidFill>
                  <a:srgbClr val="FFFFFF"/>
                </a:solidFill>
                <a:latin typeface="Verdana"/>
                <a:ea typeface="Verdana"/>
                <a:cs typeface="Verdana"/>
                <a:sym typeface="Verdana"/>
              </a:rPr>
              <a:t>&amp;</a:t>
            </a:r>
            <a:r>
              <a:rPr lang="en-US" sz="8000" b="1" i="0" u="none" strike="noStrike" cap="none">
                <a:solidFill>
                  <a:srgbClr val="D9325D"/>
                </a:solidFill>
                <a:latin typeface="Verdana"/>
                <a:ea typeface="Verdana"/>
                <a:cs typeface="Verdana"/>
                <a:sym typeface="Verdana"/>
              </a:rPr>
              <a:t>A</a:t>
            </a:r>
            <a:endParaRPr sz="8000" b="1" i="0" u="none" strike="noStrike" cap="none">
              <a:solidFill>
                <a:srgbClr val="FFFFFF"/>
              </a:solidFill>
              <a:latin typeface="Verdana"/>
              <a:ea typeface="Verdana"/>
              <a:cs typeface="Verdana"/>
              <a:sym typeface="Verdana"/>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pic>
        <p:nvPicPr>
          <p:cNvPr id="603" name="Google Shape;603;p33"/>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04" name="Google Shape;604;p3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5" name="Google Shape;605;p3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33"/>
          <p:cNvSpPr txBox="1"/>
          <p:nvPr/>
        </p:nvSpPr>
        <p:spPr>
          <a:xfrm>
            <a:off x="5946274" y="2498163"/>
            <a:ext cx="4075912" cy="49244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dirty="0">
                <a:solidFill>
                  <a:schemeClr val="lt1"/>
                </a:solidFill>
                <a:latin typeface="Verdana"/>
                <a:ea typeface="Verdana"/>
                <a:cs typeface="Verdana"/>
                <a:sym typeface="Verdana"/>
              </a:rPr>
              <a:t>Lucas Deimel</a:t>
            </a:r>
            <a:endParaRPr sz="1400" b="0" i="0" u="none" strike="noStrike" cap="none" dirty="0">
              <a:solidFill>
                <a:srgbClr val="000000"/>
              </a:solidFill>
              <a:latin typeface="Arial"/>
              <a:ea typeface="Arial"/>
              <a:cs typeface="Arial"/>
              <a:sym typeface="Arial"/>
            </a:endParaRPr>
          </a:p>
        </p:txBody>
      </p:sp>
      <p:sp>
        <p:nvSpPr>
          <p:cNvPr id="607" name="Google Shape;607;p33"/>
          <p:cNvSpPr txBox="1"/>
          <p:nvPr/>
        </p:nvSpPr>
        <p:spPr>
          <a:xfrm>
            <a:off x="5989576" y="3736015"/>
            <a:ext cx="3996396" cy="1846659"/>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Research Consultant</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 </a:t>
            </a:r>
            <a:endParaRPr sz="1400" b="0" i="0" u="none" strike="noStrike" cap="none" dirty="0">
              <a:solidFill>
                <a:srgbClr val="000000"/>
              </a:solidFill>
              <a:latin typeface="Arial"/>
              <a:ea typeface="Arial"/>
              <a:cs typeface="Arial"/>
              <a:sym typeface="Arial"/>
            </a:endParaRPr>
          </a:p>
          <a:p>
            <a:pPr marL="0" marR="0" lvl="0" indent="0" algn="l" rtl="0">
              <a:lnSpc>
                <a:spcPct val="150000"/>
              </a:lnSpc>
              <a:spcBef>
                <a:spcPts val="0"/>
              </a:spcBef>
              <a:spcAft>
                <a:spcPts val="0"/>
              </a:spcAft>
              <a:buClr>
                <a:srgbClr val="000000"/>
              </a:buClr>
              <a:buSzPts val="2000"/>
              <a:buFont typeface="Arial"/>
              <a:buNone/>
            </a:pPr>
            <a:r>
              <a:rPr lang="en-US" sz="2000" b="0" i="0" u="none" strike="noStrike" cap="none" dirty="0">
                <a:solidFill>
                  <a:schemeClr val="lt1"/>
                </a:solidFill>
                <a:latin typeface="Verdana"/>
                <a:ea typeface="Verdana"/>
                <a:cs typeface="Verdana"/>
                <a:sym typeface="Verdana"/>
              </a:rPr>
              <a:t>empirica Communication and Technology Research</a:t>
            </a:r>
            <a:endParaRPr sz="2000" b="0" i="0" u="none" strike="noStrike" cap="none" dirty="0">
              <a:solidFill>
                <a:schemeClr val="lt1"/>
              </a:solidFill>
              <a:latin typeface="Verdana"/>
              <a:ea typeface="Verdana"/>
              <a:cs typeface="Verdana"/>
              <a:sym typeface="Verdana"/>
            </a:endParaRPr>
          </a:p>
        </p:txBody>
      </p:sp>
      <p:sp>
        <p:nvSpPr>
          <p:cNvPr id="608" name="Google Shape;608;p33"/>
          <p:cNvSpPr txBox="1"/>
          <p:nvPr/>
        </p:nvSpPr>
        <p:spPr>
          <a:xfrm>
            <a:off x="1591145" y="1348274"/>
            <a:ext cx="887466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rgbClr val="D9325D"/>
                </a:solidFill>
                <a:latin typeface="Verdana"/>
                <a:ea typeface="Verdana"/>
                <a:cs typeface="Verdana"/>
                <a:sym typeface="Verdana"/>
              </a:rPr>
              <a:t>S</a:t>
            </a:r>
            <a:r>
              <a:rPr lang="en-US" sz="3600" b="1" i="0" u="none" strike="noStrike" cap="none" dirty="0">
                <a:solidFill>
                  <a:srgbClr val="1B456C"/>
                </a:solidFill>
                <a:latin typeface="Verdana"/>
                <a:ea typeface="Verdana"/>
                <a:cs typeface="Verdana"/>
                <a:sym typeface="Verdana"/>
              </a:rPr>
              <a:t>UPPLIER PITCHING SESSION</a:t>
            </a:r>
            <a:endParaRPr sz="3600" b="0" i="0" u="none" strike="noStrike" cap="none" dirty="0">
              <a:solidFill>
                <a:srgbClr val="1B456C"/>
              </a:solidFill>
              <a:latin typeface="Verdana"/>
              <a:ea typeface="Verdana"/>
              <a:cs typeface="Verdana"/>
              <a:sym typeface="Verdana"/>
            </a:endParaRPr>
          </a:p>
        </p:txBody>
      </p:sp>
      <p:pic>
        <p:nvPicPr>
          <p:cNvPr id="11" name="Google Shape;149;p6" descr="Computergenerierter Alternativtext:&#10;&#10;">
            <a:extLst>
              <a:ext uri="{FF2B5EF4-FFF2-40B4-BE49-F238E27FC236}">
                <a16:creationId xmlns:a16="http://schemas.microsoft.com/office/drawing/2014/main" id="{7F1B1C07-9DC5-4495-822C-597A52B09262}"/>
              </a:ext>
            </a:extLst>
          </p:cNvPr>
          <p:cNvPicPr preferRelativeResize="0"/>
          <p:nvPr/>
        </p:nvPicPr>
        <p:blipFill rotWithShape="1">
          <a:blip r:embed="rId4">
            <a:alphaModFix/>
          </a:blip>
          <a:srcRect l="15792" r="12626"/>
          <a:stretch/>
        </p:blipFill>
        <p:spPr>
          <a:xfrm>
            <a:off x="1726526" y="2778125"/>
            <a:ext cx="2633037" cy="2633366"/>
          </a:xfrm>
          <a:prstGeom prst="rect">
            <a:avLst/>
          </a:prstGeom>
          <a:noFill/>
          <a:ln>
            <a:noFill/>
          </a:ln>
        </p:spPr>
      </p:pic>
    </p:spTree>
    <p:extLst>
      <p:ext uri="{BB962C8B-B14F-4D97-AF65-F5344CB8AC3E}">
        <p14:creationId xmlns:p14="http://schemas.microsoft.com/office/powerpoint/2010/main" val="38479278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sp>
        <p:nvSpPr>
          <p:cNvPr id="756" name="Google Shape;756;p57"/>
          <p:cNvSpPr/>
          <p:nvPr/>
        </p:nvSpPr>
        <p:spPr>
          <a:xfrm>
            <a:off x="-1" y="0"/>
            <a:ext cx="6096001" cy="6858000"/>
          </a:xfrm>
          <a:prstGeom prst="rect">
            <a:avLst/>
          </a:prstGeom>
          <a:solidFill>
            <a:srgbClr val="BDD7EB">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757" name="Google Shape;757;p5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758" name="Google Shape;758;p57"/>
          <p:cNvSpPr txBox="1"/>
          <p:nvPr/>
        </p:nvSpPr>
        <p:spPr>
          <a:xfrm>
            <a:off x="847531" y="323811"/>
            <a:ext cx="4400936" cy="166199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dirty="0">
                <a:solidFill>
                  <a:schemeClr val="accent2"/>
                </a:solidFill>
                <a:latin typeface="Verdana"/>
                <a:ea typeface="Verdana"/>
                <a:cs typeface="Verdana"/>
                <a:sym typeface="Verdana"/>
              </a:rPr>
              <a:t>A</a:t>
            </a:r>
            <a:r>
              <a:rPr lang="en-US" sz="5400" b="1" i="0" u="none" strike="noStrike" cap="none" dirty="0">
                <a:solidFill>
                  <a:srgbClr val="1B456C"/>
                </a:solidFill>
                <a:latin typeface="Verdana"/>
                <a:ea typeface="Verdana"/>
                <a:cs typeface="Verdana"/>
                <a:sym typeface="Verdana"/>
              </a:rPr>
              <a:t>im of the Session</a:t>
            </a:r>
            <a:endParaRPr sz="1400" b="0" i="0" u="none" strike="noStrike" cap="none" dirty="0">
              <a:solidFill>
                <a:srgbClr val="000000"/>
              </a:solidFill>
              <a:latin typeface="Verdana"/>
              <a:ea typeface="Verdana"/>
              <a:cs typeface="Verdana"/>
              <a:sym typeface="Verdana"/>
            </a:endParaRPr>
          </a:p>
        </p:txBody>
      </p:sp>
      <p:sp>
        <p:nvSpPr>
          <p:cNvPr id="759" name="Google Shape;759;p57"/>
          <p:cNvSpPr/>
          <p:nvPr/>
        </p:nvSpPr>
        <p:spPr>
          <a:xfrm>
            <a:off x="6398201" y="186573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60" name="Google Shape;760;p57"/>
          <p:cNvSpPr/>
          <p:nvPr/>
        </p:nvSpPr>
        <p:spPr>
          <a:xfrm>
            <a:off x="6343425" y="178269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761" name="Google Shape;761;p57"/>
          <p:cNvGrpSpPr/>
          <p:nvPr/>
        </p:nvGrpSpPr>
        <p:grpSpPr>
          <a:xfrm>
            <a:off x="7202390" y="1736525"/>
            <a:ext cx="4640849" cy="604616"/>
            <a:chOff x="-2" y="-28575"/>
            <a:chExt cx="7252929" cy="1036677"/>
          </a:xfrm>
        </p:grpSpPr>
        <p:sp>
          <p:nvSpPr>
            <p:cNvPr id="762" name="Google Shape;762;p57"/>
            <p:cNvSpPr txBox="1"/>
            <p:nvPr/>
          </p:nvSpPr>
          <p:spPr>
            <a:xfrm>
              <a:off x="-2" y="-28575"/>
              <a:ext cx="7252929" cy="6332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Facilitate networking</a:t>
              </a:r>
              <a:endParaRPr sz="1400" b="0" i="0" u="none" strike="noStrike" cap="none">
                <a:solidFill>
                  <a:srgbClr val="000000"/>
                </a:solidFill>
                <a:latin typeface="Arial"/>
                <a:ea typeface="Arial"/>
                <a:cs typeface="Arial"/>
                <a:sym typeface="Arial"/>
              </a:endParaRPr>
            </a:p>
          </p:txBody>
        </p:sp>
        <p:sp>
          <p:nvSpPr>
            <p:cNvPr id="763" name="Google Shape;763;p57"/>
            <p:cNvSpPr txBox="1"/>
            <p:nvPr/>
          </p:nvSpPr>
          <p:spPr>
            <a:xfrm>
              <a:off x="0" y="638701"/>
              <a:ext cx="6695654" cy="3694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among potential partners</a:t>
              </a:r>
              <a:endParaRPr sz="1400" b="0" i="0" u="none" strike="noStrike" cap="none">
                <a:solidFill>
                  <a:srgbClr val="191919"/>
                </a:solidFill>
                <a:latin typeface="Verdana"/>
                <a:ea typeface="Verdana"/>
                <a:cs typeface="Verdana"/>
                <a:sym typeface="Verdana"/>
              </a:endParaRPr>
            </a:p>
          </p:txBody>
        </p:sp>
      </p:grpSp>
      <p:grpSp>
        <p:nvGrpSpPr>
          <p:cNvPr id="764" name="Google Shape;764;p57"/>
          <p:cNvGrpSpPr/>
          <p:nvPr/>
        </p:nvGrpSpPr>
        <p:grpSpPr>
          <a:xfrm>
            <a:off x="7202390" y="3157848"/>
            <a:ext cx="4473795" cy="638255"/>
            <a:chOff x="-1" y="-28575"/>
            <a:chExt cx="6292665" cy="1322194"/>
          </a:xfrm>
        </p:grpSpPr>
        <p:sp>
          <p:nvSpPr>
            <p:cNvPr id="765" name="Google Shape;765;p57"/>
            <p:cNvSpPr txBox="1"/>
            <p:nvPr/>
          </p:nvSpPr>
          <p:spPr>
            <a:xfrm>
              <a:off x="-1" y="-28575"/>
              <a:ext cx="6292665"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Ease consortium-building</a:t>
              </a:r>
              <a:endParaRPr sz="1400" b="0" i="0" u="none" strike="noStrike" cap="none">
                <a:solidFill>
                  <a:srgbClr val="000000"/>
                </a:solidFill>
                <a:latin typeface="Arial"/>
                <a:ea typeface="Arial"/>
                <a:cs typeface="Arial"/>
                <a:sym typeface="Arial"/>
              </a:endParaRPr>
            </a:p>
          </p:txBody>
        </p:sp>
        <p:sp>
          <p:nvSpPr>
            <p:cNvPr id="766" name="Google Shape;766;p57"/>
            <p:cNvSpPr txBox="1"/>
            <p:nvPr/>
          </p:nvSpPr>
          <p:spPr>
            <a:xfrm>
              <a:off x="0" y="847310"/>
              <a:ext cx="4757793" cy="44630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for joint tenders</a:t>
              </a:r>
              <a:endParaRPr sz="1400" b="0" i="0" u="none" strike="noStrike" cap="none">
                <a:solidFill>
                  <a:srgbClr val="191919"/>
                </a:solidFill>
                <a:latin typeface="Verdana"/>
                <a:ea typeface="Verdana"/>
                <a:cs typeface="Verdana"/>
                <a:sym typeface="Verdana"/>
              </a:endParaRPr>
            </a:p>
          </p:txBody>
        </p:sp>
      </p:grpSp>
      <p:grpSp>
        <p:nvGrpSpPr>
          <p:cNvPr id="767" name="Google Shape;767;p57"/>
          <p:cNvGrpSpPr/>
          <p:nvPr/>
        </p:nvGrpSpPr>
        <p:grpSpPr>
          <a:xfrm>
            <a:off x="7166970" y="4505953"/>
            <a:ext cx="4289408" cy="648951"/>
            <a:chOff x="0" y="-750527"/>
            <a:chExt cx="5962635" cy="1317526"/>
          </a:xfrm>
        </p:grpSpPr>
        <p:sp>
          <p:nvSpPr>
            <p:cNvPr id="768" name="Google Shape;768;p57"/>
            <p:cNvSpPr txBox="1"/>
            <p:nvPr/>
          </p:nvSpPr>
          <p:spPr>
            <a:xfrm>
              <a:off x="0" y="-750527"/>
              <a:ext cx="5962635"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Lower the barriers</a:t>
              </a:r>
              <a:endParaRPr sz="1400" b="0" i="0" u="none" strike="noStrike" cap="none">
                <a:solidFill>
                  <a:srgbClr val="000000"/>
                </a:solidFill>
                <a:latin typeface="Arial"/>
                <a:ea typeface="Arial"/>
                <a:cs typeface="Arial"/>
                <a:sym typeface="Arial"/>
              </a:endParaRPr>
            </a:p>
          </p:txBody>
        </p:sp>
        <p:sp>
          <p:nvSpPr>
            <p:cNvPr id="769" name="Google Shape;769;p57"/>
            <p:cNvSpPr txBox="1"/>
            <p:nvPr/>
          </p:nvSpPr>
          <p:spPr>
            <a:xfrm>
              <a:off x="49237" y="129596"/>
              <a:ext cx="5714119" cy="43740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for participation in the Call for Tenders</a:t>
              </a:r>
              <a:endParaRPr sz="1400" b="0" i="0" u="none" strike="noStrike" cap="none">
                <a:solidFill>
                  <a:srgbClr val="000000"/>
                </a:solidFill>
                <a:latin typeface="Arial"/>
                <a:ea typeface="Arial"/>
                <a:cs typeface="Arial"/>
                <a:sym typeface="Arial"/>
              </a:endParaRPr>
            </a:p>
          </p:txBody>
        </p:sp>
      </p:grpSp>
      <p:sp>
        <p:nvSpPr>
          <p:cNvPr id="770" name="Google Shape;770;p57"/>
          <p:cNvSpPr/>
          <p:nvPr/>
        </p:nvSpPr>
        <p:spPr>
          <a:xfrm>
            <a:off x="6402212" y="329068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1" name="Google Shape;771;p57"/>
          <p:cNvSpPr/>
          <p:nvPr/>
        </p:nvSpPr>
        <p:spPr>
          <a:xfrm>
            <a:off x="6347436" y="320763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2" name="Google Shape;772;p57"/>
          <p:cNvSpPr/>
          <p:nvPr/>
        </p:nvSpPr>
        <p:spPr>
          <a:xfrm>
            <a:off x="6398201" y="4614883"/>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73" name="Google Shape;773;p57"/>
          <p:cNvSpPr/>
          <p:nvPr/>
        </p:nvSpPr>
        <p:spPr>
          <a:xfrm>
            <a:off x="6343425" y="4531842"/>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74" name="Google Shape;774;p57" descr="Ein Bild, das Teller, Geschirr enthält.&#10;&#10;Automatisch generierte Beschreibung"/>
          <p:cNvPicPr preferRelativeResize="0"/>
          <p:nvPr/>
        </p:nvPicPr>
        <p:blipFill rotWithShape="1">
          <a:blip r:embed="rId4">
            <a:alphaModFix amt="40000"/>
          </a:blip>
          <a:srcRect/>
          <a:stretch/>
        </p:blipFill>
        <p:spPr>
          <a:xfrm>
            <a:off x="0" y="2285673"/>
            <a:ext cx="6096000" cy="4572327"/>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778"/>
        <p:cNvGrpSpPr/>
        <p:nvPr/>
      </p:nvGrpSpPr>
      <p:grpSpPr>
        <a:xfrm>
          <a:off x="0" y="0"/>
          <a:ext cx="0" cy="0"/>
          <a:chOff x="0" y="0"/>
          <a:chExt cx="0" cy="0"/>
        </a:xfrm>
      </p:grpSpPr>
      <p:sp>
        <p:nvSpPr>
          <p:cNvPr id="779" name="Google Shape;779;p58"/>
          <p:cNvSpPr/>
          <p:nvPr/>
        </p:nvSpPr>
        <p:spPr>
          <a:xfrm>
            <a:off x="-1" y="0"/>
            <a:ext cx="3575721" cy="6858000"/>
          </a:xfrm>
          <a:prstGeom prst="rect">
            <a:avLst/>
          </a:prstGeom>
          <a:solidFill>
            <a:srgbClr val="1B456C">
              <a:alpha val="8705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80" name="Google Shape;780;p58"/>
          <p:cNvSpPr/>
          <p:nvPr/>
        </p:nvSpPr>
        <p:spPr>
          <a:xfrm>
            <a:off x="4290246" y="1287563"/>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81" name="Google Shape;781;p58"/>
          <p:cNvSpPr txBox="1"/>
          <p:nvPr/>
        </p:nvSpPr>
        <p:spPr>
          <a:xfrm>
            <a:off x="5523693" y="135784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1" i="0" u="none" strike="noStrike" cap="none">
                <a:solidFill>
                  <a:srgbClr val="D9325D"/>
                </a:solidFill>
                <a:latin typeface="Verdana"/>
                <a:ea typeface="Verdana"/>
                <a:cs typeface="Verdana"/>
                <a:sym typeface="Verdana"/>
              </a:rPr>
              <a:t>This session will be entirely recorded </a:t>
            </a:r>
            <a:r>
              <a:rPr lang="en-US" sz="1600" b="0" i="0" u="none" strike="noStrike" cap="none">
                <a:solidFill>
                  <a:srgbClr val="1B456C"/>
                </a:solidFill>
                <a:latin typeface="Verdana"/>
                <a:ea typeface="Verdana"/>
                <a:cs typeface="Verdana"/>
                <a:sym typeface="Verdana"/>
              </a:rPr>
              <a:t>and published on the iProcureSecurity PCP website.</a:t>
            </a:r>
            <a:endParaRPr sz="2000" b="0" i="0" u="none" strike="noStrike" cap="none">
              <a:solidFill>
                <a:srgbClr val="1B456C"/>
              </a:solidFill>
              <a:latin typeface="Verdana"/>
              <a:ea typeface="Verdana"/>
              <a:cs typeface="Verdana"/>
              <a:sym typeface="Verdana"/>
            </a:endParaRPr>
          </a:p>
        </p:txBody>
      </p:sp>
      <p:sp>
        <p:nvSpPr>
          <p:cNvPr id="782" name="Google Shape;782;p58"/>
          <p:cNvSpPr/>
          <p:nvPr/>
        </p:nvSpPr>
        <p:spPr>
          <a:xfrm>
            <a:off x="4290246" y="2663259"/>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83" name="Google Shape;783;p58"/>
          <p:cNvSpPr txBox="1"/>
          <p:nvPr/>
        </p:nvSpPr>
        <p:spPr>
          <a:xfrm>
            <a:off x="5523694" y="2716787"/>
            <a:ext cx="5865666" cy="738664"/>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1B456C"/>
                </a:solidFill>
                <a:latin typeface="Verdana"/>
                <a:ea typeface="Verdana"/>
                <a:cs typeface="Verdana"/>
                <a:sym typeface="Verdana"/>
              </a:rPr>
              <a:t>All participants </a:t>
            </a:r>
            <a:r>
              <a:rPr lang="en-US" sz="1600" b="1" i="0" u="none" strike="noStrike" cap="none">
                <a:solidFill>
                  <a:schemeClr val="accent2"/>
                </a:solidFill>
                <a:latin typeface="Verdana"/>
                <a:ea typeface="Verdana"/>
                <a:cs typeface="Verdana"/>
                <a:sym typeface="Verdana"/>
              </a:rPr>
              <a:t>must be</a:t>
            </a:r>
            <a:r>
              <a:rPr lang="en-US" sz="1600" b="0" i="0" u="none" strike="noStrike" cap="none">
                <a:solidFill>
                  <a:srgbClr val="1B456C"/>
                </a:solidFill>
                <a:latin typeface="Verdana"/>
                <a:ea typeface="Verdana"/>
                <a:cs typeface="Verdana"/>
                <a:sym typeface="Verdana"/>
              </a:rPr>
              <a:t> </a:t>
            </a:r>
            <a:r>
              <a:rPr lang="en-US" sz="1600" b="1" i="0" u="none" strike="noStrike" cap="none">
                <a:solidFill>
                  <a:srgbClr val="D9325D"/>
                </a:solidFill>
                <a:latin typeface="Verdana"/>
                <a:ea typeface="Verdana"/>
                <a:cs typeface="Verdana"/>
                <a:sym typeface="Verdana"/>
              </a:rPr>
              <a:t>muted </a:t>
            </a:r>
            <a:r>
              <a:rPr lang="en-US" sz="1600" b="0" i="0" u="none" strike="noStrike" cap="none">
                <a:solidFill>
                  <a:schemeClr val="dk2"/>
                </a:solidFill>
                <a:latin typeface="Verdana"/>
                <a:ea typeface="Verdana"/>
                <a:cs typeface="Verdana"/>
                <a:sym typeface="Verdana"/>
              </a:rPr>
              <a:t>when not presenting to avoid noises</a:t>
            </a:r>
            <a:r>
              <a:rPr lang="en-US" sz="16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p:txBody>
      </p:sp>
      <p:sp>
        <p:nvSpPr>
          <p:cNvPr id="784" name="Google Shape;784;p58"/>
          <p:cNvSpPr/>
          <p:nvPr/>
        </p:nvSpPr>
        <p:spPr>
          <a:xfrm>
            <a:off x="4290246" y="4019434"/>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85" name="Google Shape;785;p58"/>
          <p:cNvSpPr txBox="1"/>
          <p:nvPr/>
        </p:nvSpPr>
        <p:spPr>
          <a:xfrm>
            <a:off x="5523693" y="4264939"/>
            <a:ext cx="5865666"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a:solidFill>
                  <a:srgbClr val="1B456C"/>
                </a:solidFill>
                <a:latin typeface="Verdana"/>
                <a:ea typeface="Verdana"/>
                <a:cs typeface="Verdana"/>
                <a:sym typeface="Verdana"/>
              </a:rPr>
              <a:t>Be ready for your </a:t>
            </a:r>
            <a:r>
              <a:rPr lang="en-US" sz="1600" b="1" i="0" u="none" strike="noStrike" cap="none">
                <a:solidFill>
                  <a:schemeClr val="accent2"/>
                </a:solidFill>
                <a:latin typeface="Verdana"/>
                <a:ea typeface="Verdana"/>
                <a:cs typeface="Verdana"/>
                <a:sym typeface="Verdana"/>
              </a:rPr>
              <a:t>turn!</a:t>
            </a:r>
            <a:endParaRPr sz="2000" b="0" i="0" u="none" strike="noStrike" cap="none">
              <a:solidFill>
                <a:srgbClr val="1B456C"/>
              </a:solidFill>
              <a:latin typeface="Verdana"/>
              <a:ea typeface="Verdana"/>
              <a:cs typeface="Verdana"/>
              <a:sym typeface="Verdana"/>
            </a:endParaRPr>
          </a:p>
        </p:txBody>
      </p:sp>
      <p:sp>
        <p:nvSpPr>
          <p:cNvPr id="786" name="Google Shape;786;p58"/>
          <p:cNvSpPr/>
          <p:nvPr/>
        </p:nvSpPr>
        <p:spPr>
          <a:xfrm>
            <a:off x="4290246" y="5360406"/>
            <a:ext cx="828201" cy="860374"/>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Verdana"/>
              <a:ea typeface="Verdana"/>
              <a:cs typeface="Verdana"/>
              <a:sym typeface="Verdana"/>
            </a:endParaRPr>
          </a:p>
        </p:txBody>
      </p:sp>
      <p:sp>
        <p:nvSpPr>
          <p:cNvPr id="787" name="Google Shape;787;p58"/>
          <p:cNvSpPr txBox="1"/>
          <p:nvPr/>
        </p:nvSpPr>
        <p:spPr>
          <a:xfrm>
            <a:off x="5523693" y="5604934"/>
            <a:ext cx="5865666" cy="369332"/>
          </a:xfrm>
          <a:prstGeom prst="rect">
            <a:avLst/>
          </a:prstGeom>
          <a:noFill/>
          <a:ln>
            <a:noFill/>
          </a:ln>
        </p:spPr>
        <p:txBody>
          <a:bodyPr spcFirstLastPara="1" wrap="square" lIns="0" tIns="0" rIns="0" bIns="0" anchor="t" anchorCtr="0">
            <a:spAutoFit/>
          </a:bodyPr>
          <a:lstStyle/>
          <a:p>
            <a:pPr marL="0" marR="0" lvl="0" indent="0" algn="l" rtl="0">
              <a:lnSpc>
                <a:spcPct val="150000"/>
              </a:lnSpc>
              <a:spcBef>
                <a:spcPts val="0"/>
              </a:spcBef>
              <a:spcAft>
                <a:spcPts val="0"/>
              </a:spcAft>
              <a:buClr>
                <a:srgbClr val="000000"/>
              </a:buClr>
              <a:buSzPts val="1600"/>
              <a:buFont typeface="Arial"/>
              <a:buNone/>
            </a:pPr>
            <a:r>
              <a:rPr lang="en-US" sz="1600" b="0" i="0" u="none" strike="noStrike" cap="none" dirty="0">
                <a:solidFill>
                  <a:schemeClr val="dk2"/>
                </a:solidFill>
                <a:latin typeface="Verdana"/>
                <a:ea typeface="Verdana"/>
                <a:cs typeface="Verdana"/>
                <a:sym typeface="Verdana"/>
              </a:rPr>
              <a:t>Stick to your </a:t>
            </a:r>
            <a:r>
              <a:rPr lang="en-US" sz="1600" b="1" dirty="0">
                <a:solidFill>
                  <a:srgbClr val="D9325D"/>
                </a:solidFill>
                <a:latin typeface="Verdana"/>
                <a:ea typeface="Verdana"/>
                <a:cs typeface="Verdana"/>
                <a:sym typeface="Verdana"/>
              </a:rPr>
              <a:t>3</a:t>
            </a:r>
            <a:r>
              <a:rPr lang="en-US" sz="1600" b="1" i="0" u="none" strike="noStrike" cap="none" dirty="0">
                <a:solidFill>
                  <a:srgbClr val="D9325D"/>
                </a:solidFill>
                <a:latin typeface="Verdana"/>
                <a:ea typeface="Verdana"/>
                <a:cs typeface="Verdana"/>
                <a:sym typeface="Verdana"/>
              </a:rPr>
              <a:t> minutes </a:t>
            </a:r>
            <a:r>
              <a:rPr lang="en-US" sz="1600" b="0" i="0" u="none" strike="noStrike" cap="none" dirty="0">
                <a:solidFill>
                  <a:schemeClr val="dk2"/>
                </a:solidFill>
                <a:latin typeface="Verdana"/>
                <a:ea typeface="Verdana"/>
                <a:cs typeface="Verdana"/>
                <a:sym typeface="Verdana"/>
              </a:rPr>
              <a:t>slot.</a:t>
            </a:r>
            <a:endParaRPr sz="2000" b="0" i="0" u="none" strike="noStrike" cap="none" dirty="0">
              <a:solidFill>
                <a:schemeClr val="dk2"/>
              </a:solidFill>
              <a:latin typeface="Verdana"/>
              <a:ea typeface="Verdana"/>
              <a:cs typeface="Verdana"/>
              <a:sym typeface="Verdana"/>
            </a:endParaRPr>
          </a:p>
        </p:txBody>
      </p:sp>
      <p:pic>
        <p:nvPicPr>
          <p:cNvPr id="788" name="Google Shape;788;p58" descr="Cámara de vídeo contorno"/>
          <p:cNvPicPr preferRelativeResize="0"/>
          <p:nvPr/>
        </p:nvPicPr>
        <p:blipFill rotWithShape="1">
          <a:blip r:embed="rId3">
            <a:alphaModFix/>
          </a:blip>
          <a:srcRect/>
          <a:stretch/>
        </p:blipFill>
        <p:spPr>
          <a:xfrm>
            <a:off x="4379467" y="1339742"/>
            <a:ext cx="678345" cy="678345"/>
          </a:xfrm>
          <a:prstGeom prst="rect">
            <a:avLst/>
          </a:prstGeom>
          <a:noFill/>
          <a:ln>
            <a:noFill/>
          </a:ln>
        </p:spPr>
      </p:pic>
      <p:pic>
        <p:nvPicPr>
          <p:cNvPr id="789" name="Google Shape;789;p58" descr="Micrófono de radiocomunicación contorno"/>
          <p:cNvPicPr preferRelativeResize="0"/>
          <p:nvPr/>
        </p:nvPicPr>
        <p:blipFill rotWithShape="1">
          <a:blip r:embed="rId4">
            <a:alphaModFix/>
          </a:blip>
          <a:srcRect/>
          <a:stretch/>
        </p:blipFill>
        <p:spPr>
          <a:xfrm>
            <a:off x="4379467" y="2782183"/>
            <a:ext cx="631811" cy="631811"/>
          </a:xfrm>
          <a:prstGeom prst="rect">
            <a:avLst/>
          </a:prstGeom>
          <a:noFill/>
          <a:ln>
            <a:noFill/>
          </a:ln>
        </p:spPr>
      </p:pic>
      <p:pic>
        <p:nvPicPr>
          <p:cNvPr id="790" name="Google Shape;790;p58" descr="Cerrar contorno"/>
          <p:cNvPicPr preferRelativeResize="0"/>
          <p:nvPr/>
        </p:nvPicPr>
        <p:blipFill rotWithShape="1">
          <a:blip r:embed="rId5">
            <a:alphaModFix/>
          </a:blip>
          <a:srcRect/>
          <a:stretch/>
        </p:blipFill>
        <p:spPr>
          <a:xfrm>
            <a:off x="4422351" y="2876139"/>
            <a:ext cx="546040" cy="546040"/>
          </a:xfrm>
          <a:prstGeom prst="rect">
            <a:avLst/>
          </a:prstGeom>
          <a:noFill/>
          <a:ln>
            <a:noFill/>
          </a:ln>
        </p:spPr>
      </p:pic>
      <p:pic>
        <p:nvPicPr>
          <p:cNvPr id="791" name="Google Shape;791;p58"/>
          <p:cNvPicPr preferRelativeResize="0"/>
          <p:nvPr/>
        </p:nvPicPr>
        <p:blipFill rotWithShape="1">
          <a:blip r:embed="rId6">
            <a:alphaModFix/>
          </a:blip>
          <a:srcRect/>
          <a:stretch/>
        </p:blipFill>
        <p:spPr>
          <a:xfrm>
            <a:off x="9013656" y="285750"/>
            <a:ext cx="2853572" cy="345600"/>
          </a:xfrm>
          <a:prstGeom prst="rect">
            <a:avLst/>
          </a:prstGeom>
          <a:noFill/>
          <a:ln>
            <a:noFill/>
          </a:ln>
        </p:spPr>
      </p:pic>
      <p:sp>
        <p:nvSpPr>
          <p:cNvPr id="792" name="Google Shape;792;p58"/>
          <p:cNvSpPr txBox="1"/>
          <p:nvPr/>
        </p:nvSpPr>
        <p:spPr>
          <a:xfrm>
            <a:off x="145664" y="815220"/>
            <a:ext cx="3254988" cy="129266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H</a:t>
            </a:r>
            <a:r>
              <a:rPr lang="en-US" sz="2800" b="1" i="0" u="none" strike="noStrike" cap="none">
                <a:solidFill>
                  <a:srgbClr val="FFFFF6"/>
                </a:solidFill>
                <a:latin typeface="Verdana"/>
                <a:ea typeface="Verdana"/>
                <a:cs typeface="Verdana"/>
                <a:sym typeface="Verdana"/>
              </a:rPr>
              <a:t>OUSEKEEPING </a:t>
            </a:r>
            <a:r>
              <a:rPr lang="en-US" sz="2800" b="1" i="0" u="none" strike="noStrike" cap="none">
                <a:solidFill>
                  <a:srgbClr val="D9325D"/>
                </a:solidFill>
                <a:latin typeface="Verdana"/>
                <a:ea typeface="Verdana"/>
                <a:cs typeface="Verdana"/>
                <a:sym typeface="Verdana"/>
              </a:rPr>
              <a:t>R</a:t>
            </a:r>
            <a:r>
              <a:rPr lang="en-US" sz="2800" b="1" i="0" u="none" strike="noStrike" cap="none">
                <a:solidFill>
                  <a:srgbClr val="FFFFF6"/>
                </a:solidFill>
                <a:latin typeface="Verdana"/>
                <a:ea typeface="Verdana"/>
                <a:cs typeface="Verdana"/>
                <a:sym typeface="Verdana"/>
              </a:rPr>
              <a:t>ULES</a:t>
            </a:r>
            <a:endParaRPr sz="2800" b="1" i="0" u="none" strike="noStrike" cap="none">
              <a:solidFill>
                <a:srgbClr val="000000"/>
              </a:solidFill>
              <a:latin typeface="Verdana"/>
              <a:ea typeface="Verdana"/>
              <a:cs typeface="Verdana"/>
              <a:sym typeface="Verdana"/>
            </a:endParaRPr>
          </a:p>
        </p:txBody>
      </p:sp>
      <p:pic>
        <p:nvPicPr>
          <p:cNvPr id="793" name="Google Shape;793;p58" descr="A picture containing grass, outdoor, sky, road&#10;&#10;Description automatically generated"/>
          <p:cNvPicPr preferRelativeResize="0"/>
          <p:nvPr/>
        </p:nvPicPr>
        <p:blipFill rotWithShape="1">
          <a:blip r:embed="rId7">
            <a:alphaModFix amt="26000"/>
          </a:blip>
          <a:srcRect l="17526"/>
          <a:stretch/>
        </p:blipFill>
        <p:spPr>
          <a:xfrm>
            <a:off x="54706" y="2702560"/>
            <a:ext cx="3472178" cy="2806683"/>
          </a:xfrm>
          <a:prstGeom prst="rect">
            <a:avLst/>
          </a:prstGeom>
          <a:noFill/>
          <a:ln>
            <a:noFill/>
          </a:ln>
        </p:spPr>
      </p:pic>
      <p:pic>
        <p:nvPicPr>
          <p:cNvPr id="794" name="Google Shape;794;p58" descr="Krabbeln mit einfarbiger Füllung"/>
          <p:cNvPicPr preferRelativeResize="0"/>
          <p:nvPr/>
        </p:nvPicPr>
        <p:blipFill rotWithShape="1">
          <a:blip r:embed="rId8">
            <a:alphaModFix/>
          </a:blip>
          <a:srcRect/>
          <a:stretch/>
        </p:blipFill>
        <p:spPr>
          <a:xfrm>
            <a:off x="4365902" y="4097579"/>
            <a:ext cx="687003" cy="687003"/>
          </a:xfrm>
          <a:prstGeom prst="rect">
            <a:avLst/>
          </a:prstGeom>
          <a:noFill/>
          <a:ln>
            <a:noFill/>
          </a:ln>
        </p:spPr>
      </p:pic>
      <p:pic>
        <p:nvPicPr>
          <p:cNvPr id="795" name="Google Shape;795;p58" descr="Sanduhr 90% mit einfarbiger Füllung"/>
          <p:cNvPicPr preferRelativeResize="0"/>
          <p:nvPr/>
        </p:nvPicPr>
        <p:blipFill rotWithShape="1">
          <a:blip r:embed="rId9">
            <a:alphaModFix/>
          </a:blip>
          <a:srcRect/>
          <a:stretch/>
        </p:blipFill>
        <p:spPr>
          <a:xfrm>
            <a:off x="4351609" y="5447787"/>
            <a:ext cx="687003" cy="687003"/>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799"/>
        <p:cNvGrpSpPr/>
        <p:nvPr/>
      </p:nvGrpSpPr>
      <p:grpSpPr>
        <a:xfrm>
          <a:off x="0" y="0"/>
          <a:ext cx="0" cy="0"/>
          <a:chOff x="0" y="0"/>
          <a:chExt cx="0" cy="0"/>
        </a:xfrm>
      </p:grpSpPr>
      <p:pic>
        <p:nvPicPr>
          <p:cNvPr id="800" name="Google Shape;800;p5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01" name="Google Shape;801;p59"/>
          <p:cNvSpPr txBox="1"/>
          <p:nvPr/>
        </p:nvSpPr>
        <p:spPr>
          <a:xfrm>
            <a:off x="501271" y="898318"/>
            <a:ext cx="10652598" cy="541687"/>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P</a:t>
            </a:r>
            <a:r>
              <a:rPr lang="en-US" sz="4000" b="1" i="0" u="none" strike="noStrike" cap="none">
                <a:solidFill>
                  <a:schemeClr val="lt1"/>
                </a:solidFill>
                <a:latin typeface="Verdana"/>
                <a:ea typeface="Verdana"/>
                <a:cs typeface="Verdana"/>
                <a:sym typeface="Verdana"/>
              </a:rPr>
              <a:t>itching order</a:t>
            </a:r>
            <a:endParaRPr sz="4000" b="1" i="0" u="none" strike="noStrike" cap="none">
              <a:solidFill>
                <a:schemeClr val="lt1"/>
              </a:solidFill>
              <a:latin typeface="Verdana"/>
              <a:ea typeface="Verdana"/>
              <a:cs typeface="Verdana"/>
              <a:sym typeface="Verdana"/>
            </a:endParaRPr>
          </a:p>
        </p:txBody>
      </p:sp>
      <p:sp>
        <p:nvSpPr>
          <p:cNvPr id="802" name="Google Shape;802;p59"/>
          <p:cNvSpPr txBox="1"/>
          <p:nvPr/>
        </p:nvSpPr>
        <p:spPr>
          <a:xfrm>
            <a:off x="501271" y="1865745"/>
            <a:ext cx="8661202" cy="4247276"/>
          </a:xfrm>
          <a:prstGeom prst="rect">
            <a:avLst/>
          </a:prstGeom>
          <a:noFill/>
          <a:ln>
            <a:noFill/>
          </a:ln>
        </p:spPr>
        <p:txBody>
          <a:bodyPr spcFirstLastPara="1" wrap="square" lIns="91425" tIns="45700" rIns="91425" bIns="45700" numCol="2" anchor="t" anchorCtr="0">
            <a:spAutoFit/>
          </a:bodyPr>
          <a:lstStyle/>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Black Space Technology Ltd</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Bahia Software</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Smart Health</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Austrian Institute for Technology</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AIT – Public Safety Hub</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Zulu Medica </a:t>
            </a:r>
            <a:r>
              <a:rPr lang="en-US" sz="1800" b="0" i="0" u="none" strike="noStrike" cap="none" dirty="0" err="1">
                <a:solidFill>
                  <a:schemeClr val="lt1"/>
                </a:solidFill>
                <a:latin typeface="Arial"/>
                <a:ea typeface="Arial"/>
                <a:cs typeface="Arial"/>
                <a:sym typeface="Arial"/>
              </a:rPr>
              <a:t>S.r.</a:t>
            </a:r>
            <a:r>
              <a:rPr lang="en-US" sz="1800" dirty="0" err="1">
                <a:solidFill>
                  <a:schemeClr val="lt1"/>
                </a:solidFill>
              </a:rPr>
              <a:t>l</a:t>
            </a:r>
            <a:r>
              <a:rPr lang="en-US" sz="1800" dirty="0">
                <a:solidFill>
                  <a:schemeClr val="lt1"/>
                </a:solidFill>
              </a:rPr>
              <a:t>.</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HighWind</a:t>
            </a:r>
            <a:endParaRPr sz="1800" b="0" i="0" u="none" strike="noStrike" cap="none" dirty="0">
              <a:solidFill>
                <a:schemeClr val="lt1"/>
              </a:solidFill>
              <a:latin typeface="Arial"/>
              <a:ea typeface="Arial"/>
              <a:cs typeface="Arial"/>
              <a:sym typeface="Arial"/>
            </a:endParaRPr>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APUS Software GmbH</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AT-BIOTECH Traceability</a:t>
            </a:r>
            <a:br>
              <a:rPr lang="en-US" sz="1800" b="0" i="0" u="none" strike="noStrike" cap="none" dirty="0">
                <a:solidFill>
                  <a:schemeClr val="lt1"/>
                </a:solidFill>
                <a:latin typeface="Arial"/>
                <a:ea typeface="Arial"/>
                <a:cs typeface="Arial"/>
                <a:sym typeface="Arial"/>
              </a:rPr>
            </a:br>
            <a:r>
              <a:rPr lang="en-US" sz="1800" b="0" i="0" u="none" strike="noStrike" cap="none" dirty="0">
                <a:solidFill>
                  <a:schemeClr val="lt1"/>
                </a:solidFill>
                <a:latin typeface="Arial"/>
                <a:ea typeface="Arial"/>
                <a:cs typeface="Arial"/>
                <a:sym typeface="Arial"/>
              </a:rPr>
              <a:t> Information Systems</a:t>
            </a:r>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Digito</a:t>
            </a:r>
            <a:r>
              <a:rPr lang="en-US" sz="1800" b="0" i="0" u="none" strike="noStrike" cap="none" dirty="0">
                <a:solidFill>
                  <a:schemeClr val="lt1"/>
                </a:solidFill>
                <a:latin typeface="Arial"/>
                <a:ea typeface="Arial"/>
                <a:cs typeface="Arial"/>
                <a:sym typeface="Arial"/>
              </a:rPr>
              <a:t> Medica</a:t>
            </a:r>
            <a:endParaRPr dirty="0"/>
          </a:p>
          <a:p>
            <a:pPr marL="342900" marR="0" lvl="0" indent="-342900" algn="l" rtl="0">
              <a:lnSpc>
                <a:spcPct val="150000"/>
              </a:lnSpc>
              <a:spcBef>
                <a:spcPts val="0"/>
              </a:spcBef>
              <a:spcAft>
                <a:spcPts val="0"/>
              </a:spcAft>
              <a:buClr>
                <a:schemeClr val="lt1"/>
              </a:buClr>
              <a:buSzPts val="1800"/>
              <a:buFont typeface="Arial"/>
              <a:buAutoNum type="arabicPeriod"/>
            </a:pP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Vomatec</a:t>
            </a:r>
            <a:r>
              <a:rPr lang="en-US" sz="1800" b="0" i="0" u="none" strike="noStrike" cap="none" dirty="0">
                <a:solidFill>
                  <a:schemeClr val="lt1"/>
                </a:solidFill>
                <a:latin typeface="Arial"/>
                <a:ea typeface="Arial"/>
                <a:cs typeface="Arial"/>
                <a:sym typeface="Arial"/>
              </a:rPr>
              <a:t> Innovations GmbH</a:t>
            </a:r>
            <a:endParaRPr sz="1800" b="0" i="0" u="none" strike="noStrike" cap="none" dirty="0">
              <a:solidFill>
                <a:schemeClr val="lt1"/>
              </a:solidFill>
              <a:latin typeface="Arial"/>
              <a:ea typeface="Arial"/>
              <a:cs typeface="Arial"/>
              <a:sym typeface="Arial"/>
            </a:endParaRPr>
          </a:p>
          <a:p>
            <a:pPr marL="342900" marR="0" lvl="0" indent="-342900" algn="l" rtl="0">
              <a:lnSpc>
                <a:spcPct val="150000"/>
              </a:lnSpc>
              <a:spcBef>
                <a:spcPts val="0"/>
              </a:spcBef>
              <a:spcAft>
                <a:spcPts val="0"/>
              </a:spcAft>
              <a:buClr>
                <a:schemeClr val="lt1"/>
              </a:buClr>
              <a:buSzPts val="1800"/>
              <a:buFont typeface="+mj-lt"/>
              <a:buAutoNum type="arabicPeriod" startAt="12"/>
            </a:pPr>
            <a:r>
              <a:rPr lang="en-US" sz="1800" b="0" i="0" u="none" strike="noStrike" cap="none" dirty="0">
                <a:solidFill>
                  <a:schemeClr val="lt1"/>
                </a:solidFill>
                <a:latin typeface="Arial"/>
                <a:ea typeface="Arial"/>
                <a:cs typeface="Arial"/>
                <a:sym typeface="Arial"/>
              </a:rPr>
              <a:t> Vr2Go Ltd</a:t>
            </a:r>
            <a:endParaRPr dirty="0"/>
          </a:p>
          <a:p>
            <a:pPr marL="342900" marR="0" lvl="0" indent="-342900" algn="l" rtl="0">
              <a:lnSpc>
                <a:spcPct val="150000"/>
              </a:lnSpc>
              <a:spcBef>
                <a:spcPts val="0"/>
              </a:spcBef>
              <a:spcAft>
                <a:spcPts val="0"/>
              </a:spcAft>
              <a:buClr>
                <a:schemeClr val="lt1"/>
              </a:buClr>
              <a:buSzPts val="1800"/>
              <a:buFont typeface="Arial"/>
              <a:buAutoNum type="arabicPeriod" startAt="12"/>
            </a:pPr>
            <a:r>
              <a:rPr lang="en-US" sz="1800" b="0" i="0" u="none" strike="noStrike" cap="none" dirty="0">
                <a:solidFill>
                  <a:schemeClr val="lt1"/>
                </a:solidFill>
                <a:latin typeface="Arial"/>
                <a:ea typeface="Arial"/>
                <a:cs typeface="Arial"/>
                <a:sym typeface="Arial"/>
              </a:rPr>
              <a:t> Institute of Communication and                                             </a:t>
            </a:r>
            <a:br>
              <a:rPr lang="en-US" sz="1800" b="0" i="0" u="none" strike="noStrike" cap="none" dirty="0">
                <a:solidFill>
                  <a:schemeClr val="lt1"/>
                </a:solidFill>
                <a:latin typeface="Arial"/>
                <a:ea typeface="Arial"/>
                <a:cs typeface="Arial"/>
                <a:sym typeface="Arial"/>
              </a:rPr>
            </a:br>
            <a:r>
              <a:rPr lang="en-US" sz="1800" b="0" i="0" u="none" strike="noStrike" cap="none" dirty="0">
                <a:solidFill>
                  <a:schemeClr val="lt1"/>
                </a:solidFill>
                <a:latin typeface="Arial"/>
                <a:ea typeface="Arial"/>
                <a:cs typeface="Arial"/>
                <a:sym typeface="Arial"/>
              </a:rPr>
              <a:t> Computer Systems</a:t>
            </a:r>
            <a:endParaRPr sz="1800" b="0" i="0" u="none" strike="noStrike" cap="none" dirty="0">
              <a:solidFill>
                <a:schemeClr val="lt1"/>
              </a:solidFill>
              <a:latin typeface="Arial"/>
              <a:ea typeface="Arial"/>
              <a:cs typeface="Arial"/>
              <a:sym typeface="Arial"/>
            </a:endParaRPr>
          </a:p>
          <a:p>
            <a:pPr marL="342900" marR="0" lvl="0" indent="-342900" algn="l" rtl="0">
              <a:lnSpc>
                <a:spcPct val="150000"/>
              </a:lnSpc>
              <a:spcBef>
                <a:spcPts val="0"/>
              </a:spcBef>
              <a:spcAft>
                <a:spcPts val="0"/>
              </a:spcAft>
              <a:buClr>
                <a:schemeClr val="lt1"/>
              </a:buClr>
              <a:buSzPts val="1800"/>
              <a:buFont typeface="Arial"/>
              <a:buAutoNum type="arabicPeriod" startAt="12"/>
            </a:pPr>
            <a:r>
              <a:rPr lang="en-US" sz="1800" b="0" i="0" u="none" strike="noStrike" cap="none" dirty="0">
                <a:solidFill>
                  <a:schemeClr val="lt1"/>
                </a:solidFill>
                <a:latin typeface="Arial"/>
                <a:ea typeface="Arial"/>
                <a:cs typeface="Arial"/>
                <a:sym typeface="Arial"/>
              </a:rPr>
              <a:t> RED Management and Consulting</a:t>
            </a:r>
            <a:endParaRPr dirty="0"/>
          </a:p>
          <a:p>
            <a:pPr marL="342900" marR="0" lvl="0" indent="-342900" algn="l" rtl="0">
              <a:lnSpc>
                <a:spcPct val="150000"/>
              </a:lnSpc>
              <a:spcBef>
                <a:spcPts val="0"/>
              </a:spcBef>
              <a:spcAft>
                <a:spcPts val="0"/>
              </a:spcAft>
              <a:buClr>
                <a:schemeClr val="lt1"/>
              </a:buClr>
              <a:buSzPts val="1800"/>
              <a:buFont typeface="Arial"/>
              <a:buAutoNum type="arabicPeriod" startAt="12"/>
            </a:pP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Tiga</a:t>
            </a:r>
            <a:r>
              <a:rPr lang="en-US" sz="1800" b="0" i="0" u="none" strike="noStrike" cap="none" dirty="0">
                <a:solidFill>
                  <a:schemeClr val="lt1"/>
                </a:solidFill>
                <a:latin typeface="Arial"/>
                <a:ea typeface="Arial"/>
                <a:cs typeface="Arial"/>
                <a:sym typeface="Arial"/>
              </a:rPr>
              <a:t> Information Technologies</a:t>
            </a:r>
            <a:endParaRPr dirty="0"/>
          </a:p>
          <a:p>
            <a:pPr marL="342900" marR="0" lvl="0" indent="-342900" algn="l" rtl="0">
              <a:lnSpc>
                <a:spcPct val="150000"/>
              </a:lnSpc>
              <a:spcBef>
                <a:spcPts val="0"/>
              </a:spcBef>
              <a:spcAft>
                <a:spcPts val="0"/>
              </a:spcAft>
              <a:buClr>
                <a:schemeClr val="lt1"/>
              </a:buClr>
              <a:buSzPts val="1800"/>
              <a:buFont typeface="Arial"/>
              <a:buAutoNum type="arabicPeriod" startAt="12"/>
            </a:pP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Inetum</a:t>
            </a:r>
            <a:r>
              <a:rPr lang="en-US" sz="1800" b="0" i="0" u="none" strike="noStrike" cap="none" dirty="0">
                <a:solidFill>
                  <a:schemeClr val="lt1"/>
                </a:solidFill>
                <a:latin typeface="Arial"/>
                <a:ea typeface="Arial"/>
                <a:cs typeface="Arial"/>
                <a:sym typeface="Arial"/>
              </a:rPr>
              <a:t> </a:t>
            </a:r>
            <a:r>
              <a:rPr lang="en-US" sz="1800" b="0" i="0" u="none" strike="noStrike" cap="none" dirty="0" err="1">
                <a:solidFill>
                  <a:schemeClr val="lt1"/>
                </a:solidFill>
                <a:latin typeface="Arial"/>
                <a:ea typeface="Arial"/>
                <a:cs typeface="Arial"/>
                <a:sym typeface="Arial"/>
              </a:rPr>
              <a:t>España</a:t>
            </a:r>
            <a:r>
              <a:rPr lang="en-US" sz="1800" b="0" i="0" u="none" strike="noStrike" cap="none" dirty="0">
                <a:solidFill>
                  <a:schemeClr val="lt1"/>
                </a:solidFill>
                <a:latin typeface="Arial"/>
                <a:ea typeface="Arial"/>
                <a:cs typeface="Arial"/>
                <a:sym typeface="Arial"/>
              </a:rPr>
              <a:t>, S.A.</a:t>
            </a:r>
            <a:endParaRPr sz="1800" b="0" i="0" u="none" strike="noStrike" cap="none" dirty="0">
              <a:solidFill>
                <a:schemeClr val="lt1"/>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806"/>
        <p:cNvGrpSpPr/>
        <p:nvPr/>
      </p:nvGrpSpPr>
      <p:grpSpPr>
        <a:xfrm>
          <a:off x="0" y="0"/>
          <a:ext cx="0" cy="0"/>
          <a:chOff x="0" y="0"/>
          <a:chExt cx="0" cy="0"/>
        </a:xfrm>
      </p:grpSpPr>
      <p:pic>
        <p:nvPicPr>
          <p:cNvPr id="807" name="Google Shape;807;p60"/>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08" name="Google Shape;808;p60"/>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B</a:t>
            </a:r>
            <a:r>
              <a:rPr lang="en-US" sz="2400" b="1" i="0" u="none" strike="noStrike" cap="none">
                <a:solidFill>
                  <a:schemeClr val="lt1"/>
                </a:solidFill>
                <a:latin typeface="Verdana"/>
                <a:ea typeface="Verdana"/>
                <a:cs typeface="Verdana"/>
                <a:sym typeface="Verdana"/>
              </a:rPr>
              <a:t>lack Space Technology Ltd</a:t>
            </a:r>
            <a:endParaRPr sz="2400" b="1" i="0" u="none" strike="noStrike" cap="none">
              <a:solidFill>
                <a:schemeClr val="lt1"/>
              </a:solidFill>
              <a:latin typeface="Verdana"/>
              <a:ea typeface="Verdana"/>
              <a:cs typeface="Verdana"/>
              <a:sym typeface="Verdana"/>
            </a:endParaRPr>
          </a:p>
        </p:txBody>
      </p:sp>
      <p:sp>
        <p:nvSpPr>
          <p:cNvPr id="809" name="Google Shape;809;p60"/>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United Kingdom</a:t>
            </a:r>
            <a:endParaRPr sz="1200" b="1" i="0" u="none" strike="noStrike" cap="none">
              <a:solidFill>
                <a:schemeClr val="lt1"/>
              </a:solidFill>
              <a:latin typeface="Verdana"/>
              <a:ea typeface="Verdana"/>
              <a:cs typeface="Verdana"/>
              <a:sym typeface="Verdana"/>
            </a:endParaRPr>
          </a:p>
        </p:txBody>
      </p:sp>
      <p:sp>
        <p:nvSpPr>
          <p:cNvPr id="810" name="Google Shape;810;p60"/>
          <p:cNvSpPr txBox="1">
            <a:spLocks noGrp="1"/>
          </p:cNvSpPr>
          <p:nvPr>
            <p:ph type="body" idx="3"/>
          </p:nvPr>
        </p:nvSpPr>
        <p:spPr>
          <a:xfrm>
            <a:off x="331790" y="1062916"/>
            <a:ext cx="8531556" cy="658642"/>
          </a:xfrm>
          <a:prstGeom prst="rect">
            <a:avLst/>
          </a:prstGeom>
          <a:noFill/>
          <a:ln>
            <a:noFill/>
          </a:ln>
        </p:spPr>
        <p:txBody>
          <a:bodyPr spcFirstLastPara="1" wrap="square" lIns="0" tIns="0" rIns="0" bIns="0" anchor="t" anchorCtr="0">
            <a:spAutoFit/>
          </a:bodyPr>
          <a:lstStyle/>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dirty="0">
                <a:solidFill>
                  <a:schemeClr val="lt1"/>
                </a:solidFill>
                <a:latin typeface="Verdana"/>
                <a:ea typeface="Verdana"/>
                <a:cs typeface="Verdana"/>
                <a:sym typeface="Verdana"/>
              </a:rPr>
              <a:t>Medically accredited military and civilian telehealth and telemedicine software company with full language </a:t>
            </a:r>
            <a:r>
              <a:rPr lang="en-US" sz="1400" b="0" i="0" u="none" strike="noStrike" cap="none" dirty="0" err="1">
                <a:solidFill>
                  <a:schemeClr val="lt1"/>
                </a:solidFill>
                <a:latin typeface="Verdana"/>
                <a:ea typeface="Verdana"/>
                <a:cs typeface="Verdana"/>
                <a:sym typeface="Verdana"/>
              </a:rPr>
              <a:t>localisation</a:t>
            </a:r>
            <a:r>
              <a:rPr lang="en-US" sz="1400" b="0" i="0" u="none" strike="noStrike" cap="none" dirty="0">
                <a:solidFill>
                  <a:schemeClr val="lt1"/>
                </a:solidFill>
                <a:latin typeface="Verdana"/>
                <a:ea typeface="Verdana"/>
                <a:cs typeface="Verdana"/>
                <a:sym typeface="Verdana"/>
              </a:rPr>
              <a:t> with experience with multinational deployments in land, sea and air.</a:t>
            </a:r>
          </a:p>
        </p:txBody>
      </p:sp>
      <p:sp>
        <p:nvSpPr>
          <p:cNvPr id="811" name="Google Shape;811;p60"/>
          <p:cNvSpPr txBox="1">
            <a:spLocks noGrp="1"/>
          </p:cNvSpPr>
          <p:nvPr>
            <p:ph type="body" idx="4"/>
          </p:nvPr>
        </p:nvSpPr>
        <p:spPr>
          <a:xfrm>
            <a:off x="331787" y="2215733"/>
            <a:ext cx="8531556"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dirty="0">
                <a:solidFill>
                  <a:schemeClr val="lt1"/>
                </a:solidFill>
                <a:latin typeface="Verdana"/>
                <a:ea typeface="Verdana"/>
                <a:cs typeface="Verdana"/>
                <a:sym typeface="Verdana"/>
              </a:rPr>
              <a:t>Value my </a:t>
            </a:r>
            <a:r>
              <a:rPr lang="en-US" sz="1400" b="1" i="0" u="none" strike="noStrike" cap="none" dirty="0" err="1">
                <a:solidFill>
                  <a:schemeClr val="lt1"/>
                </a:solidFill>
                <a:latin typeface="Verdana"/>
                <a:ea typeface="Verdana"/>
                <a:cs typeface="Verdana"/>
                <a:sym typeface="Verdana"/>
              </a:rPr>
              <a:t>organisation</a:t>
            </a:r>
            <a:r>
              <a:rPr lang="en-US" sz="1400" b="1" i="0" u="none" strike="noStrike" cap="none" dirty="0">
                <a:solidFill>
                  <a:schemeClr val="lt1"/>
                </a:solidFill>
                <a:latin typeface="Verdana"/>
                <a:ea typeface="Verdana"/>
                <a:cs typeface="Verdana"/>
                <a:sym typeface="Verdana"/>
              </a:rPr>
              <a:t> can add to a joint Tender</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12 years experience of triage solutions for mass casualty incidents – civilian and military</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Experience at design, development, integration, training and support </a:t>
            </a:r>
            <a:r>
              <a:rPr lang="en-US" sz="1200" b="0" i="0" u="none" strike="noStrike" cap="none" dirty="0" err="1">
                <a:solidFill>
                  <a:schemeClr val="lt1"/>
                </a:solidFill>
                <a:latin typeface="Verdana"/>
                <a:ea typeface="Verdana"/>
                <a:cs typeface="Verdana"/>
                <a:sym typeface="Verdana"/>
              </a:rPr>
              <a:t>internatonally</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err="1">
                <a:solidFill>
                  <a:schemeClr val="lt1"/>
                </a:solidFill>
                <a:latin typeface="Verdana"/>
                <a:ea typeface="Verdana"/>
                <a:cs typeface="Verdana"/>
                <a:sym typeface="Verdana"/>
              </a:rPr>
              <a:t>Multii</a:t>
            </a:r>
            <a:r>
              <a:rPr lang="en-US" sz="1200" b="0" i="0" u="none" strike="noStrike" cap="none" dirty="0">
                <a:solidFill>
                  <a:schemeClr val="lt1"/>
                </a:solidFill>
                <a:latin typeface="Verdana"/>
                <a:ea typeface="Verdana"/>
                <a:cs typeface="Verdana"/>
                <a:sym typeface="Verdana"/>
              </a:rPr>
              <a:t> language interoperability linking scene to responding hospitals</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Ability to integrate 3rd party vital sign monitoring and hospital systems</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Matches hospital capacity to demand and delivers multi agency data visibility</a:t>
            </a:r>
            <a:endParaRPr sz="1200" b="0" i="0" u="none" strike="noStrike" cap="none" dirty="0">
              <a:solidFill>
                <a:schemeClr val="lt1"/>
              </a:solidFill>
              <a:latin typeface="Verdana"/>
              <a:ea typeface="Verdana"/>
              <a:cs typeface="Verdana"/>
              <a:sym typeface="Verdana"/>
            </a:endParaRPr>
          </a:p>
        </p:txBody>
      </p:sp>
      <p:sp>
        <p:nvSpPr>
          <p:cNvPr id="812" name="Google Shape;812;p60"/>
          <p:cNvSpPr txBox="1">
            <a:spLocks noGrp="1"/>
          </p:cNvSpPr>
          <p:nvPr>
            <p:ph type="body" idx="5"/>
          </p:nvPr>
        </p:nvSpPr>
        <p:spPr>
          <a:xfrm>
            <a:off x="331787" y="3836244"/>
            <a:ext cx="8531556" cy="124341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Communication bearer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Hardware supply</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Local integration partners</a:t>
            </a:r>
            <a:endParaRPr/>
          </a:p>
          <a:p>
            <a:pPr marL="571500" marR="0" lvl="1" indent="0" algn="l" rtl="0">
              <a:lnSpc>
                <a:spcPct val="90000"/>
              </a:lnSpc>
              <a:spcBef>
                <a:spcPts val="500"/>
              </a:spcBef>
              <a:spcAft>
                <a:spcPts val="0"/>
              </a:spcAft>
              <a:buClr>
                <a:schemeClr val="lt1"/>
              </a:buClr>
              <a:buSzPts val="1800"/>
              <a:buFont typeface="Courier New"/>
              <a:buNone/>
            </a:pPr>
            <a:endParaRPr sz="1200" b="0" i="0" u="none" strike="noStrike" cap="none">
              <a:solidFill>
                <a:schemeClr val="lt1"/>
              </a:solidFill>
              <a:latin typeface="Verdana"/>
              <a:ea typeface="Verdana"/>
              <a:cs typeface="Verdana"/>
              <a:sym typeface="Verdana"/>
            </a:endParaRPr>
          </a:p>
        </p:txBody>
      </p:sp>
      <p:sp>
        <p:nvSpPr>
          <p:cNvPr id="813" name="Google Shape;813;p60"/>
          <p:cNvSpPr txBox="1">
            <a:spLocks noGrp="1"/>
          </p:cNvSpPr>
          <p:nvPr>
            <p:ph type="body" idx="6"/>
          </p:nvPr>
        </p:nvSpPr>
        <p:spPr>
          <a:xfrm>
            <a:off x="331787" y="4997007"/>
            <a:ext cx="8531556" cy="1639936"/>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The Rapid Triage System is aligned with iProcureSecurity requirements: </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Quick and accurate overview of casualties and their status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Decision support for better allocation of available resources and quicker support for casualties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Insights for quality assurance and training measures</a:t>
            </a:r>
            <a:endParaRPr sz="1200" b="1" i="0" u="none" strike="noStrike" cap="none">
              <a:solidFill>
                <a:schemeClr val="accent2"/>
              </a:solidFill>
              <a:latin typeface="Verdana"/>
              <a:ea typeface="Verdana"/>
              <a:cs typeface="Verdana"/>
              <a:sym typeface="Verdana"/>
            </a:endParaRPr>
          </a:p>
        </p:txBody>
      </p:sp>
      <p:sp>
        <p:nvSpPr>
          <p:cNvPr id="814" name="Google Shape;814;p60"/>
          <p:cNvSpPr txBox="1">
            <a:spLocks noGrp="1"/>
          </p:cNvSpPr>
          <p:nvPr>
            <p:ph type="body" idx="7"/>
          </p:nvPr>
        </p:nvSpPr>
        <p:spPr>
          <a:xfrm>
            <a:off x="7134225" y="2453412"/>
            <a:ext cx="4725412" cy="162506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Dr David Morgan</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David.morgan@blackspacetechnology.com</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https://www.blackspacetechnology.com</a:t>
            </a:r>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815" name="Google Shape;815;p60"/>
          <p:cNvSpPr txBox="1">
            <a:spLocks noGrp="1"/>
          </p:cNvSpPr>
          <p:nvPr>
            <p:ph type="body" idx="8"/>
          </p:nvPr>
        </p:nvSpPr>
        <p:spPr>
          <a:xfrm>
            <a:off x="8765309" y="4225125"/>
            <a:ext cx="3094328"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816" name="Google Shape;816;p60"/>
          <p:cNvSpPr txBox="1">
            <a:spLocks noGrp="1"/>
          </p:cNvSpPr>
          <p:nvPr>
            <p:ph type="body" idx="9"/>
          </p:nvPr>
        </p:nvSpPr>
        <p:spPr>
          <a:xfrm>
            <a:off x="9007813" y="4409129"/>
            <a:ext cx="2851824" cy="1458861"/>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Seeking a partner</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Open to discuss</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817" name="Google Shape;817;p60" descr="Text&#10;&#10;Description automatically generated with medium confidence"/>
          <p:cNvPicPr preferRelativeResize="0">
            <a:picLocks noGrp="1"/>
          </p:cNvPicPr>
          <p:nvPr>
            <p:ph type="pic" idx="13"/>
          </p:nvPr>
        </p:nvPicPr>
        <p:blipFill rotWithShape="1">
          <a:blip r:embed="rId4">
            <a:alphaModFix/>
          </a:blip>
          <a:srcRect t="11158" b="11157"/>
          <a:stretch/>
        </p:blipFill>
        <p:spPr>
          <a:xfrm>
            <a:off x="9007813" y="1138238"/>
            <a:ext cx="2852400" cy="1168262"/>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BBE0A3-FD97-4048-8758-641169414099}"/>
              </a:ext>
            </a:extLst>
          </p:cNvPr>
          <p:cNvSpPr>
            <a:spLocks noGrp="1"/>
          </p:cNvSpPr>
          <p:nvPr>
            <p:ph sz="half" idx="2"/>
          </p:nvPr>
        </p:nvSpPr>
        <p:spPr>
          <a:xfrm>
            <a:off x="6857999" y="690447"/>
            <a:ext cx="5136000" cy="4320000"/>
          </a:xfrm>
        </p:spPr>
        <p:txBody>
          <a:bodyPr>
            <a:normAutofit fontScale="92500" lnSpcReduction="20000"/>
          </a:bodyPr>
          <a:lstStyle/>
          <a:p>
            <a:endParaRPr lang="en-GB" dirty="0"/>
          </a:p>
          <a:p>
            <a:r>
              <a:rPr lang="en-GB" dirty="0"/>
              <a:t>RAID - France</a:t>
            </a:r>
          </a:p>
          <a:p>
            <a:r>
              <a:rPr lang="en-GB" dirty="0"/>
              <a:t>MTFA – Disney Land</a:t>
            </a:r>
          </a:p>
          <a:p>
            <a:pPr lvl="1"/>
            <a:r>
              <a:rPr lang="en-GB" dirty="0"/>
              <a:t>200 Responders</a:t>
            </a:r>
          </a:p>
          <a:p>
            <a:pPr lvl="1"/>
            <a:r>
              <a:rPr lang="en-GB" dirty="0"/>
              <a:t>20 Hostages</a:t>
            </a:r>
          </a:p>
          <a:p>
            <a:pPr lvl="1"/>
            <a:r>
              <a:rPr lang="en-GB" dirty="0"/>
              <a:t>15 Terrorists</a:t>
            </a:r>
          </a:p>
          <a:p>
            <a:r>
              <a:rPr lang="en-GB" dirty="0"/>
              <a:t>Triage</a:t>
            </a:r>
          </a:p>
          <a:p>
            <a:pPr lvl="1"/>
            <a:r>
              <a:rPr lang="en-GB" dirty="0"/>
              <a:t>Colour Coded Bands</a:t>
            </a:r>
          </a:p>
          <a:p>
            <a:pPr lvl="1"/>
            <a:r>
              <a:rPr lang="en-GB" dirty="0"/>
              <a:t>ID Terrorists</a:t>
            </a:r>
          </a:p>
          <a:p>
            <a:r>
              <a:rPr lang="en-GB" dirty="0"/>
              <a:t>CCP</a:t>
            </a:r>
          </a:p>
          <a:p>
            <a:pPr lvl="1"/>
            <a:r>
              <a:rPr lang="en-GB" dirty="0"/>
              <a:t>Re-triage</a:t>
            </a:r>
          </a:p>
          <a:p>
            <a:pPr lvl="1"/>
            <a:r>
              <a:rPr lang="en-GB" dirty="0"/>
              <a:t>Hospital Capacity allocation</a:t>
            </a:r>
          </a:p>
          <a:p>
            <a:r>
              <a:rPr lang="en-GB" dirty="0"/>
              <a:t>Handover</a:t>
            </a:r>
          </a:p>
          <a:p>
            <a:pPr lvl="1"/>
            <a:r>
              <a:rPr lang="en-GB" dirty="0"/>
              <a:t>Discharge at Scene</a:t>
            </a:r>
          </a:p>
          <a:p>
            <a:pPr lvl="1"/>
            <a:r>
              <a:rPr lang="en-GB" dirty="0"/>
              <a:t>Track and Trace to Hospital</a:t>
            </a:r>
          </a:p>
          <a:p>
            <a:r>
              <a:rPr lang="en-GB" dirty="0"/>
              <a:t>Language Localisation</a:t>
            </a:r>
          </a:p>
          <a:p>
            <a:r>
              <a:rPr lang="en-GB" dirty="0"/>
              <a:t>Kit</a:t>
            </a:r>
          </a:p>
          <a:p>
            <a:pPr lvl="1"/>
            <a:r>
              <a:rPr lang="en-GB" dirty="0"/>
              <a:t>6 phones, 2 tablets, 1 printer, </a:t>
            </a:r>
            <a:r>
              <a:rPr lang="en-GB"/>
              <a:t>200 colour coded tags</a:t>
            </a:r>
            <a:endParaRPr lang="en-GB" dirty="0"/>
          </a:p>
          <a:p>
            <a:pPr marL="457200" lvl="1" indent="0">
              <a:buNone/>
            </a:pPr>
            <a:endParaRPr lang="en-GB" dirty="0"/>
          </a:p>
          <a:p>
            <a:pPr lvl="1"/>
            <a:endParaRPr lang="en-GB" dirty="0"/>
          </a:p>
          <a:p>
            <a:endParaRPr lang="en-GB" dirty="0"/>
          </a:p>
          <a:p>
            <a:endParaRPr lang="en-GB" dirty="0"/>
          </a:p>
          <a:p>
            <a:endParaRPr lang="en-GB" dirty="0"/>
          </a:p>
          <a:p>
            <a:pPr marL="0" indent="0">
              <a:buNone/>
            </a:pPr>
            <a:endParaRPr lang="en-GB" dirty="0"/>
          </a:p>
        </p:txBody>
      </p:sp>
      <p:sp>
        <p:nvSpPr>
          <p:cNvPr id="4" name="Title 3">
            <a:extLst>
              <a:ext uri="{FF2B5EF4-FFF2-40B4-BE49-F238E27FC236}">
                <a16:creationId xmlns:a16="http://schemas.microsoft.com/office/drawing/2014/main" id="{3CED63BD-055A-4AE2-9A41-B246542B6390}"/>
              </a:ext>
            </a:extLst>
          </p:cNvPr>
          <p:cNvSpPr>
            <a:spLocks noGrp="1"/>
          </p:cNvSpPr>
          <p:nvPr>
            <p:ph type="ctrTitle"/>
          </p:nvPr>
        </p:nvSpPr>
        <p:spPr>
          <a:xfrm>
            <a:off x="380449" y="183101"/>
            <a:ext cx="1376834" cy="313932"/>
          </a:xfrm>
        </p:spPr>
        <p:txBody>
          <a:bodyPr/>
          <a:lstStyle/>
          <a:p>
            <a:r>
              <a:rPr lang="en-GB" dirty="0"/>
              <a:t>RAPID  TRIAGE</a:t>
            </a:r>
          </a:p>
        </p:txBody>
      </p:sp>
      <p:sp>
        <p:nvSpPr>
          <p:cNvPr id="5" name="Text Placeholder 4">
            <a:extLst>
              <a:ext uri="{FF2B5EF4-FFF2-40B4-BE49-F238E27FC236}">
                <a16:creationId xmlns:a16="http://schemas.microsoft.com/office/drawing/2014/main" id="{3490B79F-2233-4A2F-9860-B4E4DA030211}"/>
              </a:ext>
            </a:extLst>
          </p:cNvPr>
          <p:cNvSpPr>
            <a:spLocks noGrp="1"/>
          </p:cNvSpPr>
          <p:nvPr>
            <p:ph type="body" sz="quarter" idx="13"/>
          </p:nvPr>
        </p:nvSpPr>
        <p:spPr>
          <a:xfrm>
            <a:off x="380450" y="487896"/>
            <a:ext cx="1759631" cy="405102"/>
          </a:xfrm>
        </p:spPr>
        <p:txBody>
          <a:bodyPr/>
          <a:lstStyle/>
          <a:p>
            <a:r>
              <a:rPr lang="en-GB" dirty="0"/>
              <a:t>CASE STUDY</a:t>
            </a:r>
          </a:p>
        </p:txBody>
      </p:sp>
      <p:sp>
        <p:nvSpPr>
          <p:cNvPr id="6" name="Slide Number Placeholder 5">
            <a:extLst>
              <a:ext uri="{FF2B5EF4-FFF2-40B4-BE49-F238E27FC236}">
                <a16:creationId xmlns:a16="http://schemas.microsoft.com/office/drawing/2014/main" id="{3CB7EF76-507B-4D64-B7DE-AA7F31A2CD56}"/>
              </a:ext>
            </a:extLst>
          </p:cNvPr>
          <p:cNvSpPr>
            <a:spLocks noGrp="1"/>
          </p:cNvSpPr>
          <p:nvPr>
            <p:ph type="sldNum" sz="quarter" idx="12"/>
          </p:nvPr>
        </p:nvSpPr>
        <p:spPr/>
        <p:txBody>
          <a:bodyPr/>
          <a:lstStyle/>
          <a:p>
            <a:fld id="{28811FC5-B1A5-4ED5-9677-06BE0FAEF3F6}" type="slidenum">
              <a:rPr lang="en-GB" smtClean="0"/>
              <a:pPr/>
              <a:t>53</a:t>
            </a:fld>
            <a:endParaRPr lang="en-GB" dirty="0"/>
          </a:p>
        </p:txBody>
      </p:sp>
      <p:pic>
        <p:nvPicPr>
          <p:cNvPr id="10" name="Picture 9" descr="Text&#10;&#10;Description automatically generated with medium confidence">
            <a:extLst>
              <a:ext uri="{FF2B5EF4-FFF2-40B4-BE49-F238E27FC236}">
                <a16:creationId xmlns:a16="http://schemas.microsoft.com/office/drawing/2014/main" id="{DE40E4F3-0E19-4BD1-85BF-D18BE28DB2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43899" y="5920829"/>
            <a:ext cx="3944219" cy="732794"/>
          </a:xfrm>
          <a:prstGeom prst="rect">
            <a:avLst/>
          </a:prstGeom>
        </p:spPr>
      </p:pic>
      <p:pic>
        <p:nvPicPr>
          <p:cNvPr id="13" name="Content Placeholder 12">
            <a:extLst>
              <a:ext uri="{FF2B5EF4-FFF2-40B4-BE49-F238E27FC236}">
                <a16:creationId xmlns:a16="http://schemas.microsoft.com/office/drawing/2014/main" id="{B9A26132-1AE0-43E6-A8CB-4433BB6FB246}"/>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rcRect/>
          <a:stretch/>
        </p:blipFill>
        <p:spPr>
          <a:xfrm>
            <a:off x="380450" y="1114425"/>
            <a:ext cx="3839126" cy="5283023"/>
          </a:xfrm>
        </p:spPr>
      </p:pic>
      <p:sp>
        <p:nvSpPr>
          <p:cNvPr id="8" name="Text Placeholder 11">
            <a:extLst>
              <a:ext uri="{FF2B5EF4-FFF2-40B4-BE49-F238E27FC236}">
                <a16:creationId xmlns:a16="http://schemas.microsoft.com/office/drawing/2014/main" id="{C227B841-1022-4360-AD27-2D6531BEEFDD}"/>
              </a:ext>
            </a:extLst>
          </p:cNvPr>
          <p:cNvSpPr txBox="1">
            <a:spLocks/>
          </p:cNvSpPr>
          <p:nvPr/>
        </p:nvSpPr>
        <p:spPr>
          <a:xfrm>
            <a:off x="3544616" y="6618875"/>
            <a:ext cx="5111827" cy="216852"/>
          </a:xfrm>
          <a:prstGeom prst="rect">
            <a:avLst/>
          </a:prstGeom>
        </p:spPr>
        <p:txBody>
          <a:bodyPr/>
          <a:lstStyle>
            <a:lvl1pPr marL="0" marR="0" indent="0" algn="ctr" defTabSz="914400" rtl="0" eaLnBrk="1" fontAlgn="auto" latinLnBrk="0" hangingPunct="1">
              <a:lnSpc>
                <a:spcPct val="90000"/>
              </a:lnSpc>
              <a:spcBef>
                <a:spcPts val="0"/>
              </a:spcBef>
              <a:spcAft>
                <a:spcPts val="0"/>
              </a:spcAft>
              <a:buClrTx/>
              <a:buSzTx/>
              <a:buFont typeface="Arial" panose="020B0604020202020204" pitchFamily="34" charset="0"/>
              <a:buNone/>
              <a:tabLst/>
              <a:defRPr sz="800" kern="1200" cap="all" spc="120" baseline="0">
                <a:solidFill>
                  <a:schemeClr val="bg1">
                    <a:lumMod val="7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t>CONFIDENTIAL – BLACK SPACE TECHNOLOGY 2022</a:t>
            </a:r>
          </a:p>
          <a:p>
            <a:endParaRPr lang="en-GB" dirty="0"/>
          </a:p>
        </p:txBody>
      </p:sp>
      <p:pic>
        <p:nvPicPr>
          <p:cNvPr id="11" name="Picture 10" descr="A picture containing indoor, sitting, black, table&#10;&#10;Description automatically generated">
            <a:extLst>
              <a:ext uri="{FF2B5EF4-FFF2-40B4-BE49-F238E27FC236}">
                <a16:creationId xmlns:a16="http://schemas.microsoft.com/office/drawing/2014/main" id="{09E1BC2B-027F-42B1-851D-51271CE783B3}"/>
              </a:ext>
            </a:extLst>
          </p:cNvPr>
          <p:cNvPicPr>
            <a:picLocks noChangeAspect="1"/>
          </p:cNvPicPr>
          <p:nvPr/>
        </p:nvPicPr>
        <p:blipFill>
          <a:blip r:embed="rId5"/>
          <a:stretch>
            <a:fillRect/>
          </a:stretch>
        </p:blipFill>
        <p:spPr>
          <a:xfrm rot="5400000">
            <a:off x="4010514" y="1415936"/>
            <a:ext cx="2720370" cy="2117350"/>
          </a:xfrm>
          <a:prstGeom prst="rect">
            <a:avLst/>
          </a:prstGeom>
        </p:spPr>
      </p:pic>
      <p:pic>
        <p:nvPicPr>
          <p:cNvPr id="2" name="Picture 1">
            <a:extLst>
              <a:ext uri="{FF2B5EF4-FFF2-40B4-BE49-F238E27FC236}">
                <a16:creationId xmlns:a16="http://schemas.microsoft.com/office/drawing/2014/main" id="{7671435E-2107-4EFE-ADF0-3EB38EAC3FEF}"/>
              </a:ext>
            </a:extLst>
          </p:cNvPr>
          <p:cNvPicPr>
            <a:picLocks noChangeAspect="1"/>
          </p:cNvPicPr>
          <p:nvPr/>
        </p:nvPicPr>
        <p:blipFill>
          <a:blip r:embed="rId6"/>
          <a:stretch>
            <a:fillRect/>
          </a:stretch>
        </p:blipFill>
        <p:spPr>
          <a:xfrm>
            <a:off x="4302499" y="3952875"/>
            <a:ext cx="2126876" cy="2444573"/>
          </a:xfrm>
          <a:prstGeom prst="rect">
            <a:avLst/>
          </a:prstGeom>
        </p:spPr>
      </p:pic>
    </p:spTree>
    <p:extLst>
      <p:ext uri="{BB962C8B-B14F-4D97-AF65-F5344CB8AC3E}">
        <p14:creationId xmlns:p14="http://schemas.microsoft.com/office/powerpoint/2010/main" val="12212035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pic>
        <p:nvPicPr>
          <p:cNvPr id="823" name="Google Shape;823;p61"/>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24" name="Google Shape;824;p61"/>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B</a:t>
            </a:r>
            <a:r>
              <a:rPr lang="en-US" sz="2400" b="1" i="0" u="none" strike="noStrike" cap="none">
                <a:solidFill>
                  <a:schemeClr val="lt1"/>
                </a:solidFill>
                <a:latin typeface="Verdana"/>
                <a:ea typeface="Verdana"/>
                <a:cs typeface="Verdana"/>
                <a:sym typeface="Verdana"/>
              </a:rPr>
              <a:t>AHIA SOFTWARE</a:t>
            </a:r>
            <a:endParaRPr sz="2400" b="1" i="0" u="none" strike="noStrike" cap="none">
              <a:solidFill>
                <a:schemeClr val="lt1"/>
              </a:solidFill>
              <a:latin typeface="Verdana"/>
              <a:ea typeface="Verdana"/>
              <a:cs typeface="Verdana"/>
              <a:sym typeface="Verdana"/>
            </a:endParaRPr>
          </a:p>
        </p:txBody>
      </p:sp>
      <p:sp>
        <p:nvSpPr>
          <p:cNvPr id="825" name="Google Shape;825;p61"/>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Spain</a:t>
            </a:r>
            <a:endParaRPr sz="1200" b="1" i="0" u="none" strike="noStrike" cap="none">
              <a:solidFill>
                <a:schemeClr val="lt1"/>
              </a:solidFill>
              <a:latin typeface="Verdana"/>
              <a:ea typeface="Verdana"/>
              <a:cs typeface="Verdana"/>
              <a:sym typeface="Verdana"/>
            </a:endParaRPr>
          </a:p>
        </p:txBody>
      </p:sp>
      <p:sp>
        <p:nvSpPr>
          <p:cNvPr id="826" name="Google Shape;826;p61"/>
          <p:cNvSpPr txBox="1">
            <a:spLocks noGrp="1"/>
          </p:cNvSpPr>
          <p:nvPr>
            <p:ph type="body" idx="3"/>
          </p:nvPr>
        </p:nvSpPr>
        <p:spPr>
          <a:xfrm>
            <a:off x="547544" y="1062916"/>
            <a:ext cx="8315801" cy="735586"/>
          </a:xfrm>
          <a:prstGeom prst="rect">
            <a:avLst/>
          </a:prstGeom>
          <a:noFill/>
          <a:ln>
            <a:noFill/>
          </a:ln>
        </p:spPr>
        <p:txBody>
          <a:bodyPr spcFirstLastPara="1" wrap="square" lIns="0" tIns="0" rIns="0" bIns="0" anchor="t" anchorCtr="0">
            <a:spAutoFit/>
          </a:bodyPr>
          <a:lstStyle/>
          <a:p>
            <a:pPr marL="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SME with more than 20 years in the health sector and proven experience in the development of software platforms and PCP and European R&amp;D projects.</a:t>
            </a:r>
            <a:endParaRPr/>
          </a:p>
          <a:p>
            <a:pPr marL="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BAHIA SOFTWARE have also experience in triage and non-health emergencies.</a:t>
            </a:r>
            <a:endParaRPr sz="1400" b="0" i="0" u="none" strike="noStrike" cap="none">
              <a:solidFill>
                <a:schemeClr val="lt1"/>
              </a:solidFill>
              <a:latin typeface="Verdana"/>
              <a:ea typeface="Verdana"/>
              <a:cs typeface="Verdana"/>
              <a:sym typeface="Verdana"/>
            </a:endParaRPr>
          </a:p>
        </p:txBody>
      </p:sp>
      <p:sp>
        <p:nvSpPr>
          <p:cNvPr id="827" name="Google Shape;827;p61"/>
          <p:cNvSpPr txBox="1">
            <a:spLocks noGrp="1"/>
          </p:cNvSpPr>
          <p:nvPr>
            <p:ph type="body" idx="4"/>
          </p:nvPr>
        </p:nvSpPr>
        <p:spPr>
          <a:xfrm>
            <a:off x="331787" y="2215733"/>
            <a:ext cx="8531556" cy="124341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Success in developing PCP projects (leading) and H2020 projects (partner)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Experts in interoperability in healthcare systems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Previous experience in non-health emergency projects </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Aiming to apply satellite and drones imaging to emergencies</a:t>
            </a:r>
            <a:endParaRPr/>
          </a:p>
        </p:txBody>
      </p:sp>
      <p:sp>
        <p:nvSpPr>
          <p:cNvPr id="828" name="Google Shape;828;p61"/>
          <p:cNvSpPr txBox="1">
            <a:spLocks noGrp="1"/>
          </p:cNvSpPr>
          <p:nvPr>
            <p:ph type="body" idx="6"/>
          </p:nvPr>
        </p:nvSpPr>
        <p:spPr>
          <a:xfrm>
            <a:off x="331787" y="3871608"/>
            <a:ext cx="8531556"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Quick and accurate overview of casualties and their status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Decision support for better allocation of available resources and quicker support for casualties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Insights for quality assurance and training measures</a:t>
            </a:r>
            <a:endParaRPr sz="1200" b="1" i="0" u="none" strike="noStrike" cap="none">
              <a:solidFill>
                <a:schemeClr val="accent2"/>
              </a:solidFill>
              <a:latin typeface="Verdana"/>
              <a:ea typeface="Verdana"/>
              <a:cs typeface="Verdana"/>
              <a:sym typeface="Verdana"/>
            </a:endParaRPr>
          </a:p>
        </p:txBody>
      </p:sp>
      <p:sp>
        <p:nvSpPr>
          <p:cNvPr id="829" name="Google Shape;829;p61"/>
          <p:cNvSpPr txBox="1">
            <a:spLocks noGrp="1"/>
          </p:cNvSpPr>
          <p:nvPr>
            <p:ph type="body" idx="7"/>
          </p:nvPr>
        </p:nvSpPr>
        <p:spPr>
          <a:xfrm>
            <a:off x="7753236" y="2453412"/>
            <a:ext cx="4106401" cy="135421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Cristóbal Bernardo Castiñeira</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cristobal.bernardo@bahiasoftware.es</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www.bahiasoftware.es</a:t>
            </a:r>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830" name="Google Shape;830;p61"/>
          <p:cNvSpPr txBox="1">
            <a:spLocks noGrp="1"/>
          </p:cNvSpPr>
          <p:nvPr>
            <p:ph type="body" idx="8"/>
          </p:nvPr>
        </p:nvSpPr>
        <p:spPr>
          <a:xfrm>
            <a:off x="8783782" y="4225125"/>
            <a:ext cx="3075855"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831" name="Google Shape;831;p61"/>
          <p:cNvSpPr txBox="1">
            <a:spLocks noGrp="1"/>
          </p:cNvSpPr>
          <p:nvPr>
            <p:ph type="body" idx="9"/>
          </p:nvPr>
        </p:nvSpPr>
        <p:spPr>
          <a:xfrm>
            <a:off x="9007813" y="4628401"/>
            <a:ext cx="2851824" cy="48628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Seeking a partner</a:t>
            </a:r>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Open to discuss</a:t>
            </a:r>
            <a:endParaRPr/>
          </a:p>
        </p:txBody>
      </p:sp>
      <p:pic>
        <p:nvPicPr>
          <p:cNvPr id="832" name="Google Shape;832;p61" descr="Logotipo, nombre de la empresa&#10;&#10;Descripción generada automáticamente"/>
          <p:cNvPicPr preferRelativeResize="0">
            <a:picLocks noGrp="1"/>
          </p:cNvPicPr>
          <p:nvPr>
            <p:ph type="pic" idx="13"/>
          </p:nvPr>
        </p:nvPicPr>
        <p:blipFill rotWithShape="1">
          <a:blip r:embed="rId4">
            <a:alphaModFix/>
          </a:blip>
          <a:srcRect t="6910" b="5724"/>
          <a:stretch/>
        </p:blipFill>
        <p:spPr>
          <a:xfrm>
            <a:off x="9007475" y="843226"/>
            <a:ext cx="2852738" cy="1549552"/>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B</a:t>
            </a:r>
            <a:r>
              <a:rPr lang="de-DE" dirty="0">
                <a:solidFill>
                  <a:schemeClr val="bg1"/>
                </a:solidFill>
              </a:rPr>
              <a:t>AHIA SOFTWARE</a:t>
            </a:r>
            <a:endParaRPr dirty="0">
              <a:solidFill>
                <a:schemeClr val="bg1"/>
              </a:solidFill>
            </a:endParaRPr>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5099959" y="386915"/>
            <a:ext cx="1528296"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0"/>
            <a:r>
              <a:rPr lang="en-US" dirty="0"/>
              <a:t>R&amp;D projects</a:t>
            </a:r>
            <a:endParaRPr lang="de-DE" dirty="0"/>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240962" y="1034221"/>
            <a:ext cx="5412502" cy="14096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STARS PCP (leader)</a:t>
            </a:r>
          </a:p>
          <a:p>
            <a:pPr lvl="1"/>
            <a:r>
              <a:rPr lang="de-DE" dirty="0"/>
              <a:t>5 European hospitals as procurers</a:t>
            </a:r>
          </a:p>
          <a:p>
            <a:pPr lvl="1"/>
            <a:r>
              <a:rPr lang="en-US" dirty="0"/>
              <a:t>5 partners</a:t>
            </a:r>
          </a:p>
          <a:p>
            <a:pPr lvl="1"/>
            <a:r>
              <a:rPr lang="en-US" dirty="0"/>
              <a:t>Resilient support tool for pre-surgery patients to reduce stress during the entire care path</a:t>
            </a:r>
            <a:endParaRPr lang="de-DE" dirty="0"/>
          </a:p>
          <a:p>
            <a:pPr lvl="1"/>
            <a:r>
              <a:rPr lang="de-DE" dirty="0"/>
              <a:t>Acomplished Phase 1 and 2</a:t>
            </a:r>
          </a:p>
        </p:txBody>
      </p:sp>
      <p:pic>
        <p:nvPicPr>
          <p:cNvPr id="7" name="Marcador de posición de imagen 6" descr="Logotipo, nombre de la empresa&#10;&#10;Descripción generada automáticamente">
            <a:extLst>
              <a:ext uri="{FF2B5EF4-FFF2-40B4-BE49-F238E27FC236}">
                <a16:creationId xmlns:a16="http://schemas.microsoft.com/office/drawing/2014/main" id="{61FFCD75-A655-49AA-B00C-55A553F8E32E}"/>
              </a:ext>
            </a:extLst>
          </p:cNvPr>
          <p:cNvPicPr>
            <a:picLocks noGrp="1" noChangeAspect="1"/>
          </p:cNvPicPr>
          <p:nvPr>
            <p:ph type="pic" sz="quarter" idx="18"/>
          </p:nvPr>
        </p:nvPicPr>
        <p:blipFill rotWithShape="1">
          <a:blip r:embed="rId3"/>
          <a:srcRect t="6910" b="5724"/>
          <a:stretch/>
        </p:blipFill>
        <p:spPr>
          <a:xfrm>
            <a:off x="10309297" y="784221"/>
            <a:ext cx="1627574" cy="884067"/>
          </a:xfrm>
        </p:spPr>
      </p:pic>
      <p:sp>
        <p:nvSpPr>
          <p:cNvPr id="27" name="Google Shape;17;p42">
            <a:extLst>
              <a:ext uri="{FF2B5EF4-FFF2-40B4-BE49-F238E27FC236}">
                <a16:creationId xmlns:a16="http://schemas.microsoft.com/office/drawing/2014/main" id="{9A7F029E-5F3C-4D16-9A2D-E9CC388EBD56}"/>
              </a:ext>
            </a:extLst>
          </p:cNvPr>
          <p:cNvSpPr txBox="1">
            <a:spLocks/>
          </p:cNvSpPr>
          <p:nvPr/>
        </p:nvSpPr>
        <p:spPr>
          <a:xfrm>
            <a:off x="5864107" y="1060894"/>
            <a:ext cx="4288422" cy="157581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28600" marR="0" lvl="0" indent="0" algn="l" rtl="0">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marR="0" lvl="1" indent="-285750" algn="l" rtl="0">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bg1"/>
              </a:buClr>
              <a:buSzPts val="1800"/>
              <a:buFont typeface="Courier New" panose="02070309020205020404" pitchFamily="49" charset="0"/>
              <a:buChar char="o"/>
              <a:defRPr sz="1200" b="0" i="0" u="none" strike="noStrike" cap="none">
                <a:solidFill>
                  <a:schemeClr val="bg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Noto Sans Symbols"/>
              <a:buChar char="▪"/>
              <a:defRPr sz="13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r>
              <a:rPr lang="en-US" dirty="0"/>
              <a:t>ANTISUPERBUGS PCP (leader)</a:t>
            </a:r>
          </a:p>
          <a:p>
            <a:pPr lvl="1"/>
            <a:r>
              <a:rPr lang="en-US" dirty="0"/>
              <a:t>4 procuring authorities</a:t>
            </a:r>
          </a:p>
          <a:p>
            <a:pPr lvl="1"/>
            <a:r>
              <a:rPr lang="en-US" dirty="0"/>
              <a:t>3 partners</a:t>
            </a:r>
          </a:p>
          <a:p>
            <a:pPr lvl="1"/>
            <a:r>
              <a:rPr lang="en-US" dirty="0"/>
              <a:t>Advanced ICT solution to </a:t>
            </a:r>
            <a:r>
              <a:rPr lang="en-US" dirty="0" err="1"/>
              <a:t>dectect</a:t>
            </a:r>
            <a:r>
              <a:rPr lang="en-US" dirty="0"/>
              <a:t> superbugs in hospitals</a:t>
            </a:r>
          </a:p>
          <a:p>
            <a:pPr lvl="1"/>
            <a:r>
              <a:rPr lang="en-US" dirty="0" err="1"/>
              <a:t>Acomplished</a:t>
            </a:r>
            <a:r>
              <a:rPr lang="en-US" dirty="0"/>
              <a:t> Phase 1 and 2, and invited to Phase 3</a:t>
            </a:r>
          </a:p>
        </p:txBody>
      </p:sp>
      <p:sp>
        <p:nvSpPr>
          <p:cNvPr id="28" name="Google Shape;17;p42">
            <a:extLst>
              <a:ext uri="{FF2B5EF4-FFF2-40B4-BE49-F238E27FC236}">
                <a16:creationId xmlns:a16="http://schemas.microsoft.com/office/drawing/2014/main" id="{462BE4CF-DCBB-45E6-8B6E-763147BC1ADD}"/>
              </a:ext>
            </a:extLst>
          </p:cNvPr>
          <p:cNvSpPr txBox="1">
            <a:spLocks/>
          </p:cNvSpPr>
          <p:nvPr/>
        </p:nvSpPr>
        <p:spPr>
          <a:xfrm>
            <a:off x="240962" y="3079861"/>
            <a:ext cx="5412502" cy="1575816"/>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28600" marR="0" lvl="0" indent="0" algn="l" rtl="0">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marR="0" lvl="1" indent="-285750" algn="l" rtl="0">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bg1"/>
              </a:buClr>
              <a:buSzPts val="1800"/>
              <a:buFont typeface="Courier New" panose="02070309020205020404" pitchFamily="49" charset="0"/>
              <a:buChar char="o"/>
              <a:defRPr sz="1200" b="0" i="0" u="none" strike="noStrike" cap="none">
                <a:solidFill>
                  <a:schemeClr val="bg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Noto Sans Symbols"/>
              <a:buChar char="▪"/>
              <a:defRPr sz="13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r>
              <a:rPr lang="en-US" dirty="0"/>
              <a:t>HUTER HORIZON2020 (partner)</a:t>
            </a:r>
          </a:p>
          <a:p>
            <a:pPr lvl="1"/>
            <a:r>
              <a:rPr lang="en-US" dirty="0"/>
              <a:t>Research and Innovation action from H2020 </a:t>
            </a:r>
            <a:r>
              <a:rPr lang="en-US" dirty="0" err="1"/>
              <a:t>programme</a:t>
            </a:r>
            <a:endParaRPr lang="en-US" dirty="0"/>
          </a:p>
          <a:p>
            <a:pPr lvl="1"/>
            <a:r>
              <a:rPr lang="en-US" dirty="0"/>
              <a:t>6 international partners</a:t>
            </a:r>
          </a:p>
          <a:p>
            <a:pPr lvl="1"/>
            <a:r>
              <a:rPr lang="en-US" dirty="0"/>
              <a:t>Creation of the human uterus cell atlas map through single cell technologies</a:t>
            </a:r>
          </a:p>
          <a:p>
            <a:pPr lvl="1"/>
            <a:r>
              <a:rPr lang="en-US" dirty="0"/>
              <a:t>Developed an ICT platform to storage, process, analyze and exploit single cell data</a:t>
            </a:r>
          </a:p>
        </p:txBody>
      </p:sp>
      <p:sp>
        <p:nvSpPr>
          <p:cNvPr id="29" name="Google Shape;17;p42">
            <a:extLst>
              <a:ext uri="{FF2B5EF4-FFF2-40B4-BE49-F238E27FC236}">
                <a16:creationId xmlns:a16="http://schemas.microsoft.com/office/drawing/2014/main" id="{31A1129D-8194-4CCF-9754-86F3E071AE34}"/>
              </a:ext>
            </a:extLst>
          </p:cNvPr>
          <p:cNvSpPr txBox="1">
            <a:spLocks/>
          </p:cNvSpPr>
          <p:nvPr/>
        </p:nvSpPr>
        <p:spPr>
          <a:xfrm>
            <a:off x="5864107" y="3079861"/>
            <a:ext cx="5508450" cy="1742015"/>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28600" marR="0" lvl="0" indent="0" algn="l" rtl="0">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marR="0" lvl="1" indent="-285750" algn="l" rtl="0">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bg1"/>
              </a:buClr>
              <a:buSzPts val="1800"/>
              <a:buFont typeface="Courier New" panose="02070309020205020404" pitchFamily="49" charset="0"/>
              <a:buChar char="o"/>
              <a:defRPr sz="1200" b="0" i="0" u="none" strike="noStrike" cap="none">
                <a:solidFill>
                  <a:schemeClr val="bg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Noto Sans Symbols"/>
              <a:buChar char="▪"/>
              <a:defRPr sz="13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r>
              <a:rPr lang="en-US" dirty="0"/>
              <a:t>CHAIMELEON HORIZON2020 (partner)</a:t>
            </a:r>
          </a:p>
          <a:p>
            <a:pPr lvl="1"/>
            <a:r>
              <a:rPr lang="en-US" dirty="0"/>
              <a:t>Research and Innovation action from H2020 </a:t>
            </a:r>
            <a:r>
              <a:rPr lang="en-US" dirty="0" err="1"/>
              <a:t>programme</a:t>
            </a:r>
            <a:endParaRPr lang="en-US" dirty="0"/>
          </a:p>
          <a:p>
            <a:pPr lvl="1"/>
            <a:r>
              <a:rPr lang="en-US" dirty="0"/>
              <a:t>9 European hospitals and 18 international partners</a:t>
            </a:r>
          </a:p>
          <a:p>
            <a:pPr lvl="1"/>
            <a:r>
              <a:rPr lang="en-US" dirty="0"/>
              <a:t>Integration of databases of different EU hospitals into one central repository with health images and related clinical data</a:t>
            </a:r>
          </a:p>
          <a:p>
            <a:pPr lvl="1"/>
            <a:r>
              <a:rPr lang="en-US" dirty="0"/>
              <a:t>Clinical data extraction into the central repository and development of analytical tools for data exploitation</a:t>
            </a:r>
          </a:p>
        </p:txBody>
      </p:sp>
      <p:sp>
        <p:nvSpPr>
          <p:cNvPr id="11" name="Google Shape;17;p42">
            <a:extLst>
              <a:ext uri="{FF2B5EF4-FFF2-40B4-BE49-F238E27FC236}">
                <a16:creationId xmlns:a16="http://schemas.microsoft.com/office/drawing/2014/main" id="{ADD05F33-67D2-4B77-94D4-907220A2CA46}"/>
              </a:ext>
            </a:extLst>
          </p:cNvPr>
          <p:cNvSpPr txBox="1">
            <a:spLocks/>
          </p:cNvSpPr>
          <p:nvPr/>
        </p:nvSpPr>
        <p:spPr>
          <a:xfrm>
            <a:off x="2947213" y="5175397"/>
            <a:ext cx="7362084" cy="1243417"/>
          </a:xfrm>
          <a:prstGeom prst="rect">
            <a:avLst/>
          </a:prstGeom>
          <a:noFill/>
          <a:ln>
            <a:noFill/>
          </a:ln>
        </p:spPr>
        <p:txBody>
          <a:bodyPr spcFirstLastPara="1" wrap="square" lIns="0" tIns="0" rIns="0" bIns="0" anchor="t" anchorCtr="0">
            <a:spAutoFit/>
          </a:bodyPr>
          <a:lstStyle>
            <a:defPPr marR="0" lvl="0" algn="l" rtl="0">
              <a:lnSpc>
                <a:spcPct val="100000"/>
              </a:lnSpc>
              <a:spcBef>
                <a:spcPts val="0"/>
              </a:spcBef>
              <a:spcAft>
                <a:spcPts val="0"/>
              </a:spcAft>
            </a:defPPr>
            <a:lvl1pPr marL="228600" marR="0" lvl="0" indent="0" algn="l" rtl="0">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marR="0" lvl="1" indent="-285750" algn="l" rtl="0">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marR="0" lvl="2" indent="-342900" algn="l" rtl="0">
              <a:lnSpc>
                <a:spcPct val="90000"/>
              </a:lnSpc>
              <a:spcBef>
                <a:spcPts val="500"/>
              </a:spcBef>
              <a:spcAft>
                <a:spcPts val="0"/>
              </a:spcAft>
              <a:buClr>
                <a:schemeClr val="bg1"/>
              </a:buClr>
              <a:buSzPts val="1800"/>
              <a:buFont typeface="Courier New" panose="02070309020205020404" pitchFamily="49" charset="0"/>
              <a:buChar char="o"/>
              <a:defRPr sz="1200" b="0" i="0" u="none" strike="noStrike" cap="none">
                <a:solidFill>
                  <a:schemeClr val="bg1"/>
                </a:solidFill>
                <a:latin typeface="Verdana"/>
                <a:ea typeface="Verdana"/>
                <a:cs typeface="Verdana"/>
                <a:sym typeface="Verdana"/>
              </a:defRPr>
            </a:lvl3pPr>
            <a:lvl4pPr marL="1828800" marR="0" lvl="3" indent="-342900" algn="l" rtl="0">
              <a:lnSpc>
                <a:spcPct val="90000"/>
              </a:lnSpc>
              <a:spcBef>
                <a:spcPts val="500"/>
              </a:spcBef>
              <a:spcAft>
                <a:spcPts val="0"/>
              </a:spcAft>
              <a:buClr>
                <a:schemeClr val="dk1"/>
              </a:buClr>
              <a:buSzPts val="1800"/>
              <a:buFont typeface="Noto Sans Symbols"/>
              <a:buChar char="▪"/>
              <a:defRPr sz="1300" b="0" i="0" u="none" strike="noStrike" cap="none">
                <a:solidFill>
                  <a:schemeClr val="dk1"/>
                </a:solidFill>
                <a:latin typeface="Verdana"/>
                <a:ea typeface="Verdana"/>
                <a:cs typeface="Verdana"/>
                <a:sym typeface="Verdana"/>
              </a:defRPr>
            </a:lvl4pPr>
            <a:lvl5pPr marL="2286000" marR="0" lvl="4" indent="-342900" algn="l" rtl="0">
              <a:lnSpc>
                <a:spcPct val="90000"/>
              </a:lnSpc>
              <a:spcBef>
                <a:spcPts val="500"/>
              </a:spcBef>
              <a:spcAft>
                <a:spcPts val="0"/>
              </a:spcAft>
              <a:buClr>
                <a:schemeClr val="dk1"/>
              </a:buClr>
              <a:buSzPts val="18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r>
              <a:rPr lang="en-US" dirty="0"/>
              <a:t>EHDEN (certified SME)</a:t>
            </a:r>
          </a:p>
          <a:p>
            <a:pPr lvl="1"/>
            <a:r>
              <a:rPr lang="en-US" dirty="0"/>
              <a:t>Innovative Medicines Initiative 2 Joint Undertaking </a:t>
            </a:r>
            <a:r>
              <a:rPr lang="en-US" dirty="0" err="1"/>
              <a:t>programme</a:t>
            </a:r>
            <a:endParaRPr lang="en-US" dirty="0"/>
          </a:p>
          <a:p>
            <a:pPr lvl="1"/>
            <a:r>
              <a:rPr lang="en-US" dirty="0"/>
              <a:t>Creation of a pan-European federated network using OMOP</a:t>
            </a:r>
          </a:p>
          <a:p>
            <a:pPr lvl="1"/>
            <a:r>
              <a:rPr lang="en-US" dirty="0"/>
              <a:t>BAHIA SOFTWARE is a certified SME in the use of OMOP and its tools</a:t>
            </a:r>
          </a:p>
          <a:p>
            <a:pPr lvl="1"/>
            <a:r>
              <a:rPr lang="en-US" dirty="0"/>
              <a:t>Transformation of 4 hospitals data bases into OMOP (Spain and Portugal)</a:t>
            </a:r>
          </a:p>
        </p:txBody>
      </p:sp>
    </p:spTree>
    <p:extLst>
      <p:ext uri="{BB962C8B-B14F-4D97-AF65-F5344CB8AC3E}">
        <p14:creationId xmlns:p14="http://schemas.microsoft.com/office/powerpoint/2010/main" val="345061174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pic>
        <p:nvPicPr>
          <p:cNvPr id="39" name="Google Shape;39;p4"/>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40" name="Google Shape;40;p4"/>
          <p:cNvSpPr txBox="1">
            <a:spLocks noGrp="1"/>
          </p:cNvSpPr>
          <p:nvPr>
            <p:ph type="body" idx="1"/>
          </p:nvPr>
        </p:nvSpPr>
        <p:spPr>
          <a:xfrm>
            <a:off x="539911" y="288858"/>
            <a:ext cx="8531700" cy="460639"/>
          </a:xfrm>
          <a:prstGeom prst="rect">
            <a:avLst/>
          </a:prstGeom>
          <a:noFill/>
          <a:ln>
            <a:noFill/>
          </a:ln>
        </p:spPr>
        <p:txBody>
          <a:bodyPr spcFirstLastPara="1" wrap="square" lIns="0" tIns="0" rIns="0" bIns="0" anchor="t" anchorCtr="0">
            <a:spAutoFit/>
          </a:bodyPr>
          <a:lstStyle/>
          <a:p>
            <a:pPr marL="0" lvl="0" indent="0" algn="l" rtl="0">
              <a:lnSpc>
                <a:spcPct val="90000"/>
              </a:lnSpc>
              <a:spcBef>
                <a:spcPts val="1000"/>
              </a:spcBef>
              <a:spcAft>
                <a:spcPts val="0"/>
              </a:spcAft>
              <a:buClr>
                <a:schemeClr val="lt1"/>
              </a:buClr>
              <a:buSzPts val="4000"/>
              <a:buNone/>
            </a:pPr>
            <a:r>
              <a:rPr lang="de-DE" dirty="0">
                <a:solidFill>
                  <a:schemeClr val="accent2"/>
                </a:solidFill>
              </a:rPr>
              <a:t>S</a:t>
            </a:r>
            <a:r>
              <a:rPr lang="de-DE" dirty="0">
                <a:solidFill>
                  <a:schemeClr val="bg1"/>
                </a:solidFill>
              </a:rPr>
              <a:t>mart Health Global Solutions</a:t>
            </a:r>
            <a:endParaRPr sz="2400" b="1" i="0" strike="noStrike" cap="none" dirty="0">
              <a:solidFill>
                <a:schemeClr val="bg1"/>
              </a:solidFill>
              <a:latin typeface="Verdana"/>
              <a:ea typeface="Verdana"/>
              <a:cs typeface="Verdana"/>
              <a:sym typeface="Verdana"/>
            </a:endParaRPr>
          </a:p>
        </p:txBody>
      </p:sp>
      <p:sp>
        <p:nvSpPr>
          <p:cNvPr id="41" name="Google Shape;41;p4"/>
          <p:cNvSpPr txBox="1">
            <a:spLocks noGrp="1"/>
          </p:cNvSpPr>
          <p:nvPr>
            <p:ph type="body" idx="2"/>
          </p:nvPr>
        </p:nvSpPr>
        <p:spPr>
          <a:xfrm>
            <a:off x="300613" y="750547"/>
            <a:ext cx="3565200" cy="16620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de-DE" dirty="0"/>
              <a:t>SPAIN</a:t>
            </a:r>
            <a:endParaRPr sz="1200" b="1" i="0" u="none" strike="noStrike" cap="none" dirty="0">
              <a:solidFill>
                <a:schemeClr val="lt1"/>
              </a:solidFill>
              <a:latin typeface="Verdana"/>
              <a:ea typeface="Verdana"/>
              <a:cs typeface="Verdana"/>
              <a:sym typeface="Verdana"/>
            </a:endParaRPr>
          </a:p>
        </p:txBody>
      </p:sp>
      <p:sp>
        <p:nvSpPr>
          <p:cNvPr id="42" name="Google Shape;42;p4"/>
          <p:cNvSpPr txBox="1">
            <a:spLocks noGrp="1"/>
          </p:cNvSpPr>
          <p:nvPr>
            <p:ph type="body" idx="3"/>
          </p:nvPr>
        </p:nvSpPr>
        <p:spPr>
          <a:xfrm>
            <a:off x="300622" y="978434"/>
            <a:ext cx="9472200" cy="709938"/>
          </a:xfrm>
          <a:prstGeom prst="rect">
            <a:avLst/>
          </a:prstGeom>
          <a:noFill/>
          <a:ln>
            <a:noFill/>
          </a:ln>
        </p:spPr>
        <p:txBody>
          <a:bodyPr spcFirstLastPara="1" wrap="square" lIns="0" tIns="0" rIns="0" bIns="0" anchor="t" anchorCtr="0">
            <a:spAutoFit/>
          </a:bodyPr>
          <a:lstStyle/>
          <a:p>
            <a:pPr marL="216000" lvl="0" indent="0" algn="l" rtl="0">
              <a:lnSpc>
                <a:spcPct val="90000"/>
              </a:lnSpc>
              <a:spcBef>
                <a:spcPts val="1000"/>
              </a:spcBef>
              <a:spcAft>
                <a:spcPts val="0"/>
              </a:spcAft>
              <a:buClr>
                <a:schemeClr val="lt1"/>
              </a:buClr>
              <a:buSzPts val="4000"/>
              <a:buNone/>
            </a:pPr>
            <a:r>
              <a:rPr lang="de-DE" b="0" dirty="0"/>
              <a:t>Smart Health </a:t>
            </a:r>
            <a:r>
              <a:rPr lang="de-DE" b="0" dirty="0" err="1"/>
              <a:t>is</a:t>
            </a:r>
            <a:r>
              <a:rPr lang="de-DE" b="0" dirty="0"/>
              <a:t> a </a:t>
            </a:r>
            <a:r>
              <a:rPr lang="de-DE" b="0" dirty="0" err="1"/>
              <a:t>startup</a:t>
            </a:r>
            <a:r>
              <a:rPr lang="de-DE" b="0" dirty="0"/>
              <a:t> </a:t>
            </a:r>
            <a:r>
              <a:rPr lang="de-DE" b="0" dirty="0" err="1"/>
              <a:t>that</a:t>
            </a:r>
            <a:r>
              <a:rPr lang="de-DE" b="0" dirty="0"/>
              <a:t> </a:t>
            </a:r>
            <a:r>
              <a:rPr lang="de-DE" b="0" dirty="0" err="1"/>
              <a:t>provides</a:t>
            </a:r>
            <a:r>
              <a:rPr lang="de-DE" b="0" dirty="0"/>
              <a:t> </a:t>
            </a:r>
            <a:r>
              <a:rPr lang="de-DE" b="0" dirty="0" err="1"/>
              <a:t>solutions</a:t>
            </a:r>
            <a:r>
              <a:rPr lang="de-DE" b="0" dirty="0"/>
              <a:t> in </a:t>
            </a:r>
            <a:r>
              <a:rPr lang="de-DE" b="0" dirty="0" err="1"/>
              <a:t>the</a:t>
            </a:r>
            <a:r>
              <a:rPr lang="de-DE" b="0" dirty="0"/>
              <a:t> </a:t>
            </a:r>
            <a:r>
              <a:rPr lang="de-DE" b="0" dirty="0" err="1"/>
              <a:t>field</a:t>
            </a:r>
            <a:r>
              <a:rPr lang="de-DE" b="0" dirty="0"/>
              <a:t> of digital </a:t>
            </a:r>
            <a:r>
              <a:rPr lang="de-DE" b="0" dirty="0" err="1"/>
              <a:t>health</a:t>
            </a:r>
            <a:r>
              <a:rPr lang="de-DE" b="0" dirty="0"/>
              <a:t> </a:t>
            </a:r>
            <a:r>
              <a:rPr lang="de-DE" b="0" dirty="0" err="1"/>
              <a:t>specifically</a:t>
            </a:r>
            <a:r>
              <a:rPr lang="de-DE" b="0" dirty="0"/>
              <a:t> </a:t>
            </a:r>
            <a:r>
              <a:rPr lang="de-DE" b="0" dirty="0" err="1"/>
              <a:t>focused</a:t>
            </a:r>
            <a:r>
              <a:rPr lang="de-DE" b="0" dirty="0"/>
              <a:t> on </a:t>
            </a:r>
            <a:r>
              <a:rPr lang="de-DE" b="0" dirty="0" err="1"/>
              <a:t>the</a:t>
            </a:r>
            <a:r>
              <a:rPr lang="de-DE" b="0" dirty="0"/>
              <a:t> extra-hospital </a:t>
            </a:r>
            <a:r>
              <a:rPr lang="de-DE" b="0" dirty="0" err="1"/>
              <a:t>sector</a:t>
            </a:r>
            <a:r>
              <a:rPr lang="de-DE" b="0" dirty="0"/>
              <a:t> </a:t>
            </a:r>
            <a:r>
              <a:rPr lang="de-DE" b="0" dirty="0" err="1"/>
              <a:t>with</a:t>
            </a:r>
            <a:r>
              <a:rPr lang="de-DE" b="0" dirty="0"/>
              <a:t> </a:t>
            </a:r>
            <a:r>
              <a:rPr lang="de-DE" b="0" dirty="0" err="1"/>
              <a:t>the</a:t>
            </a:r>
            <a:r>
              <a:rPr lang="de-DE" b="0" dirty="0"/>
              <a:t> </a:t>
            </a:r>
            <a:r>
              <a:rPr lang="de-DE" b="0" dirty="0" err="1"/>
              <a:t>aim</a:t>
            </a:r>
            <a:r>
              <a:rPr lang="de-DE" b="0" dirty="0"/>
              <a:t> of </a:t>
            </a:r>
            <a:r>
              <a:rPr lang="de-DE" b="0" dirty="0" err="1"/>
              <a:t>guaranteeing</a:t>
            </a:r>
            <a:r>
              <a:rPr lang="de-DE" b="0" dirty="0"/>
              <a:t> </a:t>
            </a:r>
            <a:r>
              <a:rPr lang="de-DE" b="0" dirty="0" err="1"/>
              <a:t>the</a:t>
            </a:r>
            <a:r>
              <a:rPr lang="de-DE" b="0" dirty="0"/>
              <a:t> </a:t>
            </a:r>
            <a:r>
              <a:rPr lang="de-DE" b="0" dirty="0" err="1"/>
              <a:t>sustainability</a:t>
            </a:r>
            <a:r>
              <a:rPr lang="de-DE" b="0" dirty="0"/>
              <a:t> of </a:t>
            </a:r>
            <a:r>
              <a:rPr lang="de-DE" b="0" dirty="0" err="1"/>
              <a:t>the</a:t>
            </a:r>
            <a:r>
              <a:rPr lang="de-DE" b="0" dirty="0"/>
              <a:t> </a:t>
            </a:r>
            <a:r>
              <a:rPr lang="de-DE" b="0" dirty="0" err="1"/>
              <a:t>socio-health</a:t>
            </a:r>
            <a:r>
              <a:rPr lang="de-DE" b="0" dirty="0"/>
              <a:t> </a:t>
            </a:r>
            <a:r>
              <a:rPr lang="de-DE" b="0" dirty="0" err="1"/>
              <a:t>system</a:t>
            </a:r>
            <a:r>
              <a:rPr lang="de-DE" b="0" dirty="0"/>
              <a:t> </a:t>
            </a:r>
            <a:r>
              <a:rPr lang="de-DE" b="0" dirty="0" err="1"/>
              <a:t>worldwide</a:t>
            </a:r>
            <a:r>
              <a:rPr lang="de-DE" b="0" dirty="0"/>
              <a:t>, </a:t>
            </a:r>
            <a:r>
              <a:rPr lang="de-DE" b="0" dirty="0" err="1"/>
              <a:t>discovering</a:t>
            </a:r>
            <a:r>
              <a:rPr lang="de-DE" b="0" dirty="0"/>
              <a:t> multiple </a:t>
            </a:r>
            <a:r>
              <a:rPr lang="de-DE" b="0" dirty="0" err="1"/>
              <a:t>benefits</a:t>
            </a:r>
            <a:r>
              <a:rPr lang="de-DE" b="0" dirty="0"/>
              <a:t> </a:t>
            </a:r>
            <a:r>
              <a:rPr lang="de-DE" b="0" dirty="0" err="1"/>
              <a:t>for</a:t>
            </a:r>
            <a:r>
              <a:rPr lang="de-DE" b="0" dirty="0"/>
              <a:t> all </a:t>
            </a:r>
            <a:r>
              <a:rPr lang="de-DE" b="0" dirty="0" err="1"/>
              <a:t>the</a:t>
            </a:r>
            <a:r>
              <a:rPr lang="de-DE" b="0" dirty="0"/>
              <a:t> </a:t>
            </a:r>
            <a:r>
              <a:rPr lang="de-DE" b="0" dirty="0" err="1"/>
              <a:t>actors</a:t>
            </a:r>
            <a:r>
              <a:rPr lang="de-DE" b="0" dirty="0"/>
              <a:t> </a:t>
            </a:r>
            <a:r>
              <a:rPr lang="de-DE" b="0" dirty="0" err="1"/>
              <a:t>involved</a:t>
            </a:r>
            <a:r>
              <a:rPr lang="de-DE" b="0" dirty="0"/>
              <a:t>.</a:t>
            </a:r>
            <a:endParaRPr b="0" dirty="0"/>
          </a:p>
        </p:txBody>
      </p:sp>
      <p:sp>
        <p:nvSpPr>
          <p:cNvPr id="43" name="Google Shape;43;p4"/>
          <p:cNvSpPr txBox="1">
            <a:spLocks noGrp="1"/>
          </p:cNvSpPr>
          <p:nvPr>
            <p:ph type="body" idx="4"/>
          </p:nvPr>
        </p:nvSpPr>
        <p:spPr>
          <a:xfrm>
            <a:off x="331812" y="1799433"/>
            <a:ext cx="8531700" cy="1761300"/>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de-DE" sz="1400" b="1" i="0" u="none" strike="noStrike" cap="none" dirty="0">
                <a:solidFill>
                  <a:schemeClr val="lt1"/>
                </a:solidFill>
                <a:latin typeface="Verdana"/>
                <a:ea typeface="Verdana"/>
                <a:cs typeface="Verdana"/>
                <a:sym typeface="Verdana"/>
              </a:rPr>
              <a:t>Value </a:t>
            </a:r>
            <a:r>
              <a:rPr lang="de-DE" sz="1400" b="1" i="0" u="none" strike="noStrike" cap="none" dirty="0" err="1">
                <a:solidFill>
                  <a:schemeClr val="lt1"/>
                </a:solidFill>
                <a:latin typeface="Verdana"/>
                <a:ea typeface="Verdana"/>
                <a:cs typeface="Verdana"/>
                <a:sym typeface="Verdana"/>
              </a:rPr>
              <a:t>my</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organisation</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can</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add</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to</a:t>
            </a:r>
            <a:r>
              <a:rPr lang="de-DE" sz="1400" b="1" i="0" u="none" strike="noStrike" cap="none" dirty="0">
                <a:solidFill>
                  <a:schemeClr val="lt1"/>
                </a:solidFill>
                <a:latin typeface="Verdana"/>
                <a:ea typeface="Verdana"/>
                <a:cs typeface="Verdana"/>
                <a:sym typeface="Verdana"/>
              </a:rPr>
              <a:t> a </a:t>
            </a:r>
            <a:r>
              <a:rPr lang="de-DE" sz="1400" b="1" i="0" u="none" strike="noStrike" cap="none" dirty="0" err="1">
                <a:solidFill>
                  <a:schemeClr val="lt1"/>
                </a:solidFill>
                <a:latin typeface="Verdana"/>
                <a:ea typeface="Verdana"/>
                <a:cs typeface="Verdana"/>
                <a:sym typeface="Verdana"/>
              </a:rPr>
              <a:t>joint</a:t>
            </a:r>
            <a:r>
              <a:rPr lang="de-DE" sz="1400" b="1" i="0" u="none" strike="noStrike" cap="none" dirty="0">
                <a:solidFill>
                  <a:schemeClr val="lt1"/>
                </a:solidFill>
                <a:latin typeface="Verdana"/>
                <a:ea typeface="Verdana"/>
                <a:cs typeface="Verdana"/>
                <a:sym typeface="Verdana"/>
              </a:rPr>
              <a:t> Tender</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de-DE" dirty="0"/>
              <a:t>Interoperable </a:t>
            </a:r>
            <a:r>
              <a:rPr lang="de-DE" dirty="0" err="1"/>
              <a:t>medical</a:t>
            </a:r>
            <a:r>
              <a:rPr lang="de-DE" dirty="0"/>
              <a:t> </a:t>
            </a:r>
            <a:r>
              <a:rPr lang="de-DE" dirty="0" err="1"/>
              <a:t>record</a:t>
            </a:r>
            <a:endParaRPr sz="1200" b="0" i="0" u="none" strike="noStrike" cap="none" dirty="0">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de-DE" dirty="0" err="1"/>
              <a:t>Digitized</a:t>
            </a:r>
            <a:r>
              <a:rPr lang="de-DE" dirty="0"/>
              <a:t> </a:t>
            </a:r>
            <a:r>
              <a:rPr lang="de-DE" dirty="0" err="1"/>
              <a:t>medical</a:t>
            </a:r>
            <a:r>
              <a:rPr lang="de-DE" dirty="0"/>
              <a:t> </a:t>
            </a:r>
            <a:r>
              <a:rPr lang="de-DE" dirty="0" err="1"/>
              <a:t>record</a:t>
            </a:r>
            <a:r>
              <a:rPr lang="de-DE" dirty="0"/>
              <a:t> in 90 </a:t>
            </a:r>
            <a:r>
              <a:rPr lang="de-DE" dirty="0" err="1"/>
              <a:t>seconds</a:t>
            </a:r>
            <a:endParaRPr dirty="0"/>
          </a:p>
          <a:p>
            <a:pPr marL="857250" marR="0" lvl="1" indent="-285750" algn="l" rtl="0">
              <a:lnSpc>
                <a:spcPct val="90000"/>
              </a:lnSpc>
              <a:spcBef>
                <a:spcPts val="500"/>
              </a:spcBef>
              <a:spcAft>
                <a:spcPts val="0"/>
              </a:spcAft>
              <a:buSzPts val="1800"/>
              <a:buChar char="o"/>
            </a:pPr>
            <a:r>
              <a:rPr lang="de-DE" dirty="0" err="1"/>
              <a:t>Cyber</a:t>
            </a:r>
            <a:r>
              <a:rPr lang="de-DE" dirty="0"/>
              <a:t> Security and </a:t>
            </a:r>
            <a:r>
              <a:rPr lang="de-DE" dirty="0" err="1"/>
              <a:t>data</a:t>
            </a:r>
            <a:r>
              <a:rPr lang="de-DE" dirty="0"/>
              <a:t> </a:t>
            </a:r>
            <a:r>
              <a:rPr lang="de-DE" dirty="0" err="1"/>
              <a:t>privacy</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de-DE" dirty="0" err="1"/>
              <a:t>Cost</a:t>
            </a:r>
            <a:r>
              <a:rPr lang="de-DE" dirty="0"/>
              <a:t> </a:t>
            </a:r>
            <a:r>
              <a:rPr lang="de-DE" dirty="0" err="1"/>
              <a:t>reduction</a:t>
            </a:r>
            <a:endParaRPr sz="1200" b="0" i="0" u="none" strike="noStrike" cap="none" dirty="0">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de-DE" dirty="0"/>
              <a:t>Software </a:t>
            </a:r>
            <a:r>
              <a:rPr lang="de-DE" dirty="0" err="1"/>
              <a:t>currently</a:t>
            </a:r>
            <a:r>
              <a:rPr lang="de-DE" dirty="0"/>
              <a:t> </a:t>
            </a:r>
            <a:r>
              <a:rPr lang="de-DE" dirty="0" err="1"/>
              <a:t>running</a:t>
            </a:r>
            <a:endParaRPr sz="1200" b="0" i="0" u="none" strike="noStrike" cap="none" dirty="0">
              <a:solidFill>
                <a:schemeClr val="lt1"/>
              </a:solidFill>
              <a:latin typeface="Verdana"/>
              <a:ea typeface="Verdana"/>
              <a:cs typeface="Verdana"/>
              <a:sym typeface="Verdana"/>
            </a:endParaRPr>
          </a:p>
        </p:txBody>
      </p:sp>
      <p:sp>
        <p:nvSpPr>
          <p:cNvPr id="44" name="Google Shape;44;p4"/>
          <p:cNvSpPr txBox="1">
            <a:spLocks noGrp="1"/>
          </p:cNvSpPr>
          <p:nvPr>
            <p:ph type="body" idx="5"/>
          </p:nvPr>
        </p:nvSpPr>
        <p:spPr>
          <a:xfrm>
            <a:off x="331800" y="3814776"/>
            <a:ext cx="8531700" cy="820800"/>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de-DE" sz="1400" b="1" i="0" u="none" strike="noStrike" cap="none">
                <a:solidFill>
                  <a:schemeClr val="lt1"/>
                </a:solidFill>
                <a:latin typeface="Verdana"/>
                <a:ea typeface="Verdana"/>
                <a:cs typeface="Verdana"/>
                <a:sym typeface="Verdana"/>
              </a:rPr>
              <a:t>Areas of cooperation sought</a:t>
            </a:r>
            <a:endParaRPr/>
          </a:p>
          <a:p>
            <a:pPr marL="857250" marR="0" lvl="1" indent="-285750" algn="l" rtl="0">
              <a:lnSpc>
                <a:spcPct val="90000"/>
              </a:lnSpc>
              <a:spcBef>
                <a:spcPts val="500"/>
              </a:spcBef>
              <a:spcAft>
                <a:spcPts val="0"/>
              </a:spcAft>
              <a:buClr>
                <a:schemeClr val="lt1"/>
              </a:buClr>
              <a:buSzPts val="1800"/>
              <a:buFont typeface="Courier New"/>
              <a:buChar char="o"/>
            </a:pPr>
            <a:r>
              <a:rPr lang="de-DE"/>
              <a:t>Public Health Administration </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de-DE"/>
              <a:t>Investors</a:t>
            </a:r>
            <a:endParaRPr/>
          </a:p>
        </p:txBody>
      </p:sp>
      <p:sp>
        <p:nvSpPr>
          <p:cNvPr id="45" name="Google Shape;45;p4"/>
          <p:cNvSpPr txBox="1">
            <a:spLocks noGrp="1"/>
          </p:cNvSpPr>
          <p:nvPr>
            <p:ph type="body" idx="6"/>
          </p:nvPr>
        </p:nvSpPr>
        <p:spPr>
          <a:xfrm>
            <a:off x="331774" y="4930500"/>
            <a:ext cx="9282300"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de-DE" sz="1400" b="1" i="0" u="none" strike="noStrike" cap="none" dirty="0" err="1">
                <a:solidFill>
                  <a:schemeClr val="lt1"/>
                </a:solidFill>
                <a:latin typeface="Verdana"/>
                <a:ea typeface="Verdana"/>
                <a:cs typeface="Verdana"/>
                <a:sym typeface="Verdana"/>
              </a:rPr>
              <a:t>iProcureSecurity</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topics</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we</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are</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seeking</a:t>
            </a:r>
            <a:r>
              <a:rPr lang="de-DE" sz="1400" b="1" i="0" u="none" strike="noStrike" cap="none" dirty="0">
                <a:solidFill>
                  <a:schemeClr val="lt1"/>
                </a:solidFill>
                <a:latin typeface="Verdana"/>
                <a:ea typeface="Verdana"/>
                <a:cs typeface="Verdana"/>
                <a:sym typeface="Verdana"/>
              </a:rPr>
              <a:t> </a:t>
            </a:r>
            <a:r>
              <a:rPr lang="de-DE" sz="1400" b="1" i="0" u="none" strike="noStrike" cap="none" dirty="0" err="1">
                <a:solidFill>
                  <a:schemeClr val="lt1"/>
                </a:solidFill>
                <a:latin typeface="Verdana"/>
                <a:ea typeface="Verdana"/>
                <a:cs typeface="Verdana"/>
                <a:sym typeface="Verdana"/>
              </a:rPr>
              <a:t>cooperation</a:t>
            </a:r>
            <a:r>
              <a:rPr lang="de-DE" sz="1400" b="1" i="0" u="none" strike="noStrike" cap="none" dirty="0">
                <a:solidFill>
                  <a:schemeClr val="lt1"/>
                </a:solidFill>
                <a:latin typeface="Verdana"/>
                <a:ea typeface="Verdana"/>
                <a:cs typeface="Verdana"/>
                <a:sym typeface="Verdana"/>
              </a:rPr>
              <a:t> </a:t>
            </a:r>
            <a:endParaRPr dirty="0"/>
          </a:p>
          <a:p>
            <a:pPr marL="857250" marR="0" lvl="1" indent="-285750" algn="l" rtl="0">
              <a:lnSpc>
                <a:spcPct val="90000"/>
              </a:lnSpc>
              <a:spcBef>
                <a:spcPts val="500"/>
              </a:spcBef>
              <a:spcAft>
                <a:spcPts val="0"/>
              </a:spcAft>
              <a:buSzPts val="1800"/>
              <a:buChar char="o"/>
            </a:pPr>
            <a:r>
              <a:rPr lang="de-DE" sz="1200" i="0" u="none" strike="noStrike" cap="none" dirty="0"/>
              <a:t>Quick and </a:t>
            </a:r>
            <a:r>
              <a:rPr lang="de-DE" sz="1200" i="0" u="none" strike="noStrike" cap="none" dirty="0" err="1"/>
              <a:t>accurate</a:t>
            </a:r>
            <a:r>
              <a:rPr lang="de-DE" sz="1200" i="0" u="none" strike="noStrike" cap="none" dirty="0"/>
              <a:t> </a:t>
            </a:r>
            <a:r>
              <a:rPr lang="de-DE" sz="1200" i="0" u="none" strike="noStrike" cap="none" dirty="0" err="1"/>
              <a:t>overview</a:t>
            </a:r>
            <a:r>
              <a:rPr lang="de-DE" sz="1200" i="0" u="none" strike="noStrike" cap="none" dirty="0"/>
              <a:t> of </a:t>
            </a:r>
            <a:r>
              <a:rPr lang="de-DE" sz="1200" i="0" u="none" strike="noStrike" cap="none" dirty="0" err="1"/>
              <a:t>casualties</a:t>
            </a:r>
            <a:r>
              <a:rPr lang="de-DE" sz="1200" i="0" u="none" strike="noStrike" cap="none" dirty="0"/>
              <a:t> and </a:t>
            </a:r>
            <a:r>
              <a:rPr lang="de-DE" sz="1200" i="0" u="none" strike="noStrike" cap="none" dirty="0" err="1"/>
              <a:t>their</a:t>
            </a:r>
            <a:r>
              <a:rPr lang="de-DE" sz="1200" i="0" u="none" strike="noStrike" cap="none" dirty="0"/>
              <a:t> </a:t>
            </a:r>
            <a:r>
              <a:rPr lang="de-DE" sz="1200" i="0" u="none" strike="noStrike" cap="none" dirty="0" err="1"/>
              <a:t>status</a:t>
            </a:r>
            <a:endParaRPr sz="1200" i="0" u="none" strike="noStrike" cap="none" dirty="0"/>
          </a:p>
          <a:p>
            <a:pPr marL="857250" marR="0" lvl="1" indent="-285750" algn="l" rtl="0">
              <a:lnSpc>
                <a:spcPct val="90000"/>
              </a:lnSpc>
              <a:spcBef>
                <a:spcPts val="500"/>
              </a:spcBef>
              <a:spcAft>
                <a:spcPts val="0"/>
              </a:spcAft>
              <a:buClr>
                <a:schemeClr val="accent2"/>
              </a:buClr>
              <a:buSzPts val="1800"/>
              <a:buFont typeface="Courier New"/>
              <a:buChar char="o"/>
            </a:pPr>
            <a:r>
              <a:rPr lang="de-DE" sz="1200" b="1" i="0" u="none" strike="noStrike" cap="none" dirty="0" err="1">
                <a:solidFill>
                  <a:schemeClr val="accent2"/>
                </a:solidFill>
                <a:latin typeface="Verdana"/>
                <a:ea typeface="Verdana"/>
                <a:cs typeface="Verdana"/>
                <a:sym typeface="Verdana"/>
              </a:rPr>
              <a:t>Decision</a:t>
            </a:r>
            <a:r>
              <a:rPr lang="de-DE" sz="1200" b="1" i="0" u="none" strike="noStrike" cap="none" dirty="0">
                <a:solidFill>
                  <a:schemeClr val="accent2"/>
                </a:solidFill>
                <a:latin typeface="Verdana"/>
                <a:ea typeface="Verdana"/>
                <a:cs typeface="Verdana"/>
                <a:sym typeface="Verdana"/>
              </a:rPr>
              <a:t> support </a:t>
            </a:r>
            <a:r>
              <a:rPr lang="de-DE" sz="1200" b="1" i="0" u="none" strike="noStrike" cap="none" dirty="0" err="1">
                <a:solidFill>
                  <a:schemeClr val="accent2"/>
                </a:solidFill>
                <a:latin typeface="Verdana"/>
                <a:ea typeface="Verdana"/>
                <a:cs typeface="Verdana"/>
                <a:sym typeface="Verdana"/>
              </a:rPr>
              <a:t>for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better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allocation</a:t>
            </a:r>
            <a:r>
              <a:rPr lang="de-DE" sz="1200" b="1" i="0" u="none" strike="noStrike" cap="none" dirty="0">
                <a:solidFill>
                  <a:schemeClr val="accent2"/>
                </a:solidFill>
                <a:latin typeface="Verdana"/>
                <a:ea typeface="Verdana"/>
                <a:cs typeface="Verdana"/>
                <a:sym typeface="Verdana"/>
              </a:rPr>
              <a:t> of </a:t>
            </a:r>
            <a:r>
              <a:rPr lang="de-DE" sz="1200" b="1" i="0" u="none" strike="noStrike" cap="none" dirty="0" err="1">
                <a:solidFill>
                  <a:schemeClr val="accent2"/>
                </a:solidFill>
                <a:latin typeface="Verdana"/>
                <a:ea typeface="Verdana"/>
                <a:cs typeface="Verdana"/>
                <a:sym typeface="Verdana"/>
              </a:rPr>
              <a:t>available</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resources</a:t>
            </a:r>
            <a:r>
              <a:rPr lang="de-DE" sz="1200" b="1" i="0" u="none" strike="noStrike" cap="none" dirty="0">
                <a:solidFill>
                  <a:schemeClr val="accent2"/>
                </a:solidFill>
                <a:latin typeface="Verdana"/>
                <a:ea typeface="Verdana"/>
                <a:cs typeface="Verdana"/>
                <a:sym typeface="Verdana"/>
              </a:rPr>
              <a:t> and quicker support </a:t>
            </a:r>
            <a:r>
              <a:rPr lang="de-DE" sz="1200" b="1" i="0" u="none" strike="noStrike" cap="none" dirty="0" err="1">
                <a:solidFill>
                  <a:schemeClr val="accent2"/>
                </a:solidFill>
                <a:latin typeface="Verdana"/>
                <a:ea typeface="Verdana"/>
                <a:cs typeface="Verdana"/>
                <a:sym typeface="Verdana"/>
              </a:rPr>
              <a:t>for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casualties</a:t>
            </a:r>
            <a:endParaRPr sz="1200" b="1" i="0" u="none" strike="noStrike" cap="none" dirty="0">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accent2"/>
              </a:buClr>
              <a:buSzPts val="1800"/>
              <a:buFont typeface="Courier New"/>
              <a:buChar char="o"/>
            </a:pPr>
            <a:r>
              <a:rPr lang="de-DE" sz="1200" b="1" i="0" u="none" strike="noStrike" cap="none" dirty="0" err="1">
                <a:solidFill>
                  <a:schemeClr val="accent2"/>
                </a:solidFill>
                <a:latin typeface="Verdana"/>
                <a:ea typeface="Verdana"/>
                <a:cs typeface="Verdana"/>
                <a:sym typeface="Verdana"/>
              </a:rPr>
              <a:t>Improved</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interoperability</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internally</a:t>
            </a:r>
            <a:r>
              <a:rPr lang="de-DE" sz="1200" b="1" i="0" u="none" strike="noStrike" cap="none" dirty="0">
                <a:solidFill>
                  <a:schemeClr val="accent2"/>
                </a:solidFill>
                <a:latin typeface="Verdana"/>
                <a:ea typeface="Verdana"/>
                <a:cs typeface="Verdana"/>
                <a:sym typeface="Verdana"/>
              </a:rPr>
              <a:t> and </a:t>
            </a:r>
            <a:r>
              <a:rPr lang="de-DE" sz="1200" b="1" i="0" u="none" strike="noStrike" cap="none" dirty="0" err="1">
                <a:solidFill>
                  <a:schemeClr val="accent2"/>
                </a:solidFill>
                <a:latin typeface="Verdana"/>
                <a:ea typeface="Verdana"/>
                <a:cs typeface="Verdana"/>
                <a:sym typeface="Verdana"/>
              </a:rPr>
              <a:t>with</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other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first</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responders</a:t>
            </a:r>
            <a:r>
              <a:rPr lang="de-DE" sz="1200" b="1" i="0" u="none" strike="noStrike" cap="none" dirty="0">
                <a:solidFill>
                  <a:schemeClr val="accent2"/>
                </a:solidFill>
                <a:latin typeface="Verdana"/>
                <a:ea typeface="Verdana"/>
                <a:cs typeface="Verdana"/>
                <a:sym typeface="Verdana"/>
              </a:rPr>
              <a:t> and relevant </a:t>
            </a:r>
            <a:r>
              <a:rPr lang="de-DE" sz="1200" b="1" i="0" u="none" strike="noStrike" cap="none" dirty="0" err="1">
                <a:solidFill>
                  <a:schemeClr val="accent2"/>
                </a:solidFill>
                <a:latin typeface="Verdana"/>
                <a:ea typeface="Verdana"/>
                <a:cs typeface="Verdana"/>
                <a:sym typeface="Verdana"/>
              </a:rPr>
              <a:t>actors</a:t>
            </a:r>
            <a:endParaRPr dirty="0">
              <a:solidFill>
                <a:schemeClr val="accent2"/>
              </a:solidFill>
            </a:endParaRPr>
          </a:p>
          <a:p>
            <a:pPr marL="857250" marR="0" lvl="1" indent="-285750" algn="l" rtl="0">
              <a:lnSpc>
                <a:spcPct val="90000"/>
              </a:lnSpc>
              <a:spcBef>
                <a:spcPts val="500"/>
              </a:spcBef>
              <a:spcAft>
                <a:spcPts val="0"/>
              </a:spcAft>
              <a:buClr>
                <a:schemeClr val="accent2"/>
              </a:buClr>
              <a:buSzPts val="1800"/>
              <a:buFont typeface="Courier New"/>
              <a:buChar char="o"/>
            </a:pPr>
            <a:r>
              <a:rPr lang="de-DE" sz="1200" b="1" i="0" u="none" strike="noStrike" cap="none" dirty="0" err="1">
                <a:solidFill>
                  <a:schemeClr val="accent2"/>
                </a:solidFill>
                <a:latin typeface="Verdana"/>
                <a:ea typeface="Verdana"/>
                <a:cs typeface="Verdana"/>
                <a:sym typeface="Verdana"/>
              </a:rPr>
              <a:t>Reduced</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handover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times</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between</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ambulance</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transport</a:t>
            </a:r>
            <a:r>
              <a:rPr lang="de-DE" sz="1200" b="1" i="0" u="none" strike="noStrike" cap="none" dirty="0">
                <a:solidFill>
                  <a:schemeClr val="accent2"/>
                </a:solidFill>
                <a:latin typeface="Verdana"/>
                <a:ea typeface="Verdana"/>
                <a:cs typeface="Verdana"/>
                <a:sym typeface="Verdana"/>
              </a:rPr>
              <a:t> and </a:t>
            </a:r>
            <a:r>
              <a:rPr lang="de-DE" sz="1200" b="1" i="0" u="none" strike="noStrike" cap="none" dirty="0" err="1">
                <a:solidFill>
                  <a:schemeClr val="accent2"/>
                </a:solidFill>
                <a:latin typeface="Verdana"/>
                <a:ea typeface="Verdana"/>
                <a:cs typeface="Verdana"/>
                <a:sym typeface="Verdana"/>
              </a:rPr>
              <a:t>hospitals</a:t>
            </a:r>
            <a:endParaRPr dirty="0">
              <a:solidFill>
                <a:schemeClr val="accent2"/>
              </a:solidFill>
            </a:endParaRPr>
          </a:p>
          <a:p>
            <a:pPr marL="857250" marR="0" lvl="1" indent="-285750" algn="l" rtl="0">
              <a:lnSpc>
                <a:spcPct val="90000"/>
              </a:lnSpc>
              <a:spcBef>
                <a:spcPts val="500"/>
              </a:spcBef>
              <a:spcAft>
                <a:spcPts val="0"/>
              </a:spcAft>
              <a:buClr>
                <a:schemeClr val="accent2"/>
              </a:buClr>
              <a:buSzPts val="1800"/>
              <a:buFont typeface="Courier New"/>
              <a:buChar char="o"/>
            </a:pPr>
            <a:r>
              <a:rPr lang="de-DE" sz="1200" b="1" i="0" u="none" strike="noStrike" cap="none" dirty="0" err="1">
                <a:solidFill>
                  <a:schemeClr val="accent2"/>
                </a:solidFill>
                <a:latin typeface="Verdana"/>
                <a:ea typeface="Verdana"/>
                <a:cs typeface="Verdana"/>
                <a:sym typeface="Verdana"/>
              </a:rPr>
              <a:t>Insights</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for</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quality</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assurance</a:t>
            </a:r>
            <a:r>
              <a:rPr lang="de-DE" sz="1200" b="1" i="0" u="none" strike="noStrike" cap="none" dirty="0">
                <a:solidFill>
                  <a:schemeClr val="accent2"/>
                </a:solidFill>
                <a:latin typeface="Verdana"/>
                <a:ea typeface="Verdana"/>
                <a:cs typeface="Verdana"/>
                <a:sym typeface="Verdana"/>
              </a:rPr>
              <a:t> and </a:t>
            </a:r>
            <a:r>
              <a:rPr lang="de-DE" sz="1200" b="1" i="0" u="none" strike="noStrike" cap="none" dirty="0" err="1">
                <a:solidFill>
                  <a:schemeClr val="accent2"/>
                </a:solidFill>
                <a:latin typeface="Verdana"/>
                <a:ea typeface="Verdana"/>
                <a:cs typeface="Verdana"/>
                <a:sym typeface="Verdana"/>
              </a:rPr>
              <a:t>training</a:t>
            </a:r>
            <a:r>
              <a:rPr lang="de-DE" sz="1200" b="1" i="0" u="none" strike="noStrike" cap="none" dirty="0">
                <a:solidFill>
                  <a:schemeClr val="accent2"/>
                </a:solidFill>
                <a:latin typeface="Verdana"/>
                <a:ea typeface="Verdana"/>
                <a:cs typeface="Verdana"/>
                <a:sym typeface="Verdana"/>
              </a:rPr>
              <a:t> </a:t>
            </a:r>
            <a:r>
              <a:rPr lang="de-DE" sz="1200" b="1" i="0" u="none" strike="noStrike" cap="none" dirty="0" err="1">
                <a:solidFill>
                  <a:schemeClr val="accent2"/>
                </a:solidFill>
                <a:latin typeface="Verdana"/>
                <a:ea typeface="Verdana"/>
                <a:cs typeface="Verdana"/>
                <a:sym typeface="Verdana"/>
              </a:rPr>
              <a:t>measures</a:t>
            </a:r>
            <a:endParaRPr sz="1200" b="1" i="0" u="none" strike="noStrike" cap="none" dirty="0">
              <a:solidFill>
                <a:schemeClr val="accent2"/>
              </a:solidFill>
              <a:latin typeface="Verdana"/>
              <a:ea typeface="Verdana"/>
              <a:cs typeface="Verdana"/>
              <a:sym typeface="Verdana"/>
            </a:endParaRPr>
          </a:p>
        </p:txBody>
      </p:sp>
      <p:sp>
        <p:nvSpPr>
          <p:cNvPr id="46" name="Google Shape;46;p4"/>
          <p:cNvSpPr txBox="1">
            <a:spLocks noGrp="1"/>
          </p:cNvSpPr>
          <p:nvPr>
            <p:ph type="body" idx="7"/>
          </p:nvPr>
        </p:nvSpPr>
        <p:spPr>
          <a:xfrm>
            <a:off x="8759901" y="2453400"/>
            <a:ext cx="3099600" cy="81253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de-DE" dirty="0">
                <a:solidFill>
                  <a:schemeClr val="bg1"/>
                </a:solidFill>
              </a:rPr>
              <a:t>Gabriel Rivas</a:t>
            </a:r>
            <a:endParaRPr dirty="0">
              <a:solidFill>
                <a:schemeClr val="bg1"/>
              </a:solidFill>
            </a:endParaRPr>
          </a:p>
          <a:p>
            <a:pPr marL="457200" lvl="0" indent="-228600" algn="r" rtl="0">
              <a:lnSpc>
                <a:spcPct val="90000"/>
              </a:lnSpc>
              <a:spcBef>
                <a:spcPts val="600"/>
              </a:spcBef>
              <a:spcAft>
                <a:spcPts val="0"/>
              </a:spcAft>
              <a:buClr>
                <a:schemeClr val="lt1"/>
              </a:buClr>
              <a:buSzPts val="4000"/>
              <a:buNone/>
            </a:pPr>
            <a:r>
              <a:rPr lang="de-DE" dirty="0">
                <a:solidFill>
                  <a:schemeClr val="bg1"/>
                </a:solidFill>
              </a:rPr>
              <a:t>grivaas1@gmail.com</a:t>
            </a:r>
            <a:endParaRPr sz="1400" b="1" i="0" u="none" strike="noStrike" cap="none" dirty="0">
              <a:solidFill>
                <a:schemeClr val="bg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de-DE" u="sng" dirty="0">
                <a:solidFill>
                  <a:schemeClr val="bg1"/>
                </a:solidFill>
                <a:hlinkClick r:id="rId4">
                  <a:extLst>
                    <a:ext uri="{A12FA001-AC4F-418D-AE19-62706E023703}">
                      <ahyp:hlinkClr xmlns:ahyp="http://schemas.microsoft.com/office/drawing/2018/hyperlinkcolor" val="tx"/>
                    </a:ext>
                  </a:extLst>
                </a:hlinkClick>
              </a:rPr>
              <a:t>https://smarthealth.digital</a:t>
            </a:r>
            <a:endParaRPr sz="1400" b="1" i="0" u="none" strike="noStrike" cap="none" dirty="0">
              <a:solidFill>
                <a:schemeClr val="bg1"/>
              </a:solidFill>
              <a:latin typeface="Verdana"/>
              <a:ea typeface="Verdana"/>
              <a:cs typeface="Verdana"/>
              <a:sym typeface="Verdana"/>
            </a:endParaRPr>
          </a:p>
        </p:txBody>
      </p:sp>
      <p:sp>
        <p:nvSpPr>
          <p:cNvPr id="47" name="Google Shape;47;p4"/>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de-DE"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48" name="Google Shape;48;p4"/>
          <p:cNvSpPr txBox="1">
            <a:spLocks noGrp="1"/>
          </p:cNvSpPr>
          <p:nvPr>
            <p:ph type="body" idx="9"/>
          </p:nvPr>
        </p:nvSpPr>
        <p:spPr>
          <a:xfrm>
            <a:off x="9007813" y="4628401"/>
            <a:ext cx="2851800" cy="9725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de-DE" sz="1200" b="1" i="0" u="none" strike="noStrike" cap="none" dirty="0" err="1">
                <a:solidFill>
                  <a:schemeClr val="accent2"/>
                </a:solidFill>
                <a:latin typeface="Verdana"/>
                <a:ea typeface="Verdana"/>
                <a:cs typeface="Verdana"/>
                <a:sym typeface="Verdana"/>
              </a:rPr>
              <a:t>Seeking</a:t>
            </a:r>
            <a:r>
              <a:rPr lang="de-DE" sz="1200" b="1" i="0" u="none" strike="noStrike" cap="none" dirty="0">
                <a:solidFill>
                  <a:schemeClr val="accent2"/>
                </a:solidFill>
                <a:latin typeface="Verdana"/>
                <a:ea typeface="Verdana"/>
                <a:cs typeface="Verdana"/>
                <a:sym typeface="Verdana"/>
              </a:rPr>
              <a:t> a </a:t>
            </a:r>
            <a:r>
              <a:rPr lang="de-DE" sz="1200" b="1" i="0" u="none" strike="noStrike" cap="none" dirty="0" err="1">
                <a:solidFill>
                  <a:schemeClr val="accent2"/>
                </a:solidFill>
                <a:latin typeface="Verdana"/>
                <a:ea typeface="Verdana"/>
                <a:cs typeface="Verdana"/>
                <a:sym typeface="Verdana"/>
              </a:rPr>
              <a:t>partner</a:t>
            </a:r>
            <a:endParaRPr sz="1200" b="1" i="0" u="none" strike="noStrike" cap="none" dirty="0">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de-DE" sz="1200" b="0" i="0" u="none" strike="noStrike" cap="none" dirty="0">
                <a:solidFill>
                  <a:schemeClr val="bg1"/>
                </a:solidFill>
                <a:latin typeface="Verdana"/>
                <a:ea typeface="Verdana"/>
                <a:cs typeface="Verdana"/>
                <a:sym typeface="Verdana"/>
              </a:rPr>
              <a:t>Open </a:t>
            </a:r>
            <a:r>
              <a:rPr lang="de-DE" sz="1200" b="0" i="0" u="none" strike="noStrike" cap="none" dirty="0" err="1">
                <a:solidFill>
                  <a:schemeClr val="bg1"/>
                </a:solidFill>
                <a:latin typeface="Verdana"/>
                <a:ea typeface="Verdana"/>
                <a:cs typeface="Verdana"/>
                <a:sym typeface="Verdana"/>
              </a:rPr>
              <a:t>to</a:t>
            </a:r>
            <a:r>
              <a:rPr lang="de-DE" sz="1200" b="0" i="0" u="none" strike="noStrike" cap="none" dirty="0">
                <a:solidFill>
                  <a:schemeClr val="bg1"/>
                </a:solidFill>
                <a:latin typeface="Verdana"/>
                <a:ea typeface="Verdana"/>
                <a:cs typeface="Verdana"/>
                <a:sym typeface="Verdana"/>
              </a:rPr>
              <a:t> </a:t>
            </a:r>
            <a:r>
              <a:rPr lang="de-DE" sz="1200" b="0" i="0" u="none" strike="noStrike" cap="none" dirty="0" err="1">
                <a:solidFill>
                  <a:schemeClr val="bg1"/>
                </a:solidFill>
                <a:latin typeface="Verdana"/>
                <a:ea typeface="Verdana"/>
                <a:cs typeface="Verdana"/>
                <a:sym typeface="Verdana"/>
              </a:rPr>
              <a:t>discuss</a:t>
            </a:r>
            <a:endParaRPr sz="1200" b="0" i="0" u="none" strike="noStrike" cap="none" dirty="0">
              <a:solidFill>
                <a:schemeClr val="bg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dirty="0">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dirty="0">
              <a:solidFill>
                <a:schemeClr val="lt1"/>
              </a:solidFill>
              <a:latin typeface="Verdana"/>
              <a:ea typeface="Verdana"/>
              <a:cs typeface="Verdana"/>
              <a:sym typeface="Verdana"/>
            </a:endParaRPr>
          </a:p>
        </p:txBody>
      </p:sp>
      <p:pic>
        <p:nvPicPr>
          <p:cNvPr id="49" name="Google Shape;49;p4"/>
          <p:cNvPicPr preferRelativeResize="0"/>
          <p:nvPr/>
        </p:nvPicPr>
        <p:blipFill rotWithShape="1">
          <a:blip r:embed="rId5">
            <a:alphaModFix/>
          </a:blip>
          <a:srcRect t="36689" b="33413"/>
          <a:stretch/>
        </p:blipFill>
        <p:spPr>
          <a:xfrm>
            <a:off x="9803990" y="1644625"/>
            <a:ext cx="1945660" cy="5817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pic>
        <p:nvPicPr>
          <p:cNvPr id="837" name="Google Shape;837;p62"/>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38" name="Google Shape;838;p62"/>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A</a:t>
            </a:r>
            <a:r>
              <a:rPr lang="en-US" sz="2400" b="1" i="0" u="none" strike="noStrike" cap="none">
                <a:solidFill>
                  <a:schemeClr val="lt1"/>
                </a:solidFill>
                <a:latin typeface="Verdana"/>
                <a:ea typeface="Verdana"/>
                <a:cs typeface="Verdana"/>
                <a:sym typeface="Verdana"/>
              </a:rPr>
              <a:t>IT - Austrian Institute of Technology GmbH</a:t>
            </a:r>
            <a:endParaRPr sz="2400" b="1" i="0" u="none" strike="noStrike" cap="none">
              <a:solidFill>
                <a:schemeClr val="lt1"/>
              </a:solidFill>
              <a:latin typeface="Verdana"/>
              <a:ea typeface="Verdana"/>
              <a:cs typeface="Verdana"/>
              <a:sym typeface="Verdana"/>
            </a:endParaRPr>
          </a:p>
        </p:txBody>
      </p:sp>
      <p:sp>
        <p:nvSpPr>
          <p:cNvPr id="839" name="Google Shape;839;p62"/>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Austria</a:t>
            </a:r>
            <a:endParaRPr sz="1200" b="1" i="0" u="none" strike="noStrike" cap="none">
              <a:solidFill>
                <a:schemeClr val="lt1"/>
              </a:solidFill>
              <a:latin typeface="Verdana"/>
              <a:ea typeface="Verdana"/>
              <a:cs typeface="Verdana"/>
              <a:sym typeface="Verdana"/>
            </a:endParaRPr>
          </a:p>
        </p:txBody>
      </p:sp>
      <p:sp>
        <p:nvSpPr>
          <p:cNvPr id="840" name="Google Shape;840;p62"/>
          <p:cNvSpPr txBox="1">
            <a:spLocks noGrp="1"/>
          </p:cNvSpPr>
          <p:nvPr>
            <p:ph type="body" idx="4"/>
          </p:nvPr>
        </p:nvSpPr>
        <p:spPr>
          <a:xfrm>
            <a:off x="331787" y="2215733"/>
            <a:ext cx="8531556" cy="134549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Mixed Reality Trainings for training triage scenarios in an efficient and immersive way</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Exercise Instructor interface for controlling and supervising the training</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Offering a system to localize paramedics and victims via a tablet. Paramedics can type in injuries and victims get automatically localized via their location. 🡪 data is exchanged within the system and the commander has an overview where victims are and what injuries they have</a:t>
            </a:r>
            <a:endParaRPr sz="1200" b="0" i="0" u="none" strike="noStrike" cap="none">
              <a:solidFill>
                <a:schemeClr val="lt1"/>
              </a:solidFill>
              <a:latin typeface="Verdana"/>
              <a:ea typeface="Verdana"/>
              <a:cs typeface="Verdana"/>
              <a:sym typeface="Verdana"/>
            </a:endParaRPr>
          </a:p>
        </p:txBody>
      </p:sp>
      <p:sp>
        <p:nvSpPr>
          <p:cNvPr id="841" name="Google Shape;841;p62"/>
          <p:cNvSpPr txBox="1">
            <a:spLocks noGrp="1"/>
          </p:cNvSpPr>
          <p:nvPr>
            <p:ph type="body" idx="5"/>
          </p:nvPr>
        </p:nvSpPr>
        <p:spPr>
          <a:xfrm>
            <a:off x="331787" y="3581429"/>
            <a:ext cx="8531556" cy="1013098"/>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Co-operating with emergency coordination to localize victims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Expertise in Mixed Reality and computer vision</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Coordinating developments</a:t>
            </a:r>
            <a:endParaRPr sz="1200" b="0" i="0" u="none" strike="noStrike" cap="none">
              <a:solidFill>
                <a:schemeClr val="lt1"/>
              </a:solidFill>
              <a:latin typeface="Verdana"/>
              <a:ea typeface="Verdana"/>
              <a:cs typeface="Verdana"/>
              <a:sym typeface="Verdana"/>
            </a:endParaRPr>
          </a:p>
        </p:txBody>
      </p:sp>
      <p:sp>
        <p:nvSpPr>
          <p:cNvPr id="842" name="Google Shape;842;p62"/>
          <p:cNvSpPr txBox="1">
            <a:spLocks noGrp="1"/>
          </p:cNvSpPr>
          <p:nvPr>
            <p:ph type="body" idx="6"/>
          </p:nvPr>
        </p:nvSpPr>
        <p:spPr>
          <a:xfrm>
            <a:off x="331787" y="4997007"/>
            <a:ext cx="8531556" cy="1639936"/>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Quick and accurate overview of casualties and their status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Decision support for better allocation of available resources and quicker support for casualties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Insights for quality assurance and training measures</a:t>
            </a:r>
            <a:endParaRPr sz="1200" b="1" i="0" u="none" strike="noStrike" cap="none">
              <a:solidFill>
                <a:schemeClr val="accent2"/>
              </a:solidFill>
              <a:latin typeface="Verdana"/>
              <a:ea typeface="Verdana"/>
              <a:cs typeface="Verdana"/>
              <a:sym typeface="Verdana"/>
            </a:endParaRPr>
          </a:p>
        </p:txBody>
      </p:sp>
      <p:sp>
        <p:nvSpPr>
          <p:cNvPr id="843" name="Google Shape;843;p62"/>
          <p:cNvSpPr txBox="1">
            <a:spLocks noGrp="1"/>
          </p:cNvSpPr>
          <p:nvPr>
            <p:ph type="body" idx="7"/>
          </p:nvPr>
        </p:nvSpPr>
        <p:spPr>
          <a:xfrm>
            <a:off x="8719794" y="2453412"/>
            <a:ext cx="3139843" cy="10833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Elisabeth Broneder</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Elisabeth.broneder@ait.ac.at</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https://www.ait.ac.at/</a:t>
            </a:r>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844" name="Google Shape;844;p62"/>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845" name="Google Shape;845;p62"/>
          <p:cNvSpPr txBox="1">
            <a:spLocks noGrp="1"/>
          </p:cNvSpPr>
          <p:nvPr>
            <p:ph type="body" idx="9"/>
          </p:nvPr>
        </p:nvSpPr>
        <p:spPr>
          <a:xfrm>
            <a:off x="9007813" y="4628401"/>
            <a:ext cx="2851824" cy="121571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coordinator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partner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Open to discuss</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846" name="Google Shape;846;p62"/>
          <p:cNvPicPr preferRelativeResize="0">
            <a:picLocks noGrp="1"/>
          </p:cNvPicPr>
          <p:nvPr>
            <p:ph type="pic" idx="13"/>
          </p:nvPr>
        </p:nvPicPr>
        <p:blipFill rotWithShape="1">
          <a:blip r:embed="rId4">
            <a:alphaModFix/>
          </a:blip>
          <a:srcRect l="7166" r="7167"/>
          <a:stretch/>
        </p:blipFill>
        <p:spPr>
          <a:xfrm>
            <a:off x="9007475" y="1138238"/>
            <a:ext cx="2852738" cy="1168400"/>
          </a:xfrm>
          <a:prstGeom prst="rect">
            <a:avLst/>
          </a:prstGeom>
          <a:solidFill>
            <a:schemeClr val="lt1"/>
          </a:solidFill>
          <a:ln>
            <a:noFill/>
          </a:ln>
        </p:spPr>
      </p:pic>
      <p:sp>
        <p:nvSpPr>
          <p:cNvPr id="847" name="Google Shape;847;p62"/>
          <p:cNvSpPr txBox="1">
            <a:spLocks noGrp="1"/>
          </p:cNvSpPr>
          <p:nvPr>
            <p:ph type="body" idx="3"/>
          </p:nvPr>
        </p:nvSpPr>
        <p:spPr>
          <a:xfrm>
            <a:off x="331790" y="1062916"/>
            <a:ext cx="8531556" cy="929485"/>
          </a:xfrm>
          <a:prstGeom prst="rect">
            <a:avLst/>
          </a:prstGeom>
          <a:noFill/>
          <a:ln>
            <a:noFill/>
          </a:ln>
        </p:spPr>
        <p:txBody>
          <a:bodyPr spcFirstLastPara="1" wrap="square" lIns="0" tIns="0" rIns="0" bIns="0" anchor="t" anchorCtr="0">
            <a:spAutoFit/>
          </a:bodyPr>
          <a:lstStyle/>
          <a:p>
            <a:pPr marL="457200" marR="0" lvl="0" indent="-22860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AIT is Austrias largest applied research organisation with &gt;1300 employees.</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At the Center for Digital Safety &amp; Security we are developing state-of-the-art information and communication technologies to ensure that IT systems are highly secure and reliable in the context of comprehensive digitization and global networking.</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851"/>
        <p:cNvGrpSpPr/>
        <p:nvPr/>
      </p:nvGrpSpPr>
      <p:grpSpPr>
        <a:xfrm>
          <a:off x="0" y="0"/>
          <a:ext cx="0" cy="0"/>
          <a:chOff x="0" y="0"/>
          <a:chExt cx="0" cy="0"/>
        </a:xfrm>
      </p:grpSpPr>
      <p:pic>
        <p:nvPicPr>
          <p:cNvPr id="852" name="Google Shape;852;p63"/>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53" name="Google Shape;853;p63"/>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A</a:t>
            </a:r>
            <a:r>
              <a:rPr lang="en-US" sz="2400" b="1" i="0" u="none" strike="noStrike" cap="none">
                <a:solidFill>
                  <a:schemeClr val="lt1"/>
                </a:solidFill>
                <a:latin typeface="Verdana"/>
                <a:ea typeface="Verdana"/>
                <a:cs typeface="Verdana"/>
                <a:sym typeface="Verdana"/>
              </a:rPr>
              <a:t>IT</a:t>
            </a:r>
            <a:r>
              <a:rPr lang="en-US" sz="2400" b="1" i="0" u="none" strike="noStrike" cap="none">
                <a:solidFill>
                  <a:schemeClr val="accent2"/>
                </a:solidFill>
                <a:latin typeface="Verdana"/>
                <a:ea typeface="Verdana"/>
                <a:cs typeface="Verdana"/>
                <a:sym typeface="Verdana"/>
              </a:rPr>
              <a:t> </a:t>
            </a:r>
            <a:r>
              <a:rPr lang="en-US" sz="2400" b="1" i="0" u="none" strike="noStrike" cap="none">
                <a:solidFill>
                  <a:schemeClr val="lt1"/>
                </a:solidFill>
                <a:latin typeface="Verdana"/>
                <a:ea typeface="Verdana"/>
                <a:cs typeface="Verdana"/>
                <a:sym typeface="Verdana"/>
              </a:rPr>
              <a:t>-</a:t>
            </a:r>
            <a:r>
              <a:rPr lang="en-US" sz="2400" b="1" i="0" u="none" strike="noStrike" cap="none">
                <a:solidFill>
                  <a:schemeClr val="accent2"/>
                </a:solidFill>
                <a:latin typeface="Verdana"/>
                <a:ea typeface="Verdana"/>
                <a:cs typeface="Verdana"/>
                <a:sym typeface="Verdana"/>
              </a:rPr>
              <a:t> </a:t>
            </a:r>
            <a:r>
              <a:rPr lang="en-US" sz="2400" b="1" i="0" u="none" strike="noStrike" cap="none">
                <a:solidFill>
                  <a:schemeClr val="lt1"/>
                </a:solidFill>
                <a:latin typeface="Verdana"/>
                <a:ea typeface="Verdana"/>
                <a:cs typeface="Verdana"/>
                <a:sym typeface="Verdana"/>
              </a:rPr>
              <a:t>Austrian Institute of Technology GmbH</a:t>
            </a:r>
            <a:endParaRPr sz="2400" b="1" i="0" u="none" strike="noStrike" cap="none">
              <a:solidFill>
                <a:schemeClr val="lt1"/>
              </a:solidFill>
              <a:latin typeface="Verdana"/>
              <a:ea typeface="Verdana"/>
              <a:cs typeface="Verdana"/>
              <a:sym typeface="Verdana"/>
            </a:endParaRPr>
          </a:p>
        </p:txBody>
      </p:sp>
      <p:sp>
        <p:nvSpPr>
          <p:cNvPr id="854" name="Google Shape;854;p63"/>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Austria</a:t>
            </a:r>
            <a:endParaRPr sz="1200" b="1" i="0" u="none" strike="noStrike" cap="none">
              <a:solidFill>
                <a:schemeClr val="lt1"/>
              </a:solidFill>
              <a:latin typeface="Verdana"/>
              <a:ea typeface="Verdana"/>
              <a:cs typeface="Verdana"/>
              <a:sym typeface="Verdana"/>
            </a:endParaRPr>
          </a:p>
        </p:txBody>
      </p:sp>
      <p:sp>
        <p:nvSpPr>
          <p:cNvPr id="855" name="Google Shape;855;p63"/>
          <p:cNvSpPr txBox="1">
            <a:spLocks noGrp="1"/>
          </p:cNvSpPr>
          <p:nvPr>
            <p:ph type="body" idx="3"/>
          </p:nvPr>
        </p:nvSpPr>
        <p:spPr>
          <a:xfrm>
            <a:off x="331790" y="1062916"/>
            <a:ext cx="8531556" cy="929485"/>
          </a:xfrm>
          <a:prstGeom prst="rect">
            <a:avLst/>
          </a:prstGeom>
          <a:noFill/>
          <a:ln>
            <a:noFill/>
          </a:ln>
        </p:spPr>
        <p:txBody>
          <a:bodyPr spcFirstLastPara="1" wrap="square" lIns="0" tIns="0" rIns="0" bIns="0" anchor="t" anchorCtr="0">
            <a:spAutoFit/>
          </a:bodyPr>
          <a:lstStyle/>
          <a:p>
            <a:pPr marL="457200" marR="0" lvl="0" indent="-22860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AIT is Austrias largest applied research organisation with &gt;1300 employees.</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At the Center for Digital Safety &amp; Security we are developing state-of-the-art information and communication technologies to ensure that IT systems are highly secure and reliable in the context of comprehensive digitization and global networking.</a:t>
            </a:r>
            <a:endParaRPr/>
          </a:p>
        </p:txBody>
      </p:sp>
      <p:sp>
        <p:nvSpPr>
          <p:cNvPr id="856" name="Google Shape;856;p63"/>
          <p:cNvSpPr txBox="1">
            <a:spLocks noGrp="1"/>
          </p:cNvSpPr>
          <p:nvPr>
            <p:ph type="body" idx="4"/>
          </p:nvPr>
        </p:nvSpPr>
        <p:spPr>
          <a:xfrm>
            <a:off x="331787" y="2215733"/>
            <a:ext cx="8116474" cy="1742015"/>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dirty="0">
                <a:solidFill>
                  <a:schemeClr val="lt1"/>
                </a:solidFill>
                <a:latin typeface="Verdana"/>
                <a:ea typeface="Verdana"/>
                <a:cs typeface="Verdana"/>
                <a:sym typeface="Verdana"/>
              </a:rPr>
              <a:t>Value my organization can add to a joint Tender</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Strong </a:t>
            </a:r>
            <a:r>
              <a:rPr lang="en-US" sz="1200" i="0" u="none" strike="noStrike" cap="none" dirty="0">
                <a:solidFill>
                  <a:schemeClr val="bg1"/>
                </a:solidFill>
                <a:latin typeface="Verdana"/>
                <a:ea typeface="Verdana"/>
                <a:cs typeface="Verdana"/>
                <a:sym typeface="Verdana"/>
              </a:rPr>
              <a:t>expertise in IT for crisis &amp; disaster management</a:t>
            </a:r>
            <a:endParaRPr dirty="0">
              <a:solidFill>
                <a:schemeClr val="bg1"/>
              </a:solidFill>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i="0" u="none" strike="noStrike" cap="none" dirty="0">
                <a:solidFill>
                  <a:schemeClr val="bg1"/>
                </a:solidFill>
                <a:latin typeface="Verdana"/>
                <a:ea typeface="Verdana"/>
                <a:cs typeface="Verdana"/>
                <a:sym typeface="Verdana"/>
              </a:rPr>
              <a:t>AITs Public Safety Hub (PSH) is a resilient, flexible and secure interoperability solution </a:t>
            </a:r>
            <a:br>
              <a:rPr lang="en-US" sz="1200" i="0" u="none" strike="noStrike" cap="none" dirty="0">
                <a:solidFill>
                  <a:schemeClr val="bg1"/>
                </a:solidFill>
                <a:latin typeface="Verdana"/>
                <a:ea typeface="Verdana"/>
                <a:cs typeface="Verdana"/>
                <a:sym typeface="Verdana"/>
              </a:rPr>
            </a:br>
            <a:r>
              <a:rPr lang="en-US" sz="1200" i="0" u="none" strike="noStrike" cap="none" dirty="0">
                <a:solidFill>
                  <a:schemeClr val="bg1"/>
                </a:solidFill>
                <a:latin typeface="Verdana"/>
                <a:ea typeface="Verdana"/>
                <a:cs typeface="Verdana"/>
                <a:sym typeface="Verdana"/>
              </a:rPr>
              <a:t>(TRL 8)</a:t>
            </a:r>
            <a:endParaRPr dirty="0">
              <a:solidFill>
                <a:schemeClr val="bg1"/>
              </a:solidFill>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i="0" u="none" strike="noStrike" cap="none" dirty="0">
                <a:solidFill>
                  <a:schemeClr val="bg1"/>
                </a:solidFill>
                <a:latin typeface="Verdana"/>
                <a:ea typeface="Verdana"/>
                <a:cs typeface="Verdana"/>
                <a:sym typeface="Verdana"/>
              </a:rPr>
              <a:t>PSH can in be used to create a common-operational-picture across organizations (backend-hub) and to exchange information from different services on-site (edge-hub)</a:t>
            </a:r>
            <a:endParaRPr dirty="0">
              <a:solidFill>
                <a:schemeClr val="bg1"/>
              </a:solidFill>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i="0" u="none" strike="noStrike" cap="none" dirty="0">
                <a:solidFill>
                  <a:schemeClr val="bg1"/>
                </a:solidFill>
                <a:latin typeface="Verdana"/>
                <a:ea typeface="Verdana"/>
                <a:cs typeface="Verdana"/>
                <a:sym typeface="Verdana"/>
              </a:rPr>
              <a:t>Existing solutions can easily be connected to the PSH as it is open for a broad range of communication protocols (CAP, EMSI, DCI, etc.)</a:t>
            </a:r>
            <a:endParaRPr dirty="0">
              <a:solidFill>
                <a:schemeClr val="bg1"/>
              </a:solidFill>
            </a:endParaRPr>
          </a:p>
        </p:txBody>
      </p:sp>
      <p:sp>
        <p:nvSpPr>
          <p:cNvPr id="857" name="Google Shape;857;p63"/>
          <p:cNvSpPr txBox="1">
            <a:spLocks noGrp="1"/>
          </p:cNvSpPr>
          <p:nvPr>
            <p:ph type="body" idx="5"/>
          </p:nvPr>
        </p:nvSpPr>
        <p:spPr>
          <a:xfrm>
            <a:off x="331786" y="3959116"/>
            <a:ext cx="8676027" cy="1013098"/>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dirty="0">
                <a:solidFill>
                  <a:schemeClr val="lt1"/>
                </a:solidFill>
                <a:latin typeface="Verdana"/>
                <a:ea typeface="Verdana"/>
                <a:cs typeface="Verdana"/>
                <a:sym typeface="Verdana"/>
              </a:rPr>
              <a:t>Areas of cooperation sought</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AIT is willing to </a:t>
            </a:r>
            <a:r>
              <a:rPr lang="en-US" sz="1200" i="0" u="none" strike="noStrike" cap="none" dirty="0">
                <a:solidFill>
                  <a:schemeClr val="bg1"/>
                </a:solidFill>
                <a:latin typeface="Verdana"/>
                <a:ea typeface="Verdana"/>
                <a:cs typeface="Verdana"/>
                <a:sym typeface="Verdana"/>
              </a:rPr>
              <a:t>coordinate specific areas (interoperability, requirement analysis, process design)</a:t>
            </a:r>
            <a:endParaRPr dirty="0">
              <a:solidFill>
                <a:schemeClr val="bg1"/>
              </a:solidFill>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i="0" u="none" strike="noStrike" cap="none" dirty="0">
                <a:solidFill>
                  <a:schemeClr val="bg1"/>
                </a:solidFill>
                <a:latin typeface="Verdana"/>
                <a:ea typeface="Verdana"/>
                <a:cs typeface="Verdana"/>
                <a:sym typeface="Verdana"/>
              </a:rPr>
              <a:t>AIT has expertise in public procurement and can support the application process</a:t>
            </a:r>
            <a:endParaRPr dirty="0">
              <a:solidFill>
                <a:schemeClr val="bg1"/>
              </a:solidFill>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i="0" u="none" strike="noStrike" cap="none" dirty="0">
                <a:solidFill>
                  <a:schemeClr val="bg1"/>
                </a:solidFill>
                <a:latin typeface="Verdana"/>
                <a:ea typeface="Verdana"/>
                <a:cs typeface="Verdana"/>
                <a:sym typeface="Verdana"/>
              </a:rPr>
              <a:t>AIT can support also in other areas (on-site measurements, training programs, etc.)</a:t>
            </a:r>
            <a:endParaRPr dirty="0">
              <a:solidFill>
                <a:schemeClr val="bg1"/>
              </a:solidFill>
            </a:endParaRPr>
          </a:p>
        </p:txBody>
      </p:sp>
      <p:sp>
        <p:nvSpPr>
          <p:cNvPr id="858" name="Google Shape;858;p63"/>
          <p:cNvSpPr txBox="1">
            <a:spLocks noGrp="1"/>
          </p:cNvSpPr>
          <p:nvPr>
            <p:ph type="body" idx="6"/>
          </p:nvPr>
        </p:nvSpPr>
        <p:spPr>
          <a:xfrm>
            <a:off x="331787" y="4997007"/>
            <a:ext cx="8531556"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Quick and accurate overview of casualties and their status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Decision support for better allocation of available resources and quicker support for casualties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Insights for quality assurance and training measures</a:t>
            </a:r>
            <a:endParaRPr/>
          </a:p>
        </p:txBody>
      </p:sp>
      <p:sp>
        <p:nvSpPr>
          <p:cNvPr id="859" name="Google Shape;859;p63"/>
          <p:cNvSpPr txBox="1">
            <a:spLocks noGrp="1"/>
          </p:cNvSpPr>
          <p:nvPr>
            <p:ph type="body" idx="7"/>
          </p:nvPr>
        </p:nvSpPr>
        <p:spPr>
          <a:xfrm>
            <a:off x="9007813" y="2453412"/>
            <a:ext cx="2851824" cy="10833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Mario Drobics</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Mario.Drobics@ait.ac.at</a:t>
            </a:r>
            <a:endParaRPr/>
          </a:p>
          <a:p>
            <a:pPr marL="457200" lvl="0" indent="-228600" algn="r" rtl="0">
              <a:lnSpc>
                <a:spcPct val="90000"/>
              </a:lnSpc>
              <a:spcBef>
                <a:spcPts val="600"/>
              </a:spcBef>
              <a:spcAft>
                <a:spcPts val="0"/>
              </a:spcAft>
              <a:buClr>
                <a:schemeClr val="lt1"/>
              </a:buClr>
              <a:buSzPts val="4000"/>
              <a:buNone/>
            </a:pPr>
            <a:r>
              <a:rPr lang="en-US" sz="1400" b="1" i="0" u="sng" strike="noStrike" cap="none">
                <a:solidFill>
                  <a:schemeClr val="lt1"/>
                </a:solidFill>
                <a:latin typeface="Verdana"/>
                <a:ea typeface="Verdana"/>
                <a:cs typeface="Verdana"/>
                <a:sym typeface="Verdana"/>
                <a:hlinkClick r:id="rId4">
                  <a:extLst>
                    <a:ext uri="{A12FA001-AC4F-418D-AE19-62706E023703}">
                      <ahyp:hlinkClr xmlns:ahyp="http://schemas.microsoft.com/office/drawing/2018/hyperlinkcolor" val="tx"/>
                    </a:ext>
                  </a:extLst>
                </a:hlinkClick>
              </a:rPr>
              <a:t>https://www.ait.ac.at</a:t>
            </a: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860" name="Google Shape;860;p63"/>
          <p:cNvSpPr txBox="1">
            <a:spLocks noGrp="1"/>
          </p:cNvSpPr>
          <p:nvPr>
            <p:ph type="body" idx="8"/>
          </p:nvPr>
        </p:nvSpPr>
        <p:spPr>
          <a:xfrm>
            <a:off x="9007813" y="4961277"/>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861" name="Google Shape;861;p63"/>
          <p:cNvSpPr txBox="1">
            <a:spLocks noGrp="1"/>
          </p:cNvSpPr>
          <p:nvPr>
            <p:ph type="body" idx="9"/>
          </p:nvPr>
        </p:nvSpPr>
        <p:spPr>
          <a:xfrm>
            <a:off x="9007813" y="5364553"/>
            <a:ext cx="2851824" cy="72943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coordinator</a:t>
            </a:r>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partner</a:t>
            </a:r>
            <a:endParaRPr/>
          </a:p>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Open to discuss</a:t>
            </a:r>
            <a:endParaRPr/>
          </a:p>
        </p:txBody>
      </p:sp>
      <p:pic>
        <p:nvPicPr>
          <p:cNvPr id="862" name="Google Shape;862;p63"/>
          <p:cNvPicPr preferRelativeResize="0">
            <a:picLocks noGrp="1"/>
          </p:cNvPicPr>
          <p:nvPr>
            <p:ph type="pic" idx="13"/>
          </p:nvPr>
        </p:nvPicPr>
        <p:blipFill rotWithShape="1">
          <a:blip r:embed="rId5">
            <a:alphaModFix/>
          </a:blip>
          <a:srcRect l="408" t="-581" r="-11" b="581"/>
          <a:stretch/>
        </p:blipFill>
        <p:spPr>
          <a:xfrm>
            <a:off x="9007813" y="1138239"/>
            <a:ext cx="2852400" cy="698160"/>
          </a:xfrm>
          <a:prstGeom prst="rect">
            <a:avLst/>
          </a:prstGeom>
          <a:noFill/>
          <a:ln>
            <a:noFill/>
          </a:ln>
        </p:spPr>
      </p:pic>
      <p:pic>
        <p:nvPicPr>
          <p:cNvPr id="863" name="Google Shape;863;p63" descr="A picture containing person, person, suit, posing&#10;&#10;Description automatically generated"/>
          <p:cNvPicPr preferRelativeResize="0"/>
          <p:nvPr/>
        </p:nvPicPr>
        <p:blipFill rotWithShape="1">
          <a:blip r:embed="rId6">
            <a:alphaModFix/>
          </a:blip>
          <a:srcRect t="-1" b="24962"/>
          <a:stretch/>
        </p:blipFill>
        <p:spPr>
          <a:xfrm>
            <a:off x="10433725" y="3351226"/>
            <a:ext cx="1428750" cy="1429495"/>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867"/>
        <p:cNvGrpSpPr/>
        <p:nvPr/>
      </p:nvGrpSpPr>
      <p:grpSpPr>
        <a:xfrm>
          <a:off x="0" y="0"/>
          <a:ext cx="0" cy="0"/>
          <a:chOff x="0" y="0"/>
          <a:chExt cx="0" cy="0"/>
        </a:xfrm>
      </p:grpSpPr>
      <p:pic>
        <p:nvPicPr>
          <p:cNvPr id="868" name="Google Shape;868;p64"/>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69" name="Google Shape;869;p64"/>
          <p:cNvSpPr txBox="1">
            <a:spLocks noGrp="1"/>
          </p:cNvSpPr>
          <p:nvPr>
            <p:ph type="body" idx="1"/>
          </p:nvPr>
        </p:nvSpPr>
        <p:spPr>
          <a:xfrm>
            <a:off x="331788" y="288858"/>
            <a:ext cx="8531560"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Z</a:t>
            </a:r>
            <a:r>
              <a:rPr lang="en-US" sz="2400" b="1" i="0" u="none" strike="noStrike" cap="none">
                <a:solidFill>
                  <a:schemeClr val="lt1"/>
                </a:solidFill>
                <a:latin typeface="Verdana"/>
                <a:ea typeface="Verdana"/>
                <a:cs typeface="Verdana"/>
                <a:sym typeface="Verdana"/>
              </a:rPr>
              <a:t>ulu Medical S.r.l.</a:t>
            </a:r>
            <a:endParaRPr sz="2400" b="1" i="0" u="none" strike="noStrike" cap="none">
              <a:solidFill>
                <a:schemeClr val="lt1"/>
              </a:solidFill>
              <a:latin typeface="Verdana"/>
              <a:ea typeface="Verdana"/>
              <a:cs typeface="Verdana"/>
              <a:sym typeface="Verdana"/>
            </a:endParaRPr>
          </a:p>
        </p:txBody>
      </p:sp>
      <p:sp>
        <p:nvSpPr>
          <p:cNvPr id="870" name="Google Shape;870;p64"/>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Italy</a:t>
            </a:r>
            <a:endParaRPr sz="1200" b="1" i="0" u="none" strike="noStrike" cap="none">
              <a:solidFill>
                <a:schemeClr val="lt1"/>
              </a:solidFill>
              <a:latin typeface="Verdana"/>
              <a:ea typeface="Verdana"/>
              <a:cs typeface="Verdana"/>
              <a:sym typeface="Verdana"/>
            </a:endParaRPr>
          </a:p>
        </p:txBody>
      </p:sp>
      <p:sp>
        <p:nvSpPr>
          <p:cNvPr id="871" name="Google Shape;871;p64"/>
          <p:cNvSpPr txBox="1">
            <a:spLocks noGrp="1"/>
          </p:cNvSpPr>
          <p:nvPr>
            <p:ph type="body" idx="3"/>
          </p:nvPr>
        </p:nvSpPr>
        <p:spPr>
          <a:xfrm>
            <a:off x="331790" y="1062916"/>
            <a:ext cx="9108045" cy="735586"/>
          </a:xfrm>
          <a:prstGeom prst="rect">
            <a:avLst/>
          </a:prstGeom>
          <a:noFill/>
          <a:ln>
            <a:noFill/>
          </a:ln>
        </p:spPr>
        <p:txBody>
          <a:bodyPr spcFirstLastPara="1" wrap="square" lIns="0" tIns="0" rIns="0" bIns="0" anchor="t" anchorCtr="0">
            <a:spAutoFit/>
          </a:bodyPr>
          <a:lstStyle/>
          <a:p>
            <a:pPr marL="457200" marR="0" lvl="0" indent="-22860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Zulu Medical Srl is an innovative SME founded in 2014 and based in Treviso, near Venice.</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The company has developed innovative solutions to improve communication in out-of-hospital emergency and home patient management.</a:t>
            </a:r>
            <a:endParaRPr sz="1400" b="0" i="0" u="none" strike="noStrike" cap="none">
              <a:solidFill>
                <a:schemeClr val="lt1"/>
              </a:solidFill>
              <a:latin typeface="Verdana"/>
              <a:ea typeface="Verdana"/>
              <a:cs typeface="Verdana"/>
              <a:sym typeface="Verdana"/>
            </a:endParaRPr>
          </a:p>
        </p:txBody>
      </p:sp>
      <p:sp>
        <p:nvSpPr>
          <p:cNvPr id="872" name="Google Shape;872;p64"/>
          <p:cNvSpPr txBox="1">
            <a:spLocks noGrp="1"/>
          </p:cNvSpPr>
          <p:nvPr>
            <p:ph type="body" idx="4"/>
          </p:nvPr>
        </p:nvSpPr>
        <p:spPr>
          <a:xfrm>
            <a:off x="331787" y="2215733"/>
            <a:ext cx="8531556" cy="1742015"/>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Hardware and software platform for field information collection (triage) and sharing to advanced medical stations, hospitals, operations centers, prefecture </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Continuous, updated, encrypted and unalterable data flow</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Training of personnel for the use of the platform in relation to the various intervention scenarios and related methods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Keep in memory everything you need such as procedures, intervention protocols, sanitary, decontamination, tables chemical compound</a:t>
            </a:r>
            <a:endParaRPr sz="1200" b="0" i="0" u="none" strike="noStrike" cap="none">
              <a:solidFill>
                <a:schemeClr val="lt1"/>
              </a:solidFill>
              <a:latin typeface="Verdana"/>
              <a:ea typeface="Verdana"/>
              <a:cs typeface="Verdana"/>
              <a:sym typeface="Verdana"/>
            </a:endParaRPr>
          </a:p>
        </p:txBody>
      </p:sp>
      <p:sp>
        <p:nvSpPr>
          <p:cNvPr id="873" name="Google Shape;873;p64"/>
          <p:cNvSpPr txBox="1">
            <a:spLocks noGrp="1"/>
          </p:cNvSpPr>
          <p:nvPr>
            <p:ph type="body" idx="5"/>
          </p:nvPr>
        </p:nvSpPr>
        <p:spPr>
          <a:xfrm>
            <a:off x="331787" y="4104579"/>
            <a:ext cx="8531556" cy="782778"/>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Local system communication in case of no signal</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Management systems that manage the data received from the rescue site</a:t>
            </a:r>
            <a:endParaRPr sz="1200" b="0" i="0" u="none" strike="noStrike" cap="none">
              <a:solidFill>
                <a:schemeClr val="lt1"/>
              </a:solidFill>
              <a:latin typeface="Verdana"/>
              <a:ea typeface="Verdana"/>
              <a:cs typeface="Verdana"/>
              <a:sym typeface="Verdana"/>
            </a:endParaRPr>
          </a:p>
        </p:txBody>
      </p:sp>
      <p:sp>
        <p:nvSpPr>
          <p:cNvPr id="874" name="Google Shape;874;p64"/>
          <p:cNvSpPr txBox="1">
            <a:spLocks noGrp="1"/>
          </p:cNvSpPr>
          <p:nvPr>
            <p:ph type="body" idx="6"/>
          </p:nvPr>
        </p:nvSpPr>
        <p:spPr>
          <a:xfrm>
            <a:off x="331787" y="4997007"/>
            <a:ext cx="8531556" cy="1639936"/>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Quick and accurate overview of casualties and their status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Decision support for better allocation of available resources and quicker support for casualties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Insights for quality assurance and training measures</a:t>
            </a:r>
            <a:endParaRPr sz="1200" b="0" i="0" u="none" strike="noStrike" cap="none">
              <a:solidFill>
                <a:schemeClr val="lt1"/>
              </a:solidFill>
              <a:latin typeface="Verdana"/>
              <a:ea typeface="Verdana"/>
              <a:cs typeface="Verdana"/>
              <a:sym typeface="Verdana"/>
            </a:endParaRPr>
          </a:p>
        </p:txBody>
      </p:sp>
      <p:sp>
        <p:nvSpPr>
          <p:cNvPr id="875" name="Google Shape;875;p64"/>
          <p:cNvSpPr txBox="1">
            <a:spLocks noGrp="1"/>
          </p:cNvSpPr>
          <p:nvPr>
            <p:ph type="body" idx="7"/>
          </p:nvPr>
        </p:nvSpPr>
        <p:spPr>
          <a:xfrm>
            <a:off x="9007813" y="2453412"/>
            <a:ext cx="2851824" cy="81253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Elettra Ricci</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sales@zulumedical.net</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www.zulumedical.net</a:t>
            </a:r>
            <a:endParaRPr sz="1400" b="1" i="0" u="none" strike="noStrike" cap="none">
              <a:solidFill>
                <a:schemeClr val="lt1"/>
              </a:solidFill>
              <a:latin typeface="Verdana"/>
              <a:ea typeface="Verdana"/>
              <a:cs typeface="Verdana"/>
              <a:sym typeface="Verdana"/>
            </a:endParaRPr>
          </a:p>
        </p:txBody>
      </p:sp>
      <p:sp>
        <p:nvSpPr>
          <p:cNvPr id="876" name="Google Shape;876;p64"/>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877" name="Google Shape;877;p64"/>
          <p:cNvSpPr txBox="1">
            <a:spLocks noGrp="1"/>
          </p:cNvSpPr>
          <p:nvPr>
            <p:ph type="body" idx="9"/>
          </p:nvPr>
        </p:nvSpPr>
        <p:spPr>
          <a:xfrm>
            <a:off x="9007813" y="4628401"/>
            <a:ext cx="2851824" cy="9725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coordinator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partner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Open to discuss</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878" name="Google Shape;878;p64"/>
          <p:cNvPicPr preferRelativeResize="0"/>
          <p:nvPr/>
        </p:nvPicPr>
        <p:blipFill rotWithShape="1">
          <a:blip r:embed="rId4">
            <a:alphaModFix/>
          </a:blip>
          <a:srcRect/>
          <a:stretch/>
        </p:blipFill>
        <p:spPr>
          <a:xfrm>
            <a:off x="9766067" y="765887"/>
            <a:ext cx="1998611" cy="1555091"/>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HIGHWIND</a:t>
            </a:r>
            <a:endParaRPr dirty="0"/>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France</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331790" y="1062916"/>
            <a:ext cx="8531556" cy="903837"/>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r>
              <a:rPr lang="fr-FR" b="0" dirty="0"/>
              <a:t>Start-up </a:t>
            </a:r>
            <a:r>
              <a:rPr lang="fr-FR" b="0" dirty="0" err="1"/>
              <a:t>specialized</a:t>
            </a:r>
            <a:r>
              <a:rPr lang="fr-FR" b="0" dirty="0"/>
              <a:t> in </a:t>
            </a:r>
            <a:r>
              <a:rPr lang="fr-FR" b="0" dirty="0" err="1"/>
              <a:t>pre-diagnosis</a:t>
            </a:r>
            <a:r>
              <a:rPr lang="fr-FR" b="0" dirty="0"/>
              <a:t> of emergency situations </a:t>
            </a:r>
            <a:r>
              <a:rPr lang="fr-FR" b="0" dirty="0" err="1"/>
              <a:t>through</a:t>
            </a:r>
            <a:r>
              <a:rPr lang="fr-FR" b="0" dirty="0"/>
              <a:t> </a:t>
            </a:r>
            <a:r>
              <a:rPr lang="fr-FR" b="0" dirty="0" err="1"/>
              <a:t>Artificial</a:t>
            </a:r>
            <a:r>
              <a:rPr lang="fr-FR" b="0" dirty="0"/>
              <a:t> Intelligence. Embedded </a:t>
            </a:r>
            <a:r>
              <a:rPr lang="fr-FR" b="0" dirty="0" err="1"/>
              <a:t>within</a:t>
            </a:r>
            <a:r>
              <a:rPr lang="fr-FR" b="0" dirty="0"/>
              <a:t> population smartphone for emergency calls or the first-</a:t>
            </a:r>
            <a:r>
              <a:rPr lang="fr-FR" b="0" dirty="0" err="1"/>
              <a:t>responders</a:t>
            </a:r>
            <a:r>
              <a:rPr lang="fr-FR" b="0" dirty="0"/>
              <a:t> smart </a:t>
            </a:r>
            <a:r>
              <a:rPr lang="fr-FR" b="0" dirty="0" err="1"/>
              <a:t>devices</a:t>
            </a:r>
            <a:r>
              <a:rPr lang="fr-FR" b="0" dirty="0"/>
              <a:t>. The AI </a:t>
            </a:r>
            <a:r>
              <a:rPr lang="fr-FR" b="0" dirty="0" err="1"/>
              <a:t>technology</a:t>
            </a:r>
            <a:r>
              <a:rPr lang="fr-FR" b="0" dirty="0"/>
              <a:t> </a:t>
            </a:r>
            <a:r>
              <a:rPr lang="fr-FR" b="0" dirty="0" err="1"/>
              <a:t>allows</a:t>
            </a:r>
            <a:r>
              <a:rPr lang="fr-FR" b="0" dirty="0"/>
              <a:t> to </a:t>
            </a:r>
            <a:r>
              <a:rPr lang="fr-FR" b="0" dirty="0" err="1"/>
              <a:t>instantly</a:t>
            </a:r>
            <a:r>
              <a:rPr lang="fr-FR" b="0" dirty="0"/>
              <a:t> </a:t>
            </a:r>
            <a:r>
              <a:rPr lang="fr-FR" b="0" dirty="0" err="1"/>
              <a:t>assess</a:t>
            </a:r>
            <a:r>
              <a:rPr lang="fr-FR" b="0" dirty="0"/>
              <a:t> patients </a:t>
            </a:r>
            <a:r>
              <a:rPr lang="fr-FR" b="0" dirty="0" err="1"/>
              <a:t>critical</a:t>
            </a:r>
            <a:r>
              <a:rPr lang="fr-FR" b="0" dirty="0"/>
              <a:t> </a:t>
            </a:r>
            <a:r>
              <a:rPr lang="fr-FR" b="0" dirty="0" err="1"/>
              <a:t>level</a:t>
            </a:r>
            <a:r>
              <a:rPr lang="fr-FR" b="0" dirty="0"/>
              <a:t> (</a:t>
            </a:r>
            <a:r>
              <a:rPr lang="fr-FR" b="0" dirty="0" err="1"/>
              <a:t>Traumatology</a:t>
            </a:r>
            <a:r>
              <a:rPr lang="fr-FR" b="0" dirty="0"/>
              <a:t>), </a:t>
            </a:r>
            <a:r>
              <a:rPr lang="fr-FR" b="0" dirty="0" err="1"/>
              <a:t>elect</a:t>
            </a:r>
            <a:r>
              <a:rPr lang="fr-FR" b="0" dirty="0"/>
              <a:t> the right emergency service, and assist triage &amp; </a:t>
            </a:r>
            <a:r>
              <a:rPr lang="fr-FR" b="0" dirty="0" err="1"/>
              <a:t>decisions-making</a:t>
            </a:r>
            <a:r>
              <a:rPr lang="fr-FR" b="0" dirty="0"/>
              <a:t> </a:t>
            </a:r>
            <a:r>
              <a:rPr lang="fr-FR" b="0" dirty="0" err="1"/>
              <a:t>during</a:t>
            </a:r>
            <a:r>
              <a:rPr lang="fr-FR" b="0" dirty="0"/>
              <a:t> major </a:t>
            </a:r>
            <a:r>
              <a:rPr lang="fr-FR" b="0" dirty="0" err="1"/>
              <a:t>crisis</a:t>
            </a:r>
            <a:r>
              <a:rPr lang="fr-FR" b="0" dirty="0"/>
              <a:t>.</a:t>
            </a:r>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331786" y="2215733"/>
            <a:ext cx="9788322" cy="1704056"/>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fr-FR" dirty="0"/>
              <a:t>Value </a:t>
            </a:r>
            <a:r>
              <a:rPr lang="fr-FR" dirty="0" err="1"/>
              <a:t>my</a:t>
            </a:r>
            <a:r>
              <a:rPr lang="fr-FR" dirty="0"/>
              <a:t> organisation can </a:t>
            </a:r>
            <a:r>
              <a:rPr lang="fr-FR" dirty="0" err="1"/>
              <a:t>add</a:t>
            </a:r>
            <a:r>
              <a:rPr lang="fr-FR" dirty="0"/>
              <a:t> to a joint Tender</a:t>
            </a:r>
          </a:p>
          <a:p>
            <a:pPr lvl="1"/>
            <a:r>
              <a:rPr lang="fr-FR" dirty="0" err="1"/>
              <a:t>Deploy</a:t>
            </a:r>
            <a:r>
              <a:rPr lang="fr-FR" dirty="0"/>
              <a:t> an end-to-end emergency call solution, for the population &amp; first </a:t>
            </a:r>
            <a:r>
              <a:rPr lang="fr-FR" dirty="0" err="1"/>
              <a:t>responders</a:t>
            </a:r>
            <a:r>
              <a:rPr lang="fr-FR" dirty="0"/>
              <a:t> to the emergency call center</a:t>
            </a:r>
          </a:p>
          <a:p>
            <a:pPr lvl="1"/>
            <a:r>
              <a:rPr lang="fr-FR" dirty="0" err="1"/>
              <a:t>Leverage</a:t>
            </a:r>
            <a:r>
              <a:rPr lang="fr-FR" dirty="0"/>
              <a:t> on AI to </a:t>
            </a:r>
            <a:r>
              <a:rPr lang="fr-FR" dirty="0" err="1"/>
              <a:t>pre</a:t>
            </a:r>
            <a:r>
              <a:rPr lang="fr-FR" dirty="0"/>
              <a:t>-diagnose patients for 1. </a:t>
            </a:r>
            <a:r>
              <a:rPr lang="fr-FR" dirty="0" err="1"/>
              <a:t>Traumatology</a:t>
            </a:r>
            <a:r>
              <a:rPr lang="fr-FR" dirty="0"/>
              <a:t> ; 2. Situation ; 3. Emotions &amp; pain</a:t>
            </a:r>
          </a:p>
          <a:p>
            <a:pPr lvl="1"/>
            <a:r>
              <a:rPr lang="fr-FR" dirty="0" err="1"/>
              <a:t>Significant</a:t>
            </a:r>
            <a:r>
              <a:rPr lang="fr-FR" dirty="0"/>
              <a:t> time </a:t>
            </a:r>
            <a:r>
              <a:rPr lang="fr-FR" dirty="0" err="1"/>
              <a:t>reduction</a:t>
            </a:r>
            <a:r>
              <a:rPr lang="fr-FR" dirty="0"/>
              <a:t> and </a:t>
            </a:r>
            <a:r>
              <a:rPr lang="fr-FR" dirty="0" err="1"/>
              <a:t>efficiency</a:t>
            </a:r>
            <a:r>
              <a:rPr lang="fr-FR" dirty="0"/>
              <a:t> in patients </a:t>
            </a:r>
            <a:r>
              <a:rPr lang="fr-FR" dirty="0" err="1"/>
              <a:t>assessment</a:t>
            </a:r>
            <a:r>
              <a:rPr lang="fr-FR" dirty="0"/>
              <a:t> and triage (90ms) </a:t>
            </a:r>
            <a:r>
              <a:rPr lang="fr-FR" dirty="0" err="1"/>
              <a:t>based</a:t>
            </a:r>
            <a:r>
              <a:rPr lang="fr-FR" dirty="0"/>
              <a:t> on </a:t>
            </a:r>
            <a:r>
              <a:rPr lang="fr-FR" dirty="0" err="1"/>
              <a:t>pictures</a:t>
            </a:r>
            <a:endParaRPr lang="fr-FR" dirty="0"/>
          </a:p>
          <a:p>
            <a:pPr lvl="1"/>
            <a:r>
              <a:rPr lang="fr-FR" dirty="0"/>
              <a:t>Highlight </a:t>
            </a:r>
            <a:r>
              <a:rPr lang="fr-FR" dirty="0" err="1"/>
              <a:t>most</a:t>
            </a:r>
            <a:r>
              <a:rPr lang="fr-FR" dirty="0"/>
              <a:t> </a:t>
            </a:r>
            <a:r>
              <a:rPr lang="fr-FR" dirty="0" err="1"/>
              <a:t>critical</a:t>
            </a:r>
            <a:r>
              <a:rPr lang="fr-FR" dirty="0"/>
              <a:t> patients </a:t>
            </a:r>
            <a:r>
              <a:rPr lang="fr-FR" dirty="0" err="1"/>
              <a:t>during</a:t>
            </a:r>
            <a:r>
              <a:rPr lang="fr-FR" dirty="0"/>
              <a:t> major </a:t>
            </a:r>
            <a:r>
              <a:rPr lang="fr-FR" dirty="0" err="1"/>
              <a:t>crisis</a:t>
            </a:r>
            <a:endParaRPr lang="fr-FR" dirty="0"/>
          </a:p>
          <a:p>
            <a:pPr lvl="1"/>
            <a:r>
              <a:rPr lang="fr-FR" dirty="0"/>
              <a:t>AI </a:t>
            </a:r>
            <a:r>
              <a:rPr lang="fr-FR" dirty="0" err="1"/>
              <a:t>pre</a:t>
            </a:r>
            <a:r>
              <a:rPr lang="fr-FR" dirty="0"/>
              <a:t>-diagnostics module can </a:t>
            </a:r>
            <a:r>
              <a:rPr lang="fr-FR" dirty="0" err="1"/>
              <a:t>be</a:t>
            </a:r>
            <a:r>
              <a:rPr lang="fr-FR" dirty="0"/>
              <a:t> </a:t>
            </a:r>
            <a:r>
              <a:rPr lang="fr-FR" dirty="0" err="1"/>
              <a:t>integrated</a:t>
            </a:r>
            <a:r>
              <a:rPr lang="fr-FR" dirty="0"/>
              <a:t> </a:t>
            </a:r>
            <a:r>
              <a:rPr lang="fr-FR" dirty="0" err="1"/>
              <a:t>within</a:t>
            </a:r>
            <a:r>
              <a:rPr lang="fr-FR" dirty="0"/>
              <a:t> a </a:t>
            </a:r>
            <a:r>
              <a:rPr lang="fr-FR" dirty="0" err="1"/>
              <a:t>partner’s</a:t>
            </a:r>
            <a:r>
              <a:rPr lang="fr-FR" dirty="0"/>
              <a:t> end-to-end communication solution</a:t>
            </a:r>
          </a:p>
          <a:p>
            <a:pPr lvl="1"/>
            <a:r>
              <a:rPr lang="fr-FR" dirty="0" err="1"/>
              <a:t>Simplify</a:t>
            </a:r>
            <a:r>
              <a:rPr lang="fr-FR" dirty="0"/>
              <a:t> communication </a:t>
            </a:r>
            <a:r>
              <a:rPr lang="fr-FR" dirty="0" err="1"/>
              <a:t>between</a:t>
            </a:r>
            <a:r>
              <a:rPr lang="fr-FR" dirty="0"/>
              <a:t> key stakeholders (first </a:t>
            </a:r>
            <a:r>
              <a:rPr lang="fr-FR" dirty="0" err="1"/>
              <a:t>reponders</a:t>
            </a:r>
            <a:r>
              <a:rPr lang="fr-FR" dirty="0"/>
              <a:t>, </a:t>
            </a:r>
            <a:r>
              <a:rPr lang="fr-FR" dirty="0" err="1"/>
              <a:t>operators</a:t>
            </a:r>
            <a:r>
              <a:rPr lang="fr-FR" dirty="0"/>
              <a:t>, </a:t>
            </a:r>
            <a:r>
              <a:rPr lang="fr-FR" dirty="0" err="1"/>
              <a:t>crisis</a:t>
            </a:r>
            <a:r>
              <a:rPr lang="fr-FR" dirty="0"/>
              <a:t> </a:t>
            </a:r>
            <a:r>
              <a:rPr lang="fr-FR" dirty="0" err="1"/>
              <a:t>cell</a:t>
            </a:r>
            <a:r>
              <a:rPr lang="fr-FR" dirty="0"/>
              <a:t>)</a:t>
            </a:r>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hasCustomPrompt="1"/>
          </p:nvPr>
        </p:nvSpPr>
        <p:spPr>
          <a:xfrm>
            <a:off x="331786" y="3916093"/>
            <a:ext cx="8531556" cy="12434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fr-FR" dirty="0"/>
              <a:t>Areas of </a:t>
            </a:r>
            <a:r>
              <a:rPr lang="fr-FR" dirty="0" err="1"/>
              <a:t>cooperation</a:t>
            </a:r>
            <a:r>
              <a:rPr lang="fr-FR" dirty="0"/>
              <a:t> </a:t>
            </a:r>
            <a:r>
              <a:rPr lang="fr-FR" dirty="0" err="1"/>
              <a:t>sought</a:t>
            </a:r>
            <a:endParaRPr lang="fr-FR" dirty="0"/>
          </a:p>
          <a:p>
            <a:pPr lvl="1"/>
            <a:r>
              <a:rPr lang="fr-FR" dirty="0"/>
              <a:t>Project </a:t>
            </a:r>
            <a:r>
              <a:rPr lang="fr-FR" dirty="0" err="1"/>
              <a:t>coordinator</a:t>
            </a:r>
            <a:r>
              <a:rPr lang="fr-FR" dirty="0"/>
              <a:t> to </a:t>
            </a:r>
            <a:r>
              <a:rPr lang="fr-FR" dirty="0" err="1"/>
              <a:t>ensure</a:t>
            </a:r>
            <a:r>
              <a:rPr lang="fr-FR" dirty="0"/>
              <a:t> full </a:t>
            </a:r>
            <a:r>
              <a:rPr lang="fr-FR" dirty="0" err="1"/>
              <a:t>project</a:t>
            </a:r>
            <a:r>
              <a:rPr lang="fr-FR" dirty="0"/>
              <a:t> scope </a:t>
            </a:r>
            <a:r>
              <a:rPr lang="fr-FR" dirty="0" err="1"/>
              <a:t>coverage</a:t>
            </a:r>
            <a:endParaRPr lang="fr-FR" dirty="0"/>
          </a:p>
          <a:p>
            <a:pPr lvl="1"/>
            <a:r>
              <a:rPr lang="fr-FR" dirty="0"/>
              <a:t>Emergency communication providers </a:t>
            </a:r>
            <a:r>
              <a:rPr lang="fr-FR" dirty="0" err="1"/>
              <a:t>looking</a:t>
            </a:r>
            <a:r>
              <a:rPr lang="fr-FR" dirty="0"/>
              <a:t> to boost triage </a:t>
            </a:r>
            <a:r>
              <a:rPr lang="fr-FR" dirty="0" err="1"/>
              <a:t>capabilities</a:t>
            </a:r>
            <a:r>
              <a:rPr lang="fr-FR" dirty="0"/>
              <a:t> </a:t>
            </a:r>
            <a:r>
              <a:rPr lang="fr-FR" dirty="0" err="1"/>
              <a:t>through</a:t>
            </a:r>
            <a:r>
              <a:rPr lang="fr-FR" dirty="0"/>
              <a:t> AI</a:t>
            </a:r>
          </a:p>
          <a:p>
            <a:pPr lvl="1"/>
            <a:r>
              <a:rPr lang="fr-FR" dirty="0"/>
              <a:t>Local </a:t>
            </a:r>
            <a:r>
              <a:rPr lang="fr-FR" dirty="0" err="1"/>
              <a:t>medical</a:t>
            </a:r>
            <a:r>
              <a:rPr lang="fr-FR" dirty="0"/>
              <a:t> emergency </a:t>
            </a:r>
            <a:r>
              <a:rPr lang="fr-FR" dirty="0" err="1"/>
              <a:t>ecosystem</a:t>
            </a:r>
            <a:r>
              <a:rPr lang="fr-FR" dirty="0"/>
              <a:t> </a:t>
            </a:r>
            <a:r>
              <a:rPr lang="fr-FR" dirty="0" err="1"/>
              <a:t>knowledge</a:t>
            </a:r>
            <a:endParaRPr lang="fr-FR" dirty="0"/>
          </a:p>
          <a:p>
            <a:pPr lvl="1"/>
            <a:r>
              <a:rPr lang="fr-FR" dirty="0"/>
              <a:t>Training for </a:t>
            </a:r>
            <a:r>
              <a:rPr lang="fr-FR" dirty="0" err="1"/>
              <a:t>medical</a:t>
            </a:r>
            <a:r>
              <a:rPr lang="fr-FR" dirty="0"/>
              <a:t> emergency </a:t>
            </a:r>
            <a:r>
              <a:rPr lang="fr-FR" dirty="0" err="1"/>
              <a:t>regulators</a:t>
            </a:r>
            <a:r>
              <a:rPr lang="fr-FR" dirty="0"/>
              <a:t> to </a:t>
            </a:r>
            <a:r>
              <a:rPr lang="fr-FR" dirty="0" err="1"/>
              <a:t>implement</a:t>
            </a:r>
            <a:r>
              <a:rPr lang="fr-FR" dirty="0"/>
              <a:t> new </a:t>
            </a:r>
            <a:r>
              <a:rPr lang="fr-FR" dirty="0" err="1"/>
              <a:t>tools</a:t>
            </a:r>
            <a:endParaRPr lang="fr-FR" dirty="0"/>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hasCustomPrompt="1"/>
          </p:nvPr>
        </p:nvSpPr>
        <p:spPr>
          <a:xfrm>
            <a:off x="331786" y="5091585"/>
            <a:ext cx="8531556"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fr-FR" dirty="0" err="1"/>
              <a:t>iProcureSecurity</a:t>
            </a:r>
            <a:r>
              <a:rPr lang="fr-FR" dirty="0"/>
              <a:t> topics </a:t>
            </a:r>
            <a:r>
              <a:rPr lang="fr-FR" dirty="0" err="1"/>
              <a:t>we</a:t>
            </a:r>
            <a:r>
              <a:rPr lang="fr-FR" dirty="0"/>
              <a:t> are </a:t>
            </a:r>
            <a:r>
              <a:rPr lang="fr-FR" dirty="0" err="1"/>
              <a:t>seeking</a:t>
            </a:r>
            <a:r>
              <a:rPr lang="fr-FR" dirty="0"/>
              <a:t> </a:t>
            </a:r>
            <a:r>
              <a:rPr lang="fr-FR" dirty="0" err="1"/>
              <a:t>cooperation</a:t>
            </a:r>
            <a:endParaRPr lang="fr-FR" dirty="0"/>
          </a:p>
          <a:p>
            <a:pPr lvl="1"/>
            <a:r>
              <a:rPr lang="en-US" dirty="0"/>
              <a:t>Quick and accurate overview of casualties and their status</a:t>
            </a:r>
            <a:endParaRPr lang="de-DE" dirty="0"/>
          </a:p>
          <a:p>
            <a:pPr lvl="1"/>
            <a:r>
              <a:rPr lang="en-US" dirty="0"/>
              <a:t>Decision support for better allocation of available resources and quicker support for casualties</a:t>
            </a:r>
            <a:endParaRPr lang="de-DE" dirty="0"/>
          </a:p>
          <a:p>
            <a:pPr lvl="1"/>
            <a:r>
              <a:rPr lang="en-US" b="1" dirty="0">
                <a:solidFill>
                  <a:schemeClr val="accent2"/>
                </a:solidFill>
              </a:rPr>
              <a:t>Improved interoperability internally and with other first responders and relevant actors</a:t>
            </a:r>
          </a:p>
          <a:p>
            <a:pPr lvl="1"/>
            <a:r>
              <a:rPr lang="en-US" b="1" dirty="0">
                <a:solidFill>
                  <a:schemeClr val="accent2"/>
                </a:solidFill>
              </a:rPr>
              <a:t>Reduced handover times between ambulance transport and hospitals</a:t>
            </a:r>
          </a:p>
          <a:p>
            <a:pPr lvl="1"/>
            <a:r>
              <a:rPr lang="en-US" b="1" dirty="0">
                <a:solidFill>
                  <a:schemeClr val="accent2"/>
                </a:solidFill>
              </a:rPr>
              <a:t>Insights for quality assurance and training measures</a:t>
            </a:r>
            <a:endParaRPr lang="de-DE"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8413750" y="2453412"/>
            <a:ext cx="3445887" cy="189590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lang="de-DE" dirty="0"/>
          </a:p>
          <a:p>
            <a:endParaRPr lang="de-DE" dirty="0"/>
          </a:p>
          <a:p>
            <a:r>
              <a:rPr lang="de-DE" dirty="0"/>
              <a:t>Adrien RICCI</a:t>
            </a:r>
          </a:p>
          <a:p>
            <a:r>
              <a:rPr lang="de-DE" dirty="0"/>
              <a:t>adrien.ricci@highwind-ems.com</a:t>
            </a:r>
          </a:p>
          <a:p>
            <a:r>
              <a:rPr lang="de-DE" dirty="0"/>
              <a:t>www.highwind-ems.com</a:t>
            </a:r>
          </a:p>
          <a:p>
            <a:endParaRPr lang="de-DE" dirty="0"/>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a:t>
            </a:r>
            <a:r>
              <a:rPr lang="de-DE" dirty="0" err="1"/>
              <a:t>of</a:t>
            </a:r>
            <a:r>
              <a:rPr lang="de-DE" dirty="0"/>
              <a:t> </a:t>
            </a:r>
            <a:r>
              <a:rPr lang="de-DE" dirty="0" err="1"/>
              <a:t>partnership</a:t>
            </a:r>
            <a:r>
              <a:rPr lang="de-DE" dirty="0"/>
              <a:t> :</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007813" y="4628401"/>
            <a:ext cx="2851824" cy="97257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solidFill>
                  <a:schemeClr val="accent2"/>
                </a:solidFill>
              </a:rPr>
              <a:t>Seeking</a:t>
            </a:r>
            <a:r>
              <a:rPr lang="de-DE" dirty="0">
                <a:solidFill>
                  <a:schemeClr val="accent2"/>
                </a:solidFill>
              </a:rPr>
              <a:t> a </a:t>
            </a:r>
            <a:r>
              <a:rPr lang="de-DE" dirty="0" err="1">
                <a:solidFill>
                  <a:schemeClr val="accent2"/>
                </a:solidFill>
              </a:rPr>
              <a:t>coordinator</a:t>
            </a:r>
            <a:endParaRPr lang="de-DE" dirty="0">
              <a:solidFill>
                <a:schemeClr val="accent2"/>
              </a:solidFill>
            </a:endParaRPr>
          </a:p>
          <a:p>
            <a:r>
              <a:rPr lang="de-DE" dirty="0" err="1">
                <a:solidFill>
                  <a:schemeClr val="accent2"/>
                </a:solidFill>
              </a:rPr>
              <a:t>Seeking</a:t>
            </a:r>
            <a:r>
              <a:rPr lang="de-DE" dirty="0">
                <a:solidFill>
                  <a:schemeClr val="accent2"/>
                </a:solidFill>
              </a:rPr>
              <a:t> a </a:t>
            </a:r>
            <a:r>
              <a:rPr lang="de-DE" dirty="0" err="1">
                <a:solidFill>
                  <a:schemeClr val="accent2"/>
                </a:solidFill>
              </a:rPr>
              <a:t>partner</a:t>
            </a:r>
            <a:endParaRPr lang="de-DE" dirty="0">
              <a:solidFill>
                <a:schemeClr val="accent2"/>
              </a:solidFill>
            </a:endParaRPr>
          </a:p>
          <a:p>
            <a:r>
              <a:rPr lang="de-DE" dirty="0">
                <a:solidFill>
                  <a:schemeClr val="accent2"/>
                </a:solidFill>
              </a:rPr>
              <a:t>Open </a:t>
            </a:r>
            <a:r>
              <a:rPr lang="de-DE" dirty="0" err="1">
                <a:solidFill>
                  <a:schemeClr val="accent2"/>
                </a:solidFill>
              </a:rPr>
              <a:t>to</a:t>
            </a:r>
            <a:r>
              <a:rPr lang="de-DE" dirty="0">
                <a:solidFill>
                  <a:schemeClr val="accent2"/>
                </a:solidFill>
              </a:rPr>
              <a:t> </a:t>
            </a:r>
            <a:r>
              <a:rPr lang="de-DE" dirty="0" err="1">
                <a:solidFill>
                  <a:schemeClr val="accent2"/>
                </a:solidFill>
              </a:rPr>
              <a:t>discuss</a:t>
            </a:r>
            <a:endParaRPr lang="de-DE" dirty="0">
              <a:solidFill>
                <a:schemeClr val="accent2"/>
              </a:solidFill>
            </a:endParaRPr>
          </a:p>
          <a:p>
            <a:endParaRPr lang="de-DE" dirty="0"/>
          </a:p>
        </p:txBody>
      </p:sp>
      <p:pic>
        <p:nvPicPr>
          <p:cNvPr id="14" name="Google Shape;70;p9" descr="Diagram&#10;&#10;Description automatically generated">
            <a:extLst>
              <a:ext uri="{FF2B5EF4-FFF2-40B4-BE49-F238E27FC236}">
                <a16:creationId xmlns:a16="http://schemas.microsoft.com/office/drawing/2014/main" id="{B7F8211A-5719-45DA-8860-D528E5656997}"/>
              </a:ext>
            </a:extLst>
          </p:cNvPr>
          <p:cNvPicPr preferRelativeResize="0"/>
          <p:nvPr/>
        </p:nvPicPr>
        <p:blipFill rotWithShape="1">
          <a:blip r:embed="rId3">
            <a:alphaModFix/>
          </a:blip>
          <a:srcRect/>
          <a:stretch/>
        </p:blipFill>
        <p:spPr>
          <a:xfrm>
            <a:off x="10476097" y="649635"/>
            <a:ext cx="1502787" cy="2312172"/>
          </a:xfrm>
          <a:prstGeom prst="rect">
            <a:avLst/>
          </a:prstGeom>
          <a:noFill/>
          <a:ln>
            <a:noFill/>
          </a:ln>
        </p:spPr>
      </p:pic>
    </p:spTree>
    <p:extLst>
      <p:ext uri="{BB962C8B-B14F-4D97-AF65-F5344CB8AC3E}">
        <p14:creationId xmlns:p14="http://schemas.microsoft.com/office/powerpoint/2010/main" val="355659896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5E3DB0-A18E-4372-8D96-300E89957B65}"/>
              </a:ext>
            </a:extLst>
          </p:cNvPr>
          <p:cNvSpPr>
            <a:spLocks noGrp="1"/>
          </p:cNvSpPr>
          <p:nvPr>
            <p:ph type="body" idx="1"/>
          </p:nvPr>
        </p:nvSpPr>
        <p:spPr/>
        <p:txBody>
          <a:bodyPr/>
          <a:lstStyle/>
          <a:p>
            <a:endParaRPr lang="fr-FR"/>
          </a:p>
        </p:txBody>
      </p:sp>
      <p:sp>
        <p:nvSpPr>
          <p:cNvPr id="3" name="Text Placeholder 2">
            <a:extLst>
              <a:ext uri="{FF2B5EF4-FFF2-40B4-BE49-F238E27FC236}">
                <a16:creationId xmlns:a16="http://schemas.microsoft.com/office/drawing/2014/main" id="{BACA925E-4A8D-45DE-830C-97ADC968CD98}"/>
              </a:ext>
            </a:extLst>
          </p:cNvPr>
          <p:cNvSpPr>
            <a:spLocks noGrp="1"/>
          </p:cNvSpPr>
          <p:nvPr>
            <p:ph type="body" idx="2"/>
          </p:nvPr>
        </p:nvSpPr>
        <p:spPr/>
        <p:txBody>
          <a:bodyPr/>
          <a:lstStyle/>
          <a:p>
            <a:endParaRPr lang="fr-FR"/>
          </a:p>
        </p:txBody>
      </p:sp>
      <p:sp>
        <p:nvSpPr>
          <p:cNvPr id="4" name="Text Placeholder 3">
            <a:extLst>
              <a:ext uri="{FF2B5EF4-FFF2-40B4-BE49-F238E27FC236}">
                <a16:creationId xmlns:a16="http://schemas.microsoft.com/office/drawing/2014/main" id="{19E681D0-7378-45D5-968E-94418F8CD3F8}"/>
              </a:ext>
            </a:extLst>
          </p:cNvPr>
          <p:cNvSpPr>
            <a:spLocks noGrp="1"/>
          </p:cNvSpPr>
          <p:nvPr>
            <p:ph type="body" idx="3"/>
          </p:nvPr>
        </p:nvSpPr>
        <p:spPr/>
        <p:txBody>
          <a:bodyPr/>
          <a:lstStyle/>
          <a:p>
            <a:endParaRPr lang="fr-FR"/>
          </a:p>
        </p:txBody>
      </p:sp>
      <p:sp>
        <p:nvSpPr>
          <p:cNvPr id="5" name="Text Placeholder 4">
            <a:extLst>
              <a:ext uri="{FF2B5EF4-FFF2-40B4-BE49-F238E27FC236}">
                <a16:creationId xmlns:a16="http://schemas.microsoft.com/office/drawing/2014/main" id="{1CE41E4B-8DA2-4B48-B68C-DD0BB8D1B23A}"/>
              </a:ext>
            </a:extLst>
          </p:cNvPr>
          <p:cNvSpPr>
            <a:spLocks noGrp="1"/>
          </p:cNvSpPr>
          <p:nvPr>
            <p:ph type="body" idx="4"/>
          </p:nvPr>
        </p:nvSpPr>
        <p:spPr>
          <a:xfrm>
            <a:off x="120650" y="258106"/>
            <a:ext cx="8699500" cy="719131"/>
          </a:xfrm>
        </p:spPr>
        <p:txBody>
          <a:bodyPr/>
          <a:lstStyle/>
          <a:p>
            <a:r>
              <a:rPr lang="fr-FR" b="0" dirty="0" err="1">
                <a:solidFill>
                  <a:schemeClr val="accent2"/>
                </a:solidFill>
              </a:rPr>
              <a:t>E</a:t>
            </a:r>
            <a:r>
              <a:rPr lang="fr-FR" b="0" dirty="0" err="1"/>
              <a:t>nhanced</a:t>
            </a:r>
            <a:r>
              <a:rPr lang="fr-FR" b="0" dirty="0"/>
              <a:t> Emergency Calls</a:t>
            </a:r>
          </a:p>
        </p:txBody>
      </p:sp>
      <p:sp>
        <p:nvSpPr>
          <p:cNvPr id="7" name="Rectangle 6">
            <a:extLst>
              <a:ext uri="{FF2B5EF4-FFF2-40B4-BE49-F238E27FC236}">
                <a16:creationId xmlns:a16="http://schemas.microsoft.com/office/drawing/2014/main" id="{3424C4E7-1F86-46B7-B179-E165CC7AB292}"/>
              </a:ext>
            </a:extLst>
          </p:cNvPr>
          <p:cNvSpPr/>
          <p:nvPr/>
        </p:nvSpPr>
        <p:spPr>
          <a:xfrm>
            <a:off x="0" y="1088571"/>
            <a:ext cx="12077700" cy="5769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oogle Shape;70;p9" descr="Diagram&#10;&#10;Description automatically generated">
            <a:extLst>
              <a:ext uri="{FF2B5EF4-FFF2-40B4-BE49-F238E27FC236}">
                <a16:creationId xmlns:a16="http://schemas.microsoft.com/office/drawing/2014/main" id="{0A3B35AB-0FCB-4569-8E16-8EB6DB721B2C}"/>
              </a:ext>
            </a:extLst>
          </p:cNvPr>
          <p:cNvPicPr preferRelativeResize="0"/>
          <p:nvPr/>
        </p:nvPicPr>
        <p:blipFill rotWithShape="1">
          <a:blip r:embed="rId2">
            <a:alphaModFix/>
          </a:blip>
          <a:srcRect/>
          <a:stretch/>
        </p:blipFill>
        <p:spPr>
          <a:xfrm>
            <a:off x="396266" y="1960758"/>
            <a:ext cx="2441617" cy="4698880"/>
          </a:xfrm>
          <a:prstGeom prst="rect">
            <a:avLst/>
          </a:prstGeom>
          <a:noFill/>
          <a:ln>
            <a:noFill/>
          </a:ln>
        </p:spPr>
      </p:pic>
      <p:sp>
        <p:nvSpPr>
          <p:cNvPr id="9" name="TextBox 8">
            <a:extLst>
              <a:ext uri="{FF2B5EF4-FFF2-40B4-BE49-F238E27FC236}">
                <a16:creationId xmlns:a16="http://schemas.microsoft.com/office/drawing/2014/main" id="{7982508D-AD93-46DD-9A59-7BF7F0925C26}"/>
              </a:ext>
            </a:extLst>
          </p:cNvPr>
          <p:cNvSpPr txBox="1"/>
          <p:nvPr/>
        </p:nvSpPr>
        <p:spPr>
          <a:xfrm>
            <a:off x="3164114" y="1960758"/>
            <a:ext cx="8913586" cy="1569660"/>
          </a:xfrm>
          <a:prstGeom prst="rect">
            <a:avLst/>
          </a:prstGeom>
          <a:noFill/>
        </p:spPr>
        <p:txBody>
          <a:bodyPr wrap="square" rtlCol="0">
            <a:spAutoFit/>
          </a:bodyPr>
          <a:lstStyle/>
          <a:p>
            <a:r>
              <a:rPr lang="fr-FR" sz="1600" b="1" dirty="0">
                <a:solidFill>
                  <a:srgbClr val="002060"/>
                </a:solidFill>
              </a:rPr>
              <a:t>SMARTPHONE EMERGENCY CALL SOLUTION</a:t>
            </a:r>
          </a:p>
          <a:p>
            <a:pPr marL="285750" indent="-285750">
              <a:buFont typeface="Arial" panose="020B0604020202020204" pitchFamily="34" charset="0"/>
              <a:buChar char="•"/>
            </a:pPr>
            <a:r>
              <a:rPr lang="fr-FR" sz="1600" dirty="0" err="1">
                <a:solidFill>
                  <a:schemeClr val="tx1">
                    <a:lumMod val="75000"/>
                  </a:schemeClr>
                </a:solidFill>
              </a:rPr>
              <a:t>Installed</a:t>
            </a:r>
            <a:r>
              <a:rPr lang="fr-FR" sz="1600" dirty="0">
                <a:solidFill>
                  <a:schemeClr val="tx1">
                    <a:lumMod val="75000"/>
                  </a:schemeClr>
                </a:solidFill>
              </a:rPr>
              <a:t> app or web browser </a:t>
            </a:r>
            <a:r>
              <a:rPr lang="fr-FR" sz="1600" dirty="0" err="1">
                <a:solidFill>
                  <a:schemeClr val="tx1">
                    <a:lumMod val="75000"/>
                  </a:schemeClr>
                </a:solidFill>
              </a:rPr>
              <a:t>emulated</a:t>
            </a:r>
            <a:r>
              <a:rPr lang="fr-FR" sz="1600" dirty="0">
                <a:solidFill>
                  <a:schemeClr val="tx1">
                    <a:lumMod val="75000"/>
                  </a:schemeClr>
                </a:solidFill>
              </a:rPr>
              <a:t> via </a:t>
            </a:r>
            <a:r>
              <a:rPr lang="fr-FR" sz="1600" dirty="0" err="1">
                <a:solidFill>
                  <a:schemeClr val="tx1">
                    <a:lumMod val="75000"/>
                  </a:schemeClr>
                </a:solidFill>
              </a:rPr>
              <a:t>text</a:t>
            </a:r>
            <a:r>
              <a:rPr lang="fr-FR" sz="1600" dirty="0">
                <a:solidFill>
                  <a:schemeClr val="tx1">
                    <a:lumMod val="75000"/>
                  </a:schemeClr>
                </a:solidFill>
              </a:rPr>
              <a:t>-message (SaaS)</a:t>
            </a:r>
          </a:p>
          <a:p>
            <a:pPr marL="285750" indent="-285750">
              <a:buFont typeface="Arial" panose="020B0604020202020204" pitchFamily="34" charset="0"/>
              <a:buChar char="•"/>
            </a:pPr>
            <a:r>
              <a:rPr lang="fr-FR" sz="1600" dirty="0">
                <a:solidFill>
                  <a:schemeClr val="tx1">
                    <a:lumMod val="75000"/>
                  </a:schemeClr>
                </a:solidFill>
              </a:rPr>
              <a:t>Triggers </a:t>
            </a:r>
            <a:r>
              <a:rPr lang="fr-FR" sz="1600" dirty="0" err="1">
                <a:solidFill>
                  <a:schemeClr val="tx1">
                    <a:lumMod val="75000"/>
                  </a:schemeClr>
                </a:solidFill>
              </a:rPr>
              <a:t>usual</a:t>
            </a:r>
            <a:r>
              <a:rPr lang="fr-FR" sz="1600" dirty="0">
                <a:solidFill>
                  <a:schemeClr val="tx1">
                    <a:lumMod val="75000"/>
                  </a:schemeClr>
                </a:solidFill>
              </a:rPr>
              <a:t> emergency call (112; 911 ; 15 ; </a:t>
            </a:r>
            <a:r>
              <a:rPr lang="fr-FR" sz="1600" dirty="0" err="1">
                <a:solidFill>
                  <a:schemeClr val="tx1">
                    <a:lumMod val="75000"/>
                  </a:schemeClr>
                </a:solidFill>
              </a:rPr>
              <a:t>etc</a:t>
            </a:r>
            <a:r>
              <a:rPr lang="fr-FR" sz="1600" dirty="0">
                <a:solidFill>
                  <a:schemeClr val="tx1">
                    <a:lumMod val="75000"/>
                  </a:schemeClr>
                </a:solidFill>
              </a:rPr>
              <a:t>), </a:t>
            </a:r>
            <a:r>
              <a:rPr lang="fr-FR" sz="1600" dirty="0" err="1">
                <a:solidFill>
                  <a:schemeClr val="tx1">
                    <a:lumMod val="75000"/>
                  </a:schemeClr>
                </a:solidFill>
              </a:rPr>
              <a:t>everywhere</a:t>
            </a:r>
            <a:r>
              <a:rPr lang="fr-FR" sz="1600" dirty="0">
                <a:solidFill>
                  <a:schemeClr val="tx1">
                    <a:lumMod val="75000"/>
                  </a:schemeClr>
                </a:solidFill>
              </a:rPr>
              <a:t> in the world</a:t>
            </a:r>
          </a:p>
          <a:p>
            <a:pPr marL="285750" indent="-285750">
              <a:buFont typeface="Arial" panose="020B0604020202020204" pitchFamily="34" charset="0"/>
              <a:buChar char="•"/>
            </a:pPr>
            <a:r>
              <a:rPr lang="fr-FR" sz="1600" dirty="0" err="1"/>
              <a:t>Sends</a:t>
            </a:r>
            <a:r>
              <a:rPr lang="fr-FR" sz="1600" dirty="0"/>
              <a:t> : GPS/AML, photos, </a:t>
            </a:r>
            <a:r>
              <a:rPr lang="fr-FR" sz="1600" dirty="0" err="1"/>
              <a:t>videos</a:t>
            </a:r>
            <a:r>
              <a:rPr lang="fr-FR" sz="1600" dirty="0"/>
              <a:t>, </a:t>
            </a:r>
            <a:r>
              <a:rPr lang="fr-FR" sz="1600" dirty="0" err="1"/>
              <a:t>pre-registered</a:t>
            </a:r>
            <a:r>
              <a:rPr lang="fr-FR" sz="1600" dirty="0"/>
              <a:t> information</a:t>
            </a:r>
          </a:p>
          <a:p>
            <a:pPr marL="285750" indent="-285750">
              <a:buFont typeface="Arial" panose="020B0604020202020204" pitchFamily="34" charset="0"/>
              <a:buChar char="•"/>
            </a:pPr>
            <a:r>
              <a:rPr lang="fr-FR" sz="1600" b="1" dirty="0"/>
              <a:t>(Advanced) </a:t>
            </a:r>
            <a:r>
              <a:rPr lang="fr-FR" sz="1600" dirty="0"/>
              <a:t>Pre-diagnose the situation </a:t>
            </a:r>
            <a:r>
              <a:rPr lang="fr-FR" sz="1600" dirty="0" err="1"/>
              <a:t>through</a:t>
            </a:r>
            <a:r>
              <a:rPr lang="fr-FR" sz="1600" dirty="0"/>
              <a:t> AI </a:t>
            </a:r>
            <a:r>
              <a:rPr lang="fr-FR" sz="1600" dirty="0" err="1"/>
              <a:t>analysis</a:t>
            </a:r>
            <a:r>
              <a:rPr lang="fr-FR" sz="1600" dirty="0"/>
              <a:t> in &lt; 90ms </a:t>
            </a:r>
          </a:p>
          <a:p>
            <a:pPr marL="285750" indent="-285750">
              <a:buFont typeface="Arial" panose="020B0604020202020204" pitchFamily="34" charset="0"/>
              <a:buChar char="•"/>
            </a:pPr>
            <a:r>
              <a:rPr lang="fr-FR" sz="1600" b="1" dirty="0"/>
              <a:t>(Advanced) </a:t>
            </a:r>
            <a:r>
              <a:rPr lang="fr-FR" sz="1600" dirty="0" err="1"/>
              <a:t>Automatically</a:t>
            </a:r>
            <a:r>
              <a:rPr lang="fr-FR" sz="1600" dirty="0"/>
              <a:t> selects the right type of emergency service center </a:t>
            </a:r>
            <a:r>
              <a:rPr lang="fr-FR" sz="1600" dirty="0" err="1"/>
              <a:t>through</a:t>
            </a:r>
            <a:r>
              <a:rPr lang="fr-FR" sz="1600" dirty="0"/>
              <a:t> AI</a:t>
            </a:r>
          </a:p>
        </p:txBody>
      </p:sp>
      <p:sp>
        <p:nvSpPr>
          <p:cNvPr id="10" name="TextBox 9">
            <a:extLst>
              <a:ext uri="{FF2B5EF4-FFF2-40B4-BE49-F238E27FC236}">
                <a16:creationId xmlns:a16="http://schemas.microsoft.com/office/drawing/2014/main" id="{A893377A-2E2C-4F49-9B8B-613AAD81C49D}"/>
              </a:ext>
            </a:extLst>
          </p:cNvPr>
          <p:cNvSpPr txBox="1"/>
          <p:nvPr/>
        </p:nvSpPr>
        <p:spPr>
          <a:xfrm>
            <a:off x="352074" y="995070"/>
            <a:ext cx="11487851" cy="923330"/>
          </a:xfrm>
          <a:prstGeom prst="rect">
            <a:avLst/>
          </a:prstGeom>
          <a:noFill/>
        </p:spPr>
        <p:txBody>
          <a:bodyPr wrap="square" rtlCol="0">
            <a:spAutoFit/>
          </a:bodyPr>
          <a:lstStyle/>
          <a:p>
            <a:r>
              <a:rPr lang="fr-FR" sz="1800" i="1" dirty="0">
                <a:solidFill>
                  <a:schemeClr val="tx1">
                    <a:lumMod val="75000"/>
                  </a:schemeClr>
                </a:solidFill>
              </a:rPr>
              <a:t>For the public &amp; first-</a:t>
            </a:r>
            <a:r>
              <a:rPr lang="fr-FR" sz="1800" i="1" dirty="0" err="1">
                <a:solidFill>
                  <a:schemeClr val="tx1">
                    <a:lumMod val="75000"/>
                  </a:schemeClr>
                </a:solidFill>
              </a:rPr>
              <a:t>responders</a:t>
            </a:r>
            <a:r>
              <a:rPr lang="fr-FR" sz="1800" i="1" dirty="0">
                <a:solidFill>
                  <a:schemeClr val="tx1">
                    <a:lumMod val="75000"/>
                  </a:schemeClr>
                </a:solidFill>
              </a:rPr>
              <a:t> on </a:t>
            </a:r>
            <a:r>
              <a:rPr lang="fr-FR" sz="1800" i="1" dirty="0" err="1">
                <a:solidFill>
                  <a:schemeClr val="tx1">
                    <a:lumMod val="75000"/>
                  </a:schemeClr>
                </a:solidFill>
              </a:rPr>
              <a:t>their</a:t>
            </a:r>
            <a:r>
              <a:rPr lang="fr-FR" sz="1800" i="1" dirty="0">
                <a:solidFill>
                  <a:schemeClr val="tx1">
                    <a:lumMod val="75000"/>
                  </a:schemeClr>
                </a:solidFill>
              </a:rPr>
              <a:t> smart </a:t>
            </a:r>
            <a:r>
              <a:rPr lang="fr-FR" sz="1800" i="1" dirty="0" err="1">
                <a:solidFill>
                  <a:schemeClr val="tx1">
                    <a:lumMod val="75000"/>
                  </a:schemeClr>
                </a:solidFill>
              </a:rPr>
              <a:t>devices</a:t>
            </a:r>
            <a:endParaRPr lang="fr-FR" sz="1800" i="1" dirty="0">
              <a:solidFill>
                <a:schemeClr val="tx1">
                  <a:lumMod val="75000"/>
                </a:schemeClr>
              </a:solidFill>
            </a:endParaRPr>
          </a:p>
          <a:p>
            <a:r>
              <a:rPr lang="fr-FR" sz="1800" b="1" dirty="0" err="1">
                <a:solidFill>
                  <a:srgbClr val="002060"/>
                </a:solidFill>
              </a:rPr>
              <a:t>Reduce</a:t>
            </a:r>
            <a:r>
              <a:rPr lang="fr-FR" sz="1800" b="1" dirty="0">
                <a:solidFill>
                  <a:srgbClr val="002060"/>
                </a:solidFill>
              </a:rPr>
              <a:t> duration of </a:t>
            </a:r>
            <a:r>
              <a:rPr lang="fr-FR" sz="1800" b="1" dirty="0" err="1">
                <a:solidFill>
                  <a:srgbClr val="002060"/>
                </a:solidFill>
              </a:rPr>
              <a:t>medical</a:t>
            </a:r>
            <a:r>
              <a:rPr lang="fr-FR" sz="1800" b="1" dirty="0">
                <a:solidFill>
                  <a:srgbClr val="002060"/>
                </a:solidFill>
              </a:rPr>
              <a:t> emergency call </a:t>
            </a:r>
            <a:r>
              <a:rPr lang="fr-FR" sz="1800" b="1" dirty="0" err="1">
                <a:solidFill>
                  <a:srgbClr val="D9325D"/>
                </a:solidFill>
              </a:rPr>
              <a:t>from</a:t>
            </a:r>
            <a:r>
              <a:rPr lang="fr-FR" sz="1800" b="1" dirty="0">
                <a:solidFill>
                  <a:srgbClr val="D9325D"/>
                </a:solidFill>
              </a:rPr>
              <a:t> 12min to 2min</a:t>
            </a:r>
          </a:p>
          <a:p>
            <a:r>
              <a:rPr lang="fr-FR" sz="1800" b="1" dirty="0" err="1">
                <a:solidFill>
                  <a:srgbClr val="002060"/>
                </a:solidFill>
              </a:rPr>
              <a:t>Increase</a:t>
            </a:r>
            <a:r>
              <a:rPr lang="fr-FR" sz="1800" b="1" dirty="0">
                <a:solidFill>
                  <a:srgbClr val="002060"/>
                </a:solidFill>
              </a:rPr>
              <a:t> by </a:t>
            </a:r>
            <a:r>
              <a:rPr lang="fr-FR" sz="1800" b="1" dirty="0">
                <a:solidFill>
                  <a:srgbClr val="D9325D"/>
                </a:solidFill>
              </a:rPr>
              <a:t>+50% chances of </a:t>
            </a:r>
            <a:r>
              <a:rPr lang="fr-FR" sz="1800" b="1" dirty="0" err="1">
                <a:solidFill>
                  <a:srgbClr val="D9325D"/>
                </a:solidFill>
              </a:rPr>
              <a:t>survival</a:t>
            </a:r>
            <a:r>
              <a:rPr lang="fr-FR" sz="1800" b="1" dirty="0">
                <a:solidFill>
                  <a:srgbClr val="D9325D"/>
                </a:solidFill>
              </a:rPr>
              <a:t> </a:t>
            </a:r>
            <a:r>
              <a:rPr lang="fr-FR" sz="1800" b="1" dirty="0">
                <a:solidFill>
                  <a:srgbClr val="002060"/>
                </a:solidFill>
              </a:rPr>
              <a:t>of the patient </a:t>
            </a:r>
            <a:r>
              <a:rPr lang="fr-FR" sz="1800" b="1" dirty="0" err="1">
                <a:solidFill>
                  <a:srgbClr val="002060"/>
                </a:solidFill>
              </a:rPr>
              <a:t>during</a:t>
            </a:r>
            <a:r>
              <a:rPr lang="fr-FR" sz="1800" b="1" dirty="0">
                <a:solidFill>
                  <a:srgbClr val="002060"/>
                </a:solidFill>
              </a:rPr>
              <a:t> the Golden </a:t>
            </a:r>
            <a:r>
              <a:rPr lang="fr-FR" sz="1800" b="1" dirty="0" err="1">
                <a:solidFill>
                  <a:srgbClr val="002060"/>
                </a:solidFill>
              </a:rPr>
              <a:t>Hour</a:t>
            </a:r>
            <a:r>
              <a:rPr lang="fr-FR" sz="1800" b="1" dirty="0">
                <a:solidFill>
                  <a:srgbClr val="002060"/>
                </a:solidFill>
              </a:rPr>
              <a:t> </a:t>
            </a:r>
            <a:endParaRPr lang="fr-FR" sz="1800" b="1" dirty="0"/>
          </a:p>
        </p:txBody>
      </p:sp>
      <p:sp>
        <p:nvSpPr>
          <p:cNvPr id="11" name="TextBox 10">
            <a:extLst>
              <a:ext uri="{FF2B5EF4-FFF2-40B4-BE49-F238E27FC236}">
                <a16:creationId xmlns:a16="http://schemas.microsoft.com/office/drawing/2014/main" id="{228C86C6-52F7-44B7-A551-D5E1C030E2B8}"/>
              </a:ext>
            </a:extLst>
          </p:cNvPr>
          <p:cNvSpPr txBox="1"/>
          <p:nvPr/>
        </p:nvSpPr>
        <p:spPr>
          <a:xfrm>
            <a:off x="3078389" y="3742810"/>
            <a:ext cx="8913586" cy="338554"/>
          </a:xfrm>
          <a:prstGeom prst="rect">
            <a:avLst/>
          </a:prstGeom>
          <a:noFill/>
        </p:spPr>
        <p:txBody>
          <a:bodyPr wrap="square" rtlCol="0">
            <a:spAutoFit/>
          </a:bodyPr>
          <a:lstStyle/>
          <a:p>
            <a:r>
              <a:rPr lang="fr-FR" sz="1600" b="1" dirty="0">
                <a:solidFill>
                  <a:srgbClr val="002060"/>
                </a:solidFill>
              </a:rPr>
              <a:t>DEEP-LEARNING PRE-DIAGNOSTICS MODULES</a:t>
            </a:r>
          </a:p>
        </p:txBody>
      </p:sp>
      <p:pic>
        <p:nvPicPr>
          <p:cNvPr id="12" name="Picture 11">
            <a:extLst>
              <a:ext uri="{FF2B5EF4-FFF2-40B4-BE49-F238E27FC236}">
                <a16:creationId xmlns:a16="http://schemas.microsoft.com/office/drawing/2014/main" id="{CB3BC71A-1CC5-4983-9454-8842E916BA8E}"/>
              </a:ext>
            </a:extLst>
          </p:cNvPr>
          <p:cNvPicPr>
            <a:picLocks noChangeAspect="1"/>
          </p:cNvPicPr>
          <p:nvPr/>
        </p:nvPicPr>
        <p:blipFill>
          <a:blip r:embed="rId3"/>
          <a:stretch>
            <a:fillRect/>
          </a:stretch>
        </p:blipFill>
        <p:spPr>
          <a:xfrm>
            <a:off x="3789559" y="4293756"/>
            <a:ext cx="1571223" cy="1614791"/>
          </a:xfrm>
          <a:prstGeom prst="rect">
            <a:avLst/>
          </a:prstGeom>
        </p:spPr>
      </p:pic>
      <p:pic>
        <p:nvPicPr>
          <p:cNvPr id="14" name="Picture 13">
            <a:extLst>
              <a:ext uri="{FF2B5EF4-FFF2-40B4-BE49-F238E27FC236}">
                <a16:creationId xmlns:a16="http://schemas.microsoft.com/office/drawing/2014/main" id="{0BEA85C3-B5E8-488D-871F-FC6860C5FFAF}"/>
              </a:ext>
            </a:extLst>
          </p:cNvPr>
          <p:cNvPicPr>
            <a:picLocks noChangeAspect="1"/>
          </p:cNvPicPr>
          <p:nvPr/>
        </p:nvPicPr>
        <p:blipFill>
          <a:blip r:embed="rId4"/>
          <a:stretch>
            <a:fillRect/>
          </a:stretch>
        </p:blipFill>
        <p:spPr>
          <a:xfrm>
            <a:off x="6262234" y="4293755"/>
            <a:ext cx="1707979" cy="1631357"/>
          </a:xfrm>
          <a:prstGeom prst="rect">
            <a:avLst/>
          </a:prstGeom>
        </p:spPr>
      </p:pic>
      <p:pic>
        <p:nvPicPr>
          <p:cNvPr id="15" name="Picture 14">
            <a:extLst>
              <a:ext uri="{FF2B5EF4-FFF2-40B4-BE49-F238E27FC236}">
                <a16:creationId xmlns:a16="http://schemas.microsoft.com/office/drawing/2014/main" id="{93690211-1F9C-4DE4-A245-5C6AAAEA77F4}"/>
              </a:ext>
            </a:extLst>
          </p:cNvPr>
          <p:cNvPicPr>
            <a:picLocks noChangeAspect="1"/>
          </p:cNvPicPr>
          <p:nvPr/>
        </p:nvPicPr>
        <p:blipFill>
          <a:blip r:embed="rId5"/>
          <a:stretch>
            <a:fillRect/>
          </a:stretch>
        </p:blipFill>
        <p:spPr>
          <a:xfrm>
            <a:off x="8866801" y="4290503"/>
            <a:ext cx="1576087" cy="1631357"/>
          </a:xfrm>
          <a:prstGeom prst="rect">
            <a:avLst/>
          </a:prstGeom>
        </p:spPr>
      </p:pic>
      <p:sp>
        <p:nvSpPr>
          <p:cNvPr id="6" name="TextBox 5">
            <a:extLst>
              <a:ext uri="{FF2B5EF4-FFF2-40B4-BE49-F238E27FC236}">
                <a16:creationId xmlns:a16="http://schemas.microsoft.com/office/drawing/2014/main" id="{1EE9D8C1-654A-4000-B2A9-0F94D5A54CB9}"/>
              </a:ext>
            </a:extLst>
          </p:cNvPr>
          <p:cNvSpPr txBox="1"/>
          <p:nvPr/>
        </p:nvSpPr>
        <p:spPr>
          <a:xfrm>
            <a:off x="3789559" y="5926380"/>
            <a:ext cx="1571223" cy="276999"/>
          </a:xfrm>
          <a:prstGeom prst="rect">
            <a:avLst/>
          </a:prstGeom>
          <a:noFill/>
        </p:spPr>
        <p:txBody>
          <a:bodyPr wrap="square" rtlCol="0">
            <a:spAutoFit/>
          </a:bodyPr>
          <a:lstStyle/>
          <a:p>
            <a:pPr algn="ctr"/>
            <a:r>
              <a:rPr lang="fr-FR" sz="1200" b="1" dirty="0">
                <a:solidFill>
                  <a:srgbClr val="D9325D"/>
                </a:solidFill>
              </a:rPr>
              <a:t>TRAUMATOLOGY</a:t>
            </a:r>
            <a:endParaRPr lang="en-US" sz="1200" b="1" dirty="0">
              <a:solidFill>
                <a:srgbClr val="D9325D"/>
              </a:solidFill>
            </a:endParaRPr>
          </a:p>
        </p:txBody>
      </p:sp>
      <p:sp>
        <p:nvSpPr>
          <p:cNvPr id="16" name="TextBox 15">
            <a:extLst>
              <a:ext uri="{FF2B5EF4-FFF2-40B4-BE49-F238E27FC236}">
                <a16:creationId xmlns:a16="http://schemas.microsoft.com/office/drawing/2014/main" id="{C9E1F6FC-DF58-44A3-B4DC-63E3186BB5A8}"/>
              </a:ext>
            </a:extLst>
          </p:cNvPr>
          <p:cNvSpPr txBox="1"/>
          <p:nvPr/>
        </p:nvSpPr>
        <p:spPr>
          <a:xfrm>
            <a:off x="6398990" y="5926380"/>
            <a:ext cx="1571223" cy="276999"/>
          </a:xfrm>
          <a:prstGeom prst="rect">
            <a:avLst/>
          </a:prstGeom>
          <a:noFill/>
        </p:spPr>
        <p:txBody>
          <a:bodyPr wrap="square" rtlCol="0">
            <a:spAutoFit/>
          </a:bodyPr>
          <a:lstStyle/>
          <a:p>
            <a:pPr algn="ctr"/>
            <a:r>
              <a:rPr lang="fr-FR" sz="1200" b="1" dirty="0">
                <a:solidFill>
                  <a:srgbClr val="D9325D"/>
                </a:solidFill>
              </a:rPr>
              <a:t>SITUATION</a:t>
            </a:r>
            <a:endParaRPr lang="en-US" sz="1200" b="1" dirty="0">
              <a:solidFill>
                <a:srgbClr val="D9325D"/>
              </a:solidFill>
            </a:endParaRPr>
          </a:p>
        </p:txBody>
      </p:sp>
      <p:sp>
        <p:nvSpPr>
          <p:cNvPr id="17" name="TextBox 16">
            <a:extLst>
              <a:ext uri="{FF2B5EF4-FFF2-40B4-BE49-F238E27FC236}">
                <a16:creationId xmlns:a16="http://schemas.microsoft.com/office/drawing/2014/main" id="{9A444688-3799-4625-85CF-475D9D02AB45}"/>
              </a:ext>
            </a:extLst>
          </p:cNvPr>
          <p:cNvSpPr txBox="1"/>
          <p:nvPr/>
        </p:nvSpPr>
        <p:spPr>
          <a:xfrm>
            <a:off x="8866801" y="5927639"/>
            <a:ext cx="1571223" cy="276999"/>
          </a:xfrm>
          <a:prstGeom prst="rect">
            <a:avLst/>
          </a:prstGeom>
          <a:noFill/>
        </p:spPr>
        <p:txBody>
          <a:bodyPr wrap="square" rtlCol="0">
            <a:spAutoFit/>
          </a:bodyPr>
          <a:lstStyle/>
          <a:p>
            <a:pPr algn="ctr"/>
            <a:r>
              <a:rPr lang="fr-FR" sz="1200" b="1" dirty="0">
                <a:solidFill>
                  <a:srgbClr val="D9325D"/>
                </a:solidFill>
              </a:rPr>
              <a:t>EMOTIONS</a:t>
            </a:r>
            <a:endParaRPr lang="en-US" sz="1200" b="1" dirty="0">
              <a:solidFill>
                <a:srgbClr val="D9325D"/>
              </a:solidFill>
            </a:endParaRPr>
          </a:p>
        </p:txBody>
      </p:sp>
    </p:spTree>
    <p:extLst>
      <p:ext uri="{BB962C8B-B14F-4D97-AF65-F5344CB8AC3E}">
        <p14:creationId xmlns:p14="http://schemas.microsoft.com/office/powerpoint/2010/main" val="11791381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E41E4B-8DA2-4B48-B68C-DD0BB8D1B23A}"/>
              </a:ext>
            </a:extLst>
          </p:cNvPr>
          <p:cNvSpPr>
            <a:spLocks noGrp="1"/>
          </p:cNvSpPr>
          <p:nvPr>
            <p:ph type="body" idx="4"/>
          </p:nvPr>
        </p:nvSpPr>
        <p:spPr>
          <a:xfrm>
            <a:off x="120650" y="258106"/>
            <a:ext cx="9328150" cy="719131"/>
          </a:xfrm>
        </p:spPr>
        <p:txBody>
          <a:bodyPr/>
          <a:lstStyle/>
          <a:p>
            <a:r>
              <a:rPr lang="fr-FR" b="0" dirty="0">
                <a:solidFill>
                  <a:schemeClr val="accent2"/>
                </a:solidFill>
              </a:rPr>
              <a:t>E</a:t>
            </a:r>
            <a:r>
              <a:rPr lang="fr-FR" b="0" dirty="0"/>
              <a:t>mergency Calls &amp; Command Center</a:t>
            </a:r>
          </a:p>
        </p:txBody>
      </p:sp>
      <p:sp>
        <p:nvSpPr>
          <p:cNvPr id="7" name="Rectangle 6">
            <a:extLst>
              <a:ext uri="{FF2B5EF4-FFF2-40B4-BE49-F238E27FC236}">
                <a16:creationId xmlns:a16="http://schemas.microsoft.com/office/drawing/2014/main" id="{3424C4E7-1F86-46B7-B179-E165CC7AB292}"/>
              </a:ext>
            </a:extLst>
          </p:cNvPr>
          <p:cNvSpPr/>
          <p:nvPr/>
        </p:nvSpPr>
        <p:spPr>
          <a:xfrm>
            <a:off x="0" y="1088571"/>
            <a:ext cx="12077700" cy="5769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Picture 17">
            <a:extLst>
              <a:ext uri="{FF2B5EF4-FFF2-40B4-BE49-F238E27FC236}">
                <a16:creationId xmlns:a16="http://schemas.microsoft.com/office/drawing/2014/main" id="{FE699DFD-1279-4AD9-BBDA-213D8A087F62}"/>
              </a:ext>
            </a:extLst>
          </p:cNvPr>
          <p:cNvPicPr>
            <a:picLocks noChangeAspect="1"/>
          </p:cNvPicPr>
          <p:nvPr/>
        </p:nvPicPr>
        <p:blipFill>
          <a:blip r:embed="rId2"/>
          <a:stretch>
            <a:fillRect/>
          </a:stretch>
        </p:blipFill>
        <p:spPr>
          <a:xfrm>
            <a:off x="120650" y="1713085"/>
            <a:ext cx="8476549" cy="5013512"/>
          </a:xfrm>
          <a:prstGeom prst="rect">
            <a:avLst/>
          </a:prstGeom>
          <a:ln>
            <a:noFill/>
          </a:ln>
          <a:effectLst>
            <a:outerShdw blurRad="44450" dist="27940" dir="5400000" algn="ctr">
              <a:srgbClr val="000000">
                <a:alpha val="32000"/>
              </a:srgbClr>
            </a:outerShdw>
          </a:effectLst>
        </p:spPr>
      </p:pic>
      <p:pic>
        <p:nvPicPr>
          <p:cNvPr id="19" name="Picture 18">
            <a:extLst>
              <a:ext uri="{FF2B5EF4-FFF2-40B4-BE49-F238E27FC236}">
                <a16:creationId xmlns:a16="http://schemas.microsoft.com/office/drawing/2014/main" id="{172FE66E-FD7F-4788-BB82-2272F41DB650}"/>
              </a:ext>
            </a:extLst>
          </p:cNvPr>
          <p:cNvPicPr>
            <a:picLocks noChangeAspect="1"/>
          </p:cNvPicPr>
          <p:nvPr/>
        </p:nvPicPr>
        <p:blipFill>
          <a:blip r:embed="rId3"/>
          <a:stretch>
            <a:fillRect/>
          </a:stretch>
        </p:blipFill>
        <p:spPr>
          <a:xfrm>
            <a:off x="8665847" y="4341853"/>
            <a:ext cx="1430653" cy="2306922"/>
          </a:xfrm>
          <a:prstGeom prst="rect">
            <a:avLst/>
          </a:prstGeom>
          <a:ln>
            <a:noFill/>
          </a:ln>
          <a:effectLst/>
        </p:spPr>
      </p:pic>
      <p:pic>
        <p:nvPicPr>
          <p:cNvPr id="20" name="Picture 19">
            <a:extLst>
              <a:ext uri="{FF2B5EF4-FFF2-40B4-BE49-F238E27FC236}">
                <a16:creationId xmlns:a16="http://schemas.microsoft.com/office/drawing/2014/main" id="{544EAC70-EDA8-41CD-B98D-F641F36BBB4B}"/>
              </a:ext>
            </a:extLst>
          </p:cNvPr>
          <p:cNvPicPr>
            <a:picLocks noChangeAspect="1"/>
          </p:cNvPicPr>
          <p:nvPr/>
        </p:nvPicPr>
        <p:blipFill>
          <a:blip r:embed="rId4"/>
          <a:stretch>
            <a:fillRect/>
          </a:stretch>
        </p:blipFill>
        <p:spPr>
          <a:xfrm>
            <a:off x="8665847" y="1713085"/>
            <a:ext cx="1572020" cy="2517433"/>
          </a:xfrm>
          <a:prstGeom prst="rect">
            <a:avLst/>
          </a:prstGeom>
          <a:ln>
            <a:noFill/>
          </a:ln>
          <a:effectLst/>
        </p:spPr>
      </p:pic>
      <p:pic>
        <p:nvPicPr>
          <p:cNvPr id="21" name="Picture 20">
            <a:extLst>
              <a:ext uri="{FF2B5EF4-FFF2-40B4-BE49-F238E27FC236}">
                <a16:creationId xmlns:a16="http://schemas.microsoft.com/office/drawing/2014/main" id="{025C8E68-375B-49FE-BAB2-1CF0F892778D}"/>
              </a:ext>
            </a:extLst>
          </p:cNvPr>
          <p:cNvPicPr>
            <a:picLocks noChangeAspect="1"/>
          </p:cNvPicPr>
          <p:nvPr/>
        </p:nvPicPr>
        <p:blipFill>
          <a:blip r:embed="rId5"/>
          <a:stretch>
            <a:fillRect/>
          </a:stretch>
        </p:blipFill>
        <p:spPr>
          <a:xfrm>
            <a:off x="10306515" y="1696828"/>
            <a:ext cx="1572020" cy="2533690"/>
          </a:xfrm>
          <a:prstGeom prst="rect">
            <a:avLst/>
          </a:prstGeom>
          <a:ln>
            <a:noFill/>
          </a:ln>
          <a:effectLst/>
        </p:spPr>
      </p:pic>
      <p:sp>
        <p:nvSpPr>
          <p:cNvPr id="22" name="TextBox 21">
            <a:extLst>
              <a:ext uri="{FF2B5EF4-FFF2-40B4-BE49-F238E27FC236}">
                <a16:creationId xmlns:a16="http://schemas.microsoft.com/office/drawing/2014/main" id="{9CE0C45D-6CC4-473E-8ADA-AEF96303A0FF}"/>
              </a:ext>
            </a:extLst>
          </p:cNvPr>
          <p:cNvSpPr txBox="1"/>
          <p:nvPr/>
        </p:nvSpPr>
        <p:spPr>
          <a:xfrm>
            <a:off x="352074" y="995070"/>
            <a:ext cx="11487851" cy="646331"/>
          </a:xfrm>
          <a:prstGeom prst="rect">
            <a:avLst/>
          </a:prstGeom>
          <a:noFill/>
        </p:spPr>
        <p:txBody>
          <a:bodyPr wrap="square" rtlCol="0">
            <a:spAutoFit/>
          </a:bodyPr>
          <a:lstStyle/>
          <a:p>
            <a:r>
              <a:rPr lang="fr-FR" sz="1800" i="1" dirty="0">
                <a:solidFill>
                  <a:schemeClr val="tx1">
                    <a:lumMod val="75000"/>
                  </a:schemeClr>
                </a:solidFill>
              </a:rPr>
              <a:t>HQ Interface </a:t>
            </a:r>
            <a:r>
              <a:rPr lang="fr-FR" sz="1800" i="1" dirty="0" err="1">
                <a:solidFill>
                  <a:schemeClr val="tx1">
                    <a:lumMod val="75000"/>
                  </a:schemeClr>
                </a:solidFill>
              </a:rPr>
              <a:t>dedicated</a:t>
            </a:r>
            <a:r>
              <a:rPr lang="fr-FR" sz="1800" i="1" dirty="0">
                <a:solidFill>
                  <a:schemeClr val="tx1">
                    <a:lumMod val="75000"/>
                  </a:schemeClr>
                </a:solidFill>
              </a:rPr>
              <a:t> to emergency call centers &amp; </a:t>
            </a:r>
            <a:r>
              <a:rPr lang="fr-FR" sz="1800" i="1" dirty="0" err="1">
                <a:solidFill>
                  <a:schemeClr val="tx1">
                    <a:lumMod val="75000"/>
                  </a:schemeClr>
                </a:solidFill>
              </a:rPr>
              <a:t>crisis</a:t>
            </a:r>
            <a:r>
              <a:rPr lang="fr-FR" sz="1800" i="1" dirty="0">
                <a:solidFill>
                  <a:schemeClr val="tx1">
                    <a:lumMod val="75000"/>
                  </a:schemeClr>
                </a:solidFill>
              </a:rPr>
              <a:t> management teams, </a:t>
            </a:r>
            <a:r>
              <a:rPr lang="fr-FR" sz="1800" i="1" dirty="0" err="1">
                <a:solidFill>
                  <a:schemeClr val="tx1">
                    <a:lumMod val="75000"/>
                  </a:schemeClr>
                </a:solidFill>
              </a:rPr>
              <a:t>displayed</a:t>
            </a:r>
            <a:r>
              <a:rPr lang="fr-FR" sz="1800" i="1" dirty="0">
                <a:solidFill>
                  <a:schemeClr val="tx1">
                    <a:lumMod val="75000"/>
                  </a:schemeClr>
                </a:solidFill>
              </a:rPr>
              <a:t> by web browser</a:t>
            </a:r>
          </a:p>
          <a:p>
            <a:r>
              <a:rPr lang="fr-FR" sz="1800" b="1" dirty="0">
                <a:solidFill>
                  <a:srgbClr val="002060"/>
                </a:solidFill>
              </a:rPr>
              <a:t>Emergency </a:t>
            </a:r>
            <a:r>
              <a:rPr lang="fr-FR" sz="1800" b="1" dirty="0" err="1">
                <a:solidFill>
                  <a:srgbClr val="002060"/>
                </a:solidFill>
              </a:rPr>
              <a:t>operators</a:t>
            </a:r>
            <a:r>
              <a:rPr lang="fr-FR" sz="1800" b="1" dirty="0">
                <a:solidFill>
                  <a:srgbClr val="002060"/>
                </a:solidFill>
              </a:rPr>
              <a:t> can </a:t>
            </a:r>
            <a:r>
              <a:rPr lang="fr-FR" sz="1800" b="1" dirty="0" err="1">
                <a:solidFill>
                  <a:srgbClr val="D9325D"/>
                </a:solidFill>
              </a:rPr>
              <a:t>visualize</a:t>
            </a:r>
            <a:r>
              <a:rPr lang="fr-FR" sz="1800" b="1" dirty="0">
                <a:solidFill>
                  <a:srgbClr val="D9325D"/>
                </a:solidFill>
              </a:rPr>
              <a:t> </a:t>
            </a:r>
            <a:r>
              <a:rPr lang="fr-FR" sz="1800" b="1" dirty="0" err="1">
                <a:solidFill>
                  <a:srgbClr val="D9325D"/>
                </a:solidFill>
              </a:rPr>
              <a:t>requests</a:t>
            </a:r>
            <a:r>
              <a:rPr lang="fr-FR" sz="1800" b="1" dirty="0">
                <a:solidFill>
                  <a:srgbClr val="D9325D"/>
                </a:solidFill>
              </a:rPr>
              <a:t> by emergency </a:t>
            </a:r>
            <a:r>
              <a:rPr lang="fr-FR" sz="1800" b="1" dirty="0" err="1">
                <a:solidFill>
                  <a:srgbClr val="D9325D"/>
                </a:solidFill>
              </a:rPr>
              <a:t>assessed</a:t>
            </a:r>
            <a:r>
              <a:rPr lang="fr-FR" sz="1800" b="1" dirty="0">
                <a:solidFill>
                  <a:srgbClr val="D9325D"/>
                </a:solidFill>
              </a:rPr>
              <a:t> </a:t>
            </a:r>
            <a:r>
              <a:rPr lang="fr-FR" sz="1800" b="1" dirty="0" err="1">
                <a:solidFill>
                  <a:srgbClr val="002060"/>
                </a:solidFill>
              </a:rPr>
              <a:t>level</a:t>
            </a:r>
            <a:r>
              <a:rPr lang="fr-FR" sz="1800" b="1" dirty="0">
                <a:solidFill>
                  <a:srgbClr val="002060"/>
                </a:solidFill>
              </a:rPr>
              <a:t> </a:t>
            </a:r>
            <a:r>
              <a:rPr lang="fr-FR" sz="1800" b="1" dirty="0" err="1">
                <a:solidFill>
                  <a:srgbClr val="002060"/>
                </a:solidFill>
              </a:rPr>
              <a:t>thanks</a:t>
            </a:r>
            <a:r>
              <a:rPr lang="fr-FR" sz="1800" b="1" dirty="0">
                <a:solidFill>
                  <a:srgbClr val="002060"/>
                </a:solidFill>
              </a:rPr>
              <a:t> to </a:t>
            </a:r>
            <a:r>
              <a:rPr lang="fr-FR" sz="1800" b="1" dirty="0" err="1">
                <a:solidFill>
                  <a:srgbClr val="002060"/>
                </a:solidFill>
              </a:rPr>
              <a:t>our</a:t>
            </a:r>
            <a:r>
              <a:rPr lang="fr-FR" sz="1800" b="1" dirty="0">
                <a:solidFill>
                  <a:srgbClr val="002060"/>
                </a:solidFill>
              </a:rPr>
              <a:t> AI modules</a:t>
            </a:r>
            <a:endParaRPr lang="fr-FR" sz="1800" b="1" dirty="0"/>
          </a:p>
        </p:txBody>
      </p:sp>
      <p:pic>
        <p:nvPicPr>
          <p:cNvPr id="23" name="Picture 22">
            <a:extLst>
              <a:ext uri="{FF2B5EF4-FFF2-40B4-BE49-F238E27FC236}">
                <a16:creationId xmlns:a16="http://schemas.microsoft.com/office/drawing/2014/main" id="{C3E6861E-3CB8-4DE9-BE3E-F95BD2388D73}"/>
              </a:ext>
            </a:extLst>
          </p:cNvPr>
          <p:cNvPicPr>
            <a:picLocks noChangeAspect="1"/>
          </p:cNvPicPr>
          <p:nvPr/>
        </p:nvPicPr>
        <p:blipFill>
          <a:blip r:embed="rId6"/>
          <a:stretch>
            <a:fillRect/>
          </a:stretch>
        </p:blipFill>
        <p:spPr>
          <a:xfrm>
            <a:off x="8665847" y="4285945"/>
            <a:ext cx="3212688" cy="2391705"/>
          </a:xfrm>
          <a:prstGeom prst="rect">
            <a:avLst/>
          </a:prstGeom>
        </p:spPr>
      </p:pic>
    </p:spTree>
    <p:extLst>
      <p:ext uri="{BB962C8B-B14F-4D97-AF65-F5344CB8AC3E}">
        <p14:creationId xmlns:p14="http://schemas.microsoft.com/office/powerpoint/2010/main" val="27747920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E41E4B-8DA2-4B48-B68C-DD0BB8D1B23A}"/>
              </a:ext>
            </a:extLst>
          </p:cNvPr>
          <p:cNvSpPr>
            <a:spLocks noGrp="1"/>
          </p:cNvSpPr>
          <p:nvPr>
            <p:ph type="body" idx="4"/>
          </p:nvPr>
        </p:nvSpPr>
        <p:spPr>
          <a:xfrm>
            <a:off x="120650" y="258106"/>
            <a:ext cx="9124950" cy="719131"/>
          </a:xfrm>
        </p:spPr>
        <p:txBody>
          <a:bodyPr/>
          <a:lstStyle/>
          <a:p>
            <a:r>
              <a:rPr lang="fr-FR" b="0" dirty="0" err="1">
                <a:solidFill>
                  <a:schemeClr val="accent2"/>
                </a:solidFill>
              </a:rPr>
              <a:t>A</a:t>
            </a:r>
            <a:r>
              <a:rPr lang="fr-FR" b="0" dirty="0" err="1"/>
              <a:t>utomated</a:t>
            </a:r>
            <a:r>
              <a:rPr lang="fr-FR" b="0" dirty="0"/>
              <a:t> Triage : </a:t>
            </a:r>
            <a:r>
              <a:rPr lang="fr-FR" b="0" dirty="0" err="1"/>
              <a:t>Priority</a:t>
            </a:r>
            <a:r>
              <a:rPr lang="fr-FR" b="0" dirty="0"/>
              <a:t> &amp; Service</a:t>
            </a:r>
          </a:p>
        </p:txBody>
      </p:sp>
      <p:sp>
        <p:nvSpPr>
          <p:cNvPr id="7" name="Rectangle 6">
            <a:extLst>
              <a:ext uri="{FF2B5EF4-FFF2-40B4-BE49-F238E27FC236}">
                <a16:creationId xmlns:a16="http://schemas.microsoft.com/office/drawing/2014/main" id="{3424C4E7-1F86-46B7-B179-E165CC7AB292}"/>
              </a:ext>
            </a:extLst>
          </p:cNvPr>
          <p:cNvSpPr/>
          <p:nvPr/>
        </p:nvSpPr>
        <p:spPr>
          <a:xfrm>
            <a:off x="0" y="1088571"/>
            <a:ext cx="12077700" cy="5769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 name="Picture 2">
            <a:extLst>
              <a:ext uri="{FF2B5EF4-FFF2-40B4-BE49-F238E27FC236}">
                <a16:creationId xmlns:a16="http://schemas.microsoft.com/office/drawing/2014/main" id="{DAD7430B-AA99-445B-8808-B09A191C6D5D}"/>
              </a:ext>
            </a:extLst>
          </p:cNvPr>
          <p:cNvPicPr>
            <a:picLocks noChangeAspect="1"/>
          </p:cNvPicPr>
          <p:nvPr/>
        </p:nvPicPr>
        <p:blipFill>
          <a:blip r:embed="rId2"/>
          <a:stretch>
            <a:fillRect/>
          </a:stretch>
        </p:blipFill>
        <p:spPr>
          <a:xfrm>
            <a:off x="6429375" y="2197554"/>
            <a:ext cx="5648325" cy="4257675"/>
          </a:xfrm>
          <a:prstGeom prst="rect">
            <a:avLst/>
          </a:prstGeom>
        </p:spPr>
      </p:pic>
      <p:pic>
        <p:nvPicPr>
          <p:cNvPr id="6" name="Picture 5">
            <a:extLst>
              <a:ext uri="{FF2B5EF4-FFF2-40B4-BE49-F238E27FC236}">
                <a16:creationId xmlns:a16="http://schemas.microsoft.com/office/drawing/2014/main" id="{7CC224CC-612B-48A2-84C0-6CC290C31B8B}"/>
              </a:ext>
            </a:extLst>
          </p:cNvPr>
          <p:cNvPicPr>
            <a:picLocks noChangeAspect="1"/>
          </p:cNvPicPr>
          <p:nvPr/>
        </p:nvPicPr>
        <p:blipFill>
          <a:blip r:embed="rId3"/>
          <a:stretch>
            <a:fillRect/>
          </a:stretch>
        </p:blipFill>
        <p:spPr>
          <a:xfrm>
            <a:off x="120650" y="1882547"/>
            <a:ext cx="5708248" cy="4572682"/>
          </a:xfrm>
          <a:prstGeom prst="rect">
            <a:avLst/>
          </a:prstGeom>
        </p:spPr>
      </p:pic>
      <p:sp>
        <p:nvSpPr>
          <p:cNvPr id="15" name="TextBox 14">
            <a:extLst>
              <a:ext uri="{FF2B5EF4-FFF2-40B4-BE49-F238E27FC236}">
                <a16:creationId xmlns:a16="http://schemas.microsoft.com/office/drawing/2014/main" id="{F996D381-D426-4498-A548-C06A52CB3467}"/>
              </a:ext>
            </a:extLst>
          </p:cNvPr>
          <p:cNvSpPr txBox="1"/>
          <p:nvPr/>
        </p:nvSpPr>
        <p:spPr>
          <a:xfrm>
            <a:off x="352074" y="995070"/>
            <a:ext cx="11487851" cy="923330"/>
          </a:xfrm>
          <a:prstGeom prst="rect">
            <a:avLst/>
          </a:prstGeom>
          <a:noFill/>
        </p:spPr>
        <p:txBody>
          <a:bodyPr wrap="square" rtlCol="0">
            <a:spAutoFit/>
          </a:bodyPr>
          <a:lstStyle/>
          <a:p>
            <a:r>
              <a:rPr lang="fr-FR" sz="1800" b="1" dirty="0">
                <a:solidFill>
                  <a:srgbClr val="002060"/>
                </a:solidFill>
              </a:rPr>
              <a:t>AI module 2 </a:t>
            </a:r>
            <a:r>
              <a:rPr lang="fr-FR" sz="1800" b="1" dirty="0" err="1">
                <a:solidFill>
                  <a:srgbClr val="002060"/>
                </a:solidFill>
              </a:rPr>
              <a:t>decides</a:t>
            </a:r>
            <a:r>
              <a:rPr lang="fr-FR" sz="1800" b="1" dirty="0">
                <a:solidFill>
                  <a:srgbClr val="002060"/>
                </a:solidFill>
              </a:rPr>
              <a:t> on the </a:t>
            </a:r>
            <a:r>
              <a:rPr lang="fr-FR" sz="1800" b="1" dirty="0">
                <a:solidFill>
                  <a:srgbClr val="D9325D"/>
                </a:solidFill>
              </a:rPr>
              <a:t>best </a:t>
            </a:r>
            <a:r>
              <a:rPr lang="fr-FR" sz="1800" b="1" dirty="0" err="1">
                <a:solidFill>
                  <a:srgbClr val="D9325D"/>
                </a:solidFill>
              </a:rPr>
              <a:t>suited</a:t>
            </a:r>
            <a:r>
              <a:rPr lang="fr-FR" sz="1800" b="1" dirty="0">
                <a:solidFill>
                  <a:srgbClr val="D9325D"/>
                </a:solidFill>
              </a:rPr>
              <a:t> emergency service, </a:t>
            </a:r>
            <a:r>
              <a:rPr lang="fr-FR" sz="1800" b="1" dirty="0" err="1">
                <a:solidFill>
                  <a:srgbClr val="D9325D"/>
                </a:solidFill>
              </a:rPr>
              <a:t>depending</a:t>
            </a:r>
            <a:r>
              <a:rPr lang="fr-FR" sz="1800" b="1" dirty="0">
                <a:solidFill>
                  <a:srgbClr val="D9325D"/>
                </a:solidFill>
              </a:rPr>
              <a:t> on </a:t>
            </a:r>
            <a:r>
              <a:rPr lang="fr-FR" sz="1800" b="1" dirty="0" err="1">
                <a:solidFill>
                  <a:srgbClr val="D9325D"/>
                </a:solidFill>
              </a:rPr>
              <a:t>each</a:t>
            </a:r>
            <a:r>
              <a:rPr lang="fr-FR" sz="1800" b="1" dirty="0">
                <a:solidFill>
                  <a:srgbClr val="D9325D"/>
                </a:solidFill>
              </a:rPr>
              <a:t> </a:t>
            </a:r>
            <a:r>
              <a:rPr lang="fr-FR" sz="1800" b="1" dirty="0" err="1">
                <a:solidFill>
                  <a:srgbClr val="D9325D"/>
                </a:solidFill>
              </a:rPr>
              <a:t>country’s</a:t>
            </a:r>
            <a:r>
              <a:rPr lang="fr-FR" sz="1800" b="1" dirty="0">
                <a:solidFill>
                  <a:srgbClr val="D9325D"/>
                </a:solidFill>
              </a:rPr>
              <a:t> practices </a:t>
            </a:r>
            <a:r>
              <a:rPr lang="fr-FR" sz="1800" b="1" dirty="0">
                <a:solidFill>
                  <a:srgbClr val="002060"/>
                </a:solidFill>
              </a:rPr>
              <a:t>and emergency situation </a:t>
            </a:r>
            <a:r>
              <a:rPr lang="fr-FR" sz="1800" b="1" dirty="0" err="1">
                <a:solidFill>
                  <a:srgbClr val="002060"/>
                </a:solidFill>
              </a:rPr>
              <a:t>context</a:t>
            </a:r>
            <a:r>
              <a:rPr lang="fr-FR" sz="1800" b="1" dirty="0">
                <a:solidFill>
                  <a:srgbClr val="002060"/>
                </a:solidFill>
              </a:rPr>
              <a:t>. </a:t>
            </a:r>
            <a:r>
              <a:rPr lang="fr-FR" sz="1800" b="1" dirty="0" err="1">
                <a:solidFill>
                  <a:srgbClr val="002060"/>
                </a:solidFill>
              </a:rPr>
              <a:t>Equipped</a:t>
            </a:r>
            <a:r>
              <a:rPr lang="fr-FR" sz="1800" b="1" dirty="0">
                <a:solidFill>
                  <a:srgbClr val="002060"/>
                </a:solidFill>
              </a:rPr>
              <a:t> </a:t>
            </a:r>
            <a:r>
              <a:rPr lang="fr-FR" sz="1800" b="1" dirty="0" err="1">
                <a:solidFill>
                  <a:srgbClr val="D9325D"/>
                </a:solidFill>
              </a:rPr>
              <a:t>hospitals</a:t>
            </a:r>
            <a:r>
              <a:rPr lang="fr-FR" sz="1800" b="1" dirty="0">
                <a:solidFill>
                  <a:srgbClr val="D9325D"/>
                </a:solidFill>
              </a:rPr>
              <a:t> can </a:t>
            </a:r>
            <a:r>
              <a:rPr lang="fr-FR" sz="1800" b="1" dirty="0" err="1">
                <a:solidFill>
                  <a:srgbClr val="D9325D"/>
                </a:solidFill>
              </a:rPr>
              <a:t>be</a:t>
            </a:r>
            <a:r>
              <a:rPr lang="fr-FR" sz="1800" b="1" dirty="0">
                <a:solidFill>
                  <a:srgbClr val="D9325D"/>
                </a:solidFill>
              </a:rPr>
              <a:t> </a:t>
            </a:r>
            <a:r>
              <a:rPr lang="fr-FR" sz="1800" b="1" dirty="0" err="1">
                <a:solidFill>
                  <a:srgbClr val="D9325D"/>
                </a:solidFill>
              </a:rPr>
              <a:t>automatically</a:t>
            </a:r>
            <a:r>
              <a:rPr lang="fr-FR" sz="1800" b="1" dirty="0">
                <a:solidFill>
                  <a:srgbClr val="D9325D"/>
                </a:solidFill>
              </a:rPr>
              <a:t> </a:t>
            </a:r>
            <a:r>
              <a:rPr lang="fr-FR" sz="1800" b="1" dirty="0" err="1">
                <a:solidFill>
                  <a:srgbClr val="D9325D"/>
                </a:solidFill>
              </a:rPr>
              <a:t>pre-alerted</a:t>
            </a:r>
            <a:r>
              <a:rPr lang="fr-FR" sz="1800" b="1" dirty="0">
                <a:solidFill>
                  <a:srgbClr val="002060"/>
                </a:solidFill>
              </a:rPr>
              <a:t>, </a:t>
            </a:r>
            <a:r>
              <a:rPr lang="fr-FR" sz="1800" b="1" dirty="0" err="1">
                <a:solidFill>
                  <a:srgbClr val="002060"/>
                </a:solidFill>
              </a:rPr>
              <a:t>even</a:t>
            </a:r>
            <a:r>
              <a:rPr lang="fr-FR" sz="1800" b="1" dirty="0">
                <a:solidFill>
                  <a:srgbClr val="002060"/>
                </a:solidFill>
              </a:rPr>
              <a:t> </a:t>
            </a:r>
            <a:r>
              <a:rPr lang="fr-FR" sz="1800" b="1" dirty="0" err="1">
                <a:solidFill>
                  <a:srgbClr val="002060"/>
                </a:solidFill>
              </a:rPr>
              <a:t>before</a:t>
            </a:r>
            <a:r>
              <a:rPr lang="fr-FR" sz="1800" b="1" dirty="0">
                <a:solidFill>
                  <a:srgbClr val="002060"/>
                </a:solidFill>
              </a:rPr>
              <a:t> call triage, to </a:t>
            </a:r>
            <a:r>
              <a:rPr lang="fr-FR" sz="1800" b="1" dirty="0" err="1">
                <a:solidFill>
                  <a:srgbClr val="002060"/>
                </a:solidFill>
              </a:rPr>
              <a:t>ready</a:t>
            </a:r>
            <a:r>
              <a:rPr lang="fr-FR" sz="1800" b="1" dirty="0">
                <a:solidFill>
                  <a:srgbClr val="002060"/>
                </a:solidFill>
              </a:rPr>
              <a:t> </a:t>
            </a:r>
            <a:r>
              <a:rPr lang="fr-FR" sz="1800" b="1" dirty="0" err="1">
                <a:solidFill>
                  <a:srgbClr val="002060"/>
                </a:solidFill>
              </a:rPr>
              <a:t>themselves</a:t>
            </a:r>
            <a:endParaRPr lang="fr-FR" sz="1800" b="1" dirty="0"/>
          </a:p>
        </p:txBody>
      </p:sp>
    </p:spTree>
    <p:extLst>
      <p:ext uri="{BB962C8B-B14F-4D97-AF65-F5344CB8AC3E}">
        <p14:creationId xmlns:p14="http://schemas.microsoft.com/office/powerpoint/2010/main" val="16523541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CE41E4B-8DA2-4B48-B68C-DD0BB8D1B23A}"/>
              </a:ext>
            </a:extLst>
          </p:cNvPr>
          <p:cNvSpPr>
            <a:spLocks noGrp="1"/>
          </p:cNvSpPr>
          <p:nvPr>
            <p:ph type="body" idx="4"/>
          </p:nvPr>
        </p:nvSpPr>
        <p:spPr>
          <a:xfrm>
            <a:off x="120650" y="258106"/>
            <a:ext cx="9124950" cy="719131"/>
          </a:xfrm>
        </p:spPr>
        <p:txBody>
          <a:bodyPr/>
          <a:lstStyle/>
          <a:p>
            <a:r>
              <a:rPr lang="fr-FR" b="0" dirty="0" err="1">
                <a:solidFill>
                  <a:schemeClr val="accent2"/>
                </a:solidFill>
              </a:rPr>
              <a:t>D</a:t>
            </a:r>
            <a:r>
              <a:rPr lang="fr-FR" b="0" dirty="0" err="1"/>
              <a:t>isaster</a:t>
            </a:r>
            <a:r>
              <a:rPr lang="fr-FR" b="0" dirty="0"/>
              <a:t> Mode</a:t>
            </a:r>
          </a:p>
        </p:txBody>
      </p:sp>
      <p:sp>
        <p:nvSpPr>
          <p:cNvPr id="7" name="Rectangle 6">
            <a:extLst>
              <a:ext uri="{FF2B5EF4-FFF2-40B4-BE49-F238E27FC236}">
                <a16:creationId xmlns:a16="http://schemas.microsoft.com/office/drawing/2014/main" id="{3424C4E7-1F86-46B7-B179-E165CC7AB292}"/>
              </a:ext>
            </a:extLst>
          </p:cNvPr>
          <p:cNvSpPr/>
          <p:nvPr/>
        </p:nvSpPr>
        <p:spPr>
          <a:xfrm>
            <a:off x="0" y="1088571"/>
            <a:ext cx="12077700" cy="57694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TextBox 7">
            <a:extLst>
              <a:ext uri="{FF2B5EF4-FFF2-40B4-BE49-F238E27FC236}">
                <a16:creationId xmlns:a16="http://schemas.microsoft.com/office/drawing/2014/main" id="{1CC03B52-B99A-4A32-9628-45C19A9123F9}"/>
              </a:ext>
            </a:extLst>
          </p:cNvPr>
          <p:cNvSpPr txBox="1"/>
          <p:nvPr/>
        </p:nvSpPr>
        <p:spPr>
          <a:xfrm>
            <a:off x="352074" y="1088571"/>
            <a:ext cx="11487851" cy="646331"/>
          </a:xfrm>
          <a:prstGeom prst="rect">
            <a:avLst/>
          </a:prstGeom>
          <a:noFill/>
        </p:spPr>
        <p:txBody>
          <a:bodyPr wrap="square" rtlCol="0">
            <a:spAutoFit/>
          </a:bodyPr>
          <a:lstStyle/>
          <a:p>
            <a:r>
              <a:rPr lang="fr-FR" sz="1800" b="1" dirty="0" err="1">
                <a:solidFill>
                  <a:srgbClr val="D9325D"/>
                </a:solidFill>
              </a:rPr>
              <a:t>Designed</a:t>
            </a:r>
            <a:r>
              <a:rPr lang="fr-FR" sz="1800" b="1" dirty="0">
                <a:solidFill>
                  <a:srgbClr val="D9325D"/>
                </a:solidFill>
              </a:rPr>
              <a:t> </a:t>
            </a:r>
            <a:r>
              <a:rPr lang="fr-FR" sz="1800" b="1" dirty="0" err="1">
                <a:solidFill>
                  <a:srgbClr val="D9325D"/>
                </a:solidFill>
              </a:rPr>
              <a:t>with</a:t>
            </a:r>
            <a:r>
              <a:rPr lang="fr-FR" sz="1800" b="1" dirty="0">
                <a:solidFill>
                  <a:srgbClr val="D9325D"/>
                </a:solidFill>
              </a:rPr>
              <a:t> the support of </a:t>
            </a:r>
            <a:r>
              <a:rPr lang="fr-FR" sz="1800" b="1" dirty="0" err="1">
                <a:solidFill>
                  <a:srgbClr val="D9325D"/>
                </a:solidFill>
              </a:rPr>
              <a:t>disasters</a:t>
            </a:r>
            <a:r>
              <a:rPr lang="fr-FR" sz="1800" b="1" dirty="0">
                <a:solidFill>
                  <a:srgbClr val="D9325D"/>
                </a:solidFill>
              </a:rPr>
              <a:t>’ </a:t>
            </a:r>
            <a:r>
              <a:rPr lang="fr-FR" sz="1800" b="1" dirty="0" err="1">
                <a:solidFill>
                  <a:srgbClr val="D9325D"/>
                </a:solidFill>
              </a:rPr>
              <a:t>survivors</a:t>
            </a:r>
            <a:r>
              <a:rPr lang="fr-FR" sz="1800" b="1" dirty="0">
                <a:solidFill>
                  <a:srgbClr val="D9325D"/>
                </a:solidFill>
              </a:rPr>
              <a:t> and emergency </a:t>
            </a:r>
            <a:r>
              <a:rPr lang="fr-FR" sz="1800" b="1" dirty="0" err="1">
                <a:solidFill>
                  <a:srgbClr val="D9325D"/>
                </a:solidFill>
              </a:rPr>
              <a:t>responders</a:t>
            </a:r>
            <a:r>
              <a:rPr lang="fr-FR" sz="1800" b="1" dirty="0">
                <a:solidFill>
                  <a:srgbClr val="D9325D"/>
                </a:solidFill>
              </a:rPr>
              <a:t> </a:t>
            </a:r>
            <a:r>
              <a:rPr lang="fr-FR" sz="1800" b="1" dirty="0" err="1">
                <a:solidFill>
                  <a:srgbClr val="002060"/>
                </a:solidFill>
              </a:rPr>
              <a:t>having</a:t>
            </a:r>
            <a:r>
              <a:rPr lang="fr-FR" sz="1800" b="1" dirty="0">
                <a:solidFill>
                  <a:srgbClr val="002060"/>
                </a:solidFill>
              </a:rPr>
              <a:t> </a:t>
            </a:r>
            <a:r>
              <a:rPr lang="fr-FR" sz="1800" b="1" dirty="0" err="1">
                <a:solidFill>
                  <a:srgbClr val="002060"/>
                </a:solidFill>
              </a:rPr>
              <a:t>faced</a:t>
            </a:r>
            <a:r>
              <a:rPr lang="fr-FR" sz="1800" b="1" dirty="0">
                <a:solidFill>
                  <a:srgbClr val="002060"/>
                </a:solidFill>
              </a:rPr>
              <a:t> </a:t>
            </a:r>
            <a:r>
              <a:rPr lang="fr-FR" sz="1800" b="1" dirty="0" err="1">
                <a:solidFill>
                  <a:srgbClr val="002060"/>
                </a:solidFill>
              </a:rPr>
              <a:t>terrorist</a:t>
            </a:r>
            <a:r>
              <a:rPr lang="fr-FR" sz="1800" b="1" dirty="0">
                <a:solidFill>
                  <a:srgbClr val="002060"/>
                </a:solidFill>
              </a:rPr>
              <a:t> or large </a:t>
            </a:r>
            <a:r>
              <a:rPr lang="fr-FR" sz="1800" b="1" dirty="0" err="1">
                <a:solidFill>
                  <a:srgbClr val="002060"/>
                </a:solidFill>
              </a:rPr>
              <a:t>scale</a:t>
            </a:r>
            <a:r>
              <a:rPr lang="fr-FR" sz="1800" b="1" dirty="0">
                <a:solidFill>
                  <a:srgbClr val="002060"/>
                </a:solidFill>
              </a:rPr>
              <a:t> </a:t>
            </a:r>
            <a:r>
              <a:rPr lang="fr-FR" sz="1800" b="1" dirty="0" err="1">
                <a:solidFill>
                  <a:srgbClr val="002060"/>
                </a:solidFill>
              </a:rPr>
              <a:t>crisis</a:t>
            </a:r>
            <a:r>
              <a:rPr lang="fr-FR" sz="1800" b="1" dirty="0">
                <a:solidFill>
                  <a:srgbClr val="002060"/>
                </a:solidFill>
              </a:rPr>
              <a:t> situations. </a:t>
            </a:r>
            <a:endParaRPr lang="fr-FR" sz="1800" b="1" dirty="0"/>
          </a:p>
        </p:txBody>
      </p:sp>
      <p:pic>
        <p:nvPicPr>
          <p:cNvPr id="9" name="Google Shape;178;p16">
            <a:extLst>
              <a:ext uri="{FF2B5EF4-FFF2-40B4-BE49-F238E27FC236}">
                <a16:creationId xmlns:a16="http://schemas.microsoft.com/office/drawing/2014/main" id="{2F529095-5CFD-4E82-A4B6-019711D2297C}"/>
              </a:ext>
            </a:extLst>
          </p:cNvPr>
          <p:cNvPicPr preferRelativeResize="0"/>
          <p:nvPr/>
        </p:nvPicPr>
        <p:blipFill>
          <a:blip r:embed="rId2">
            <a:alphaModFix/>
          </a:blip>
          <a:stretch>
            <a:fillRect/>
          </a:stretch>
        </p:blipFill>
        <p:spPr>
          <a:xfrm>
            <a:off x="352074" y="2883117"/>
            <a:ext cx="3813526" cy="3716777"/>
          </a:xfrm>
          <a:prstGeom prst="rect">
            <a:avLst/>
          </a:prstGeom>
          <a:noFill/>
          <a:ln>
            <a:noFill/>
          </a:ln>
        </p:spPr>
      </p:pic>
      <p:pic>
        <p:nvPicPr>
          <p:cNvPr id="10" name="Google Shape;177;p16">
            <a:extLst>
              <a:ext uri="{FF2B5EF4-FFF2-40B4-BE49-F238E27FC236}">
                <a16:creationId xmlns:a16="http://schemas.microsoft.com/office/drawing/2014/main" id="{BA6B42D0-C63C-4D58-8EFF-F47A1292AC40}"/>
              </a:ext>
            </a:extLst>
          </p:cNvPr>
          <p:cNvPicPr preferRelativeResize="0"/>
          <p:nvPr/>
        </p:nvPicPr>
        <p:blipFill>
          <a:blip r:embed="rId3">
            <a:alphaModFix/>
          </a:blip>
          <a:stretch>
            <a:fillRect/>
          </a:stretch>
        </p:blipFill>
        <p:spPr>
          <a:xfrm>
            <a:off x="352074" y="1846236"/>
            <a:ext cx="2962275" cy="733425"/>
          </a:xfrm>
          <a:prstGeom prst="rect">
            <a:avLst/>
          </a:prstGeom>
          <a:noFill/>
          <a:ln w="12700" cap="flat" cmpd="sng">
            <a:solidFill>
              <a:srgbClr val="5F668C"/>
            </a:solidFill>
            <a:prstDash val="solid"/>
            <a:round/>
            <a:headEnd type="none" w="sm" len="sm"/>
            <a:tailEnd type="none" w="sm" len="sm"/>
          </a:ln>
        </p:spPr>
      </p:pic>
      <p:sp>
        <p:nvSpPr>
          <p:cNvPr id="11" name="TextBox 10">
            <a:extLst>
              <a:ext uri="{FF2B5EF4-FFF2-40B4-BE49-F238E27FC236}">
                <a16:creationId xmlns:a16="http://schemas.microsoft.com/office/drawing/2014/main" id="{3A4C8D2E-E4F9-46F3-8EF1-F75629304221}"/>
              </a:ext>
            </a:extLst>
          </p:cNvPr>
          <p:cNvSpPr txBox="1"/>
          <p:nvPr/>
        </p:nvSpPr>
        <p:spPr>
          <a:xfrm>
            <a:off x="3425825" y="1755011"/>
            <a:ext cx="6868401" cy="369332"/>
          </a:xfrm>
          <a:prstGeom prst="rect">
            <a:avLst/>
          </a:prstGeom>
          <a:noFill/>
        </p:spPr>
        <p:txBody>
          <a:bodyPr wrap="square" rtlCol="0">
            <a:spAutoFit/>
          </a:bodyPr>
          <a:lstStyle/>
          <a:p>
            <a:r>
              <a:rPr lang="fr-FR" sz="1800" i="1" dirty="0">
                <a:solidFill>
                  <a:schemeClr val="tx1">
                    <a:lumMod val="60000"/>
                    <a:lumOff val="40000"/>
                  </a:schemeClr>
                </a:solidFill>
              </a:rPr>
              <a:t>Emergency notification for all </a:t>
            </a:r>
            <a:r>
              <a:rPr lang="fr-FR" sz="1800" i="1" dirty="0" err="1">
                <a:solidFill>
                  <a:schemeClr val="tx1">
                    <a:lumMod val="60000"/>
                    <a:lumOff val="40000"/>
                  </a:schemeClr>
                </a:solidFill>
              </a:rPr>
              <a:t>persons</a:t>
            </a:r>
            <a:r>
              <a:rPr lang="fr-FR" sz="1800" i="1" dirty="0">
                <a:solidFill>
                  <a:schemeClr val="tx1">
                    <a:lumMod val="60000"/>
                    <a:lumOff val="40000"/>
                  </a:schemeClr>
                </a:solidFill>
              </a:rPr>
              <a:t> </a:t>
            </a:r>
            <a:r>
              <a:rPr lang="fr-FR" sz="1800" i="1" dirty="0" err="1">
                <a:solidFill>
                  <a:schemeClr val="tx1">
                    <a:lumMod val="60000"/>
                    <a:lumOff val="40000"/>
                  </a:schemeClr>
                </a:solidFill>
              </a:rPr>
              <a:t>within</a:t>
            </a:r>
            <a:r>
              <a:rPr lang="fr-FR" sz="1800" i="1" dirty="0">
                <a:solidFill>
                  <a:schemeClr val="tx1">
                    <a:lumMod val="60000"/>
                    <a:lumOff val="40000"/>
                  </a:schemeClr>
                </a:solidFill>
              </a:rPr>
              <a:t> a </a:t>
            </a:r>
            <a:r>
              <a:rPr lang="fr-FR" sz="1800" i="1" dirty="0" err="1">
                <a:solidFill>
                  <a:schemeClr val="tx1">
                    <a:lumMod val="60000"/>
                    <a:lumOff val="40000"/>
                  </a:schemeClr>
                </a:solidFill>
              </a:rPr>
              <a:t>given</a:t>
            </a:r>
            <a:r>
              <a:rPr lang="fr-FR" sz="1800" i="1" dirty="0">
                <a:solidFill>
                  <a:schemeClr val="tx1">
                    <a:lumMod val="60000"/>
                    <a:lumOff val="40000"/>
                  </a:schemeClr>
                </a:solidFill>
              </a:rPr>
              <a:t> </a:t>
            </a:r>
            <a:r>
              <a:rPr lang="fr-FR" sz="1800" i="1" dirty="0" err="1">
                <a:solidFill>
                  <a:schemeClr val="tx1">
                    <a:lumMod val="60000"/>
                    <a:lumOff val="40000"/>
                  </a:schemeClr>
                </a:solidFill>
              </a:rPr>
              <a:t>crisis</a:t>
            </a:r>
            <a:r>
              <a:rPr lang="fr-FR" sz="1800" i="1" dirty="0">
                <a:solidFill>
                  <a:schemeClr val="tx1">
                    <a:lumMod val="60000"/>
                    <a:lumOff val="40000"/>
                  </a:schemeClr>
                </a:solidFill>
              </a:rPr>
              <a:t>’ area</a:t>
            </a:r>
          </a:p>
        </p:txBody>
      </p:sp>
      <p:sp>
        <p:nvSpPr>
          <p:cNvPr id="12" name="TextBox 11">
            <a:extLst>
              <a:ext uri="{FF2B5EF4-FFF2-40B4-BE49-F238E27FC236}">
                <a16:creationId xmlns:a16="http://schemas.microsoft.com/office/drawing/2014/main" id="{BCF25433-7840-4A4A-B76E-54ED5F6AECD5}"/>
              </a:ext>
            </a:extLst>
          </p:cNvPr>
          <p:cNvSpPr txBox="1"/>
          <p:nvPr/>
        </p:nvSpPr>
        <p:spPr>
          <a:xfrm>
            <a:off x="4683125" y="2870894"/>
            <a:ext cx="7038975" cy="2308324"/>
          </a:xfrm>
          <a:prstGeom prst="rect">
            <a:avLst/>
          </a:prstGeom>
          <a:noFill/>
        </p:spPr>
        <p:txBody>
          <a:bodyPr wrap="square" rtlCol="0">
            <a:spAutoFit/>
          </a:bodyPr>
          <a:lstStyle/>
          <a:p>
            <a:pPr marL="285750" indent="-285750">
              <a:buFont typeface="Arial" panose="020B0604020202020204" pitchFamily="34" charset="0"/>
              <a:buChar char="•"/>
            </a:pPr>
            <a:r>
              <a:rPr lang="en-US" sz="1800" b="1" dirty="0">
                <a:solidFill>
                  <a:schemeClr val="tx1">
                    <a:lumMod val="75000"/>
                  </a:schemeClr>
                </a:solidFill>
              </a:rPr>
              <a:t>Remotely activated by an emergency command center for all persons within a given area</a:t>
            </a:r>
          </a:p>
          <a:p>
            <a:pPr marL="285750" indent="-285750">
              <a:buFont typeface="Arial" panose="020B0604020202020204" pitchFamily="34" charset="0"/>
              <a:buChar char="•"/>
            </a:pPr>
            <a:r>
              <a:rPr lang="en-US" sz="1800" b="1" dirty="0">
                <a:solidFill>
                  <a:schemeClr val="tx1">
                    <a:lumMod val="75000"/>
                  </a:schemeClr>
                </a:solidFill>
              </a:rPr>
              <a:t>Inform all persons of the safety measures </a:t>
            </a:r>
          </a:p>
          <a:p>
            <a:pPr marL="285750" indent="-285750">
              <a:buFont typeface="Arial" panose="020B0604020202020204" pitchFamily="34" charset="0"/>
              <a:buChar char="•"/>
            </a:pPr>
            <a:r>
              <a:rPr lang="en-US" sz="1800" b="1" dirty="0">
                <a:solidFill>
                  <a:schemeClr val="tx1">
                    <a:lumMod val="75000"/>
                  </a:schemeClr>
                </a:solidFill>
              </a:rPr>
              <a:t>Enables safety check feature</a:t>
            </a:r>
          </a:p>
          <a:p>
            <a:pPr marL="285750" indent="-285750">
              <a:buFont typeface="Arial" panose="020B0604020202020204" pitchFamily="34" charset="0"/>
              <a:buChar char="•"/>
            </a:pPr>
            <a:r>
              <a:rPr lang="en-US" sz="1800" b="1" dirty="0">
                <a:solidFill>
                  <a:schemeClr val="tx1">
                    <a:lumMod val="75000"/>
                  </a:schemeClr>
                </a:solidFill>
              </a:rPr>
              <a:t>Swap phone and emergency call app to “dark mode”, prevents giving away position in case of terrorist attack</a:t>
            </a:r>
          </a:p>
          <a:p>
            <a:pPr marL="285750" indent="-285750">
              <a:buFont typeface="Arial" panose="020B0604020202020204" pitchFamily="34" charset="0"/>
              <a:buChar char="•"/>
            </a:pPr>
            <a:r>
              <a:rPr lang="en-US" sz="1800" b="1" dirty="0">
                <a:solidFill>
                  <a:schemeClr val="tx1">
                    <a:lumMod val="75000"/>
                  </a:schemeClr>
                </a:solidFill>
              </a:rPr>
              <a:t>Focus on battery saving and communication with reduced network</a:t>
            </a:r>
          </a:p>
        </p:txBody>
      </p:sp>
    </p:spTree>
    <p:extLst>
      <p:ext uri="{BB962C8B-B14F-4D97-AF65-F5344CB8AC3E}">
        <p14:creationId xmlns:p14="http://schemas.microsoft.com/office/powerpoint/2010/main" val="8899143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897"/>
        <p:cNvGrpSpPr/>
        <p:nvPr/>
      </p:nvGrpSpPr>
      <p:grpSpPr>
        <a:xfrm>
          <a:off x="0" y="0"/>
          <a:ext cx="0" cy="0"/>
          <a:chOff x="0" y="0"/>
          <a:chExt cx="0" cy="0"/>
        </a:xfrm>
      </p:grpSpPr>
      <p:pic>
        <p:nvPicPr>
          <p:cNvPr id="898" name="Google Shape;898;p66"/>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899" name="Google Shape;899;p66"/>
          <p:cNvSpPr txBox="1">
            <a:spLocks noGrp="1"/>
          </p:cNvSpPr>
          <p:nvPr>
            <p:ph type="body" idx="1"/>
          </p:nvPr>
        </p:nvSpPr>
        <p:spPr>
          <a:xfrm>
            <a:off x="331790" y="242205"/>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A</a:t>
            </a:r>
            <a:r>
              <a:rPr lang="en-US" sz="2400" b="1" i="0" u="none" strike="noStrike" cap="none">
                <a:solidFill>
                  <a:schemeClr val="lt1"/>
                </a:solidFill>
                <a:latin typeface="Verdana"/>
                <a:ea typeface="Verdana"/>
                <a:cs typeface="Verdana"/>
                <a:sym typeface="Verdana"/>
              </a:rPr>
              <a:t>PUS Software GmbH</a:t>
            </a:r>
            <a:endParaRPr sz="2400" b="1" i="0" u="none" strike="noStrike" cap="none">
              <a:solidFill>
                <a:schemeClr val="lt1"/>
              </a:solidFill>
              <a:latin typeface="Verdana"/>
              <a:ea typeface="Verdana"/>
              <a:cs typeface="Verdana"/>
              <a:sym typeface="Verdana"/>
            </a:endParaRPr>
          </a:p>
        </p:txBody>
      </p:sp>
      <p:sp>
        <p:nvSpPr>
          <p:cNvPr id="900" name="Google Shape;900;p66"/>
          <p:cNvSpPr txBox="1">
            <a:spLocks noGrp="1"/>
          </p:cNvSpPr>
          <p:nvPr>
            <p:ph type="body" idx="2"/>
          </p:nvPr>
        </p:nvSpPr>
        <p:spPr>
          <a:xfrm>
            <a:off x="331787"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Austria</a:t>
            </a:r>
            <a:endParaRPr sz="1200" b="1" i="0" u="none" strike="noStrike" cap="none">
              <a:solidFill>
                <a:schemeClr val="lt1"/>
              </a:solidFill>
              <a:latin typeface="Verdana"/>
              <a:ea typeface="Verdana"/>
              <a:cs typeface="Verdana"/>
              <a:sym typeface="Verdana"/>
            </a:endParaRPr>
          </a:p>
        </p:txBody>
      </p:sp>
      <p:sp>
        <p:nvSpPr>
          <p:cNvPr id="901" name="Google Shape;901;p66"/>
          <p:cNvSpPr txBox="1">
            <a:spLocks noGrp="1"/>
          </p:cNvSpPr>
          <p:nvPr>
            <p:ph type="body" idx="3"/>
          </p:nvPr>
        </p:nvSpPr>
        <p:spPr>
          <a:xfrm>
            <a:off x="331790" y="1062916"/>
            <a:ext cx="8531556" cy="541687"/>
          </a:xfrm>
          <a:prstGeom prst="rect">
            <a:avLst/>
          </a:prstGeom>
          <a:noFill/>
          <a:ln>
            <a:noFill/>
          </a:ln>
        </p:spPr>
        <p:txBody>
          <a:bodyPr spcFirstLastPara="1" wrap="square" lIns="0" tIns="0" rIns="0" bIns="0" anchor="t" anchorCtr="0">
            <a:spAutoFit/>
          </a:bodyPr>
          <a:lstStyle/>
          <a:p>
            <a:pPr marL="457200" marR="0" lvl="0" indent="-22860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Better software, better people --- better people, better software.</a:t>
            </a:r>
            <a:endParaRPr/>
          </a:p>
          <a:p>
            <a:pPr marL="457200" marR="0" lvl="0" indent="-22860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The IT experts for cross-platform development and complex, fail-safe systems</a:t>
            </a:r>
            <a:r>
              <a:rPr lang="en-US" sz="1200" b="0" i="0" u="none" strike="noStrike" cap="none">
                <a:solidFill>
                  <a:schemeClr val="lt1"/>
                </a:solidFill>
                <a:latin typeface="Verdana"/>
                <a:ea typeface="Verdana"/>
                <a:cs typeface="Verdana"/>
                <a:sym typeface="Verdana"/>
              </a:rPr>
              <a:t>.</a:t>
            </a:r>
            <a:endParaRPr/>
          </a:p>
        </p:txBody>
      </p:sp>
      <p:sp>
        <p:nvSpPr>
          <p:cNvPr id="902" name="Google Shape;902;p66"/>
          <p:cNvSpPr txBox="1">
            <a:spLocks noGrp="1"/>
          </p:cNvSpPr>
          <p:nvPr>
            <p:ph type="body" idx="4"/>
          </p:nvPr>
        </p:nvSpPr>
        <p:spPr>
          <a:xfrm>
            <a:off x="331787" y="2215733"/>
            <a:ext cx="8531556" cy="2036455"/>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Well-grounded experience concerning the needs and requirements of emergency and healthcare services (e.g. Red Cross, fire brigade, hospitals), national and international</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Workforce management, management of the organizational structure as an all-in-one solution </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Complete planning of all human and non-human resources for the needs-based disposition of fire services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Integrated management of all educational measures and training courses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Everything contained in a central planning tool</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Mobile devices and applications for reliable and effective mission dispatching</a:t>
            </a:r>
            <a:endParaRPr sz="1200" b="0" i="0" u="none" strike="noStrike" cap="none">
              <a:solidFill>
                <a:schemeClr val="lt1"/>
              </a:solidFill>
              <a:latin typeface="Verdana"/>
              <a:ea typeface="Verdana"/>
              <a:cs typeface="Verdana"/>
              <a:sym typeface="Verdana"/>
            </a:endParaRPr>
          </a:p>
        </p:txBody>
      </p:sp>
      <p:sp>
        <p:nvSpPr>
          <p:cNvPr id="903" name="Google Shape;903;p66"/>
          <p:cNvSpPr txBox="1">
            <a:spLocks noGrp="1"/>
          </p:cNvSpPr>
          <p:nvPr>
            <p:ph type="body" idx="5"/>
          </p:nvPr>
        </p:nvSpPr>
        <p:spPr>
          <a:xfrm>
            <a:off x="331787" y="4360546"/>
            <a:ext cx="8531556" cy="117929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Hospital and other healthcare provider groups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International emergency services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Cooperations with other stakeholders, preferably with touch points to our products and services in order to establish an encompassing triage management tool</a:t>
            </a:r>
            <a:endParaRPr sz="1200" b="0" i="0" u="none" strike="noStrike" cap="none">
              <a:solidFill>
                <a:schemeClr val="lt1"/>
              </a:solidFill>
              <a:latin typeface="Verdana"/>
              <a:ea typeface="Verdana"/>
              <a:cs typeface="Verdana"/>
              <a:sym typeface="Verdana"/>
            </a:endParaRPr>
          </a:p>
        </p:txBody>
      </p:sp>
      <p:sp>
        <p:nvSpPr>
          <p:cNvPr id="904" name="Google Shape;904;p66"/>
          <p:cNvSpPr txBox="1">
            <a:spLocks noGrp="1"/>
          </p:cNvSpPr>
          <p:nvPr>
            <p:ph type="body" idx="7"/>
          </p:nvPr>
        </p:nvSpPr>
        <p:spPr>
          <a:xfrm>
            <a:off x="9007813" y="2453412"/>
            <a:ext cx="2851824" cy="162506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Željko Lukić</a:t>
            </a: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zeljko.lukic@apus.at</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www.apus.at</a:t>
            </a:r>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905" name="Google Shape;905;p66"/>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906" name="Google Shape;906;p66"/>
          <p:cNvSpPr txBox="1">
            <a:spLocks noGrp="1"/>
          </p:cNvSpPr>
          <p:nvPr>
            <p:ph type="body" idx="9"/>
          </p:nvPr>
        </p:nvSpPr>
        <p:spPr>
          <a:xfrm>
            <a:off x="9007813" y="4628401"/>
            <a:ext cx="2851824" cy="48628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Open to discuss</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907" name="Google Shape;907;p66"/>
          <p:cNvPicPr preferRelativeResize="0">
            <a:picLocks noGrp="1"/>
          </p:cNvPicPr>
          <p:nvPr>
            <p:ph type="pic" idx="13"/>
          </p:nvPr>
        </p:nvPicPr>
        <p:blipFill rotWithShape="1">
          <a:blip r:embed="rId4">
            <a:alphaModFix/>
          </a:blip>
          <a:srcRect t="79" b="80"/>
          <a:stretch/>
        </p:blipFill>
        <p:spPr>
          <a:xfrm>
            <a:off x="9110112" y="1043937"/>
            <a:ext cx="2852738" cy="11684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911"/>
        <p:cNvGrpSpPr/>
        <p:nvPr/>
      </p:nvGrpSpPr>
      <p:grpSpPr>
        <a:xfrm>
          <a:off x="0" y="0"/>
          <a:ext cx="0" cy="0"/>
          <a:chOff x="0" y="0"/>
          <a:chExt cx="0" cy="0"/>
        </a:xfrm>
      </p:grpSpPr>
      <p:pic>
        <p:nvPicPr>
          <p:cNvPr id="912" name="Google Shape;912;p67"/>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913" name="Google Shape;913;p67"/>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A</a:t>
            </a:r>
            <a:r>
              <a:rPr lang="en-US" sz="2400" b="1" i="0" u="none" strike="noStrike" cap="none">
                <a:solidFill>
                  <a:schemeClr val="lt1"/>
                </a:solidFill>
                <a:latin typeface="Verdana"/>
                <a:ea typeface="Verdana"/>
                <a:cs typeface="Verdana"/>
                <a:sym typeface="Verdana"/>
              </a:rPr>
              <a:t>T-Biotech Traceability Information Systems</a:t>
            </a:r>
            <a:endParaRPr sz="2400" b="1" i="0" u="none" strike="noStrike" cap="none">
              <a:solidFill>
                <a:schemeClr val="lt1"/>
              </a:solidFill>
              <a:latin typeface="Verdana"/>
              <a:ea typeface="Verdana"/>
              <a:cs typeface="Verdana"/>
              <a:sym typeface="Verdana"/>
            </a:endParaRPr>
          </a:p>
        </p:txBody>
      </p:sp>
      <p:sp>
        <p:nvSpPr>
          <p:cNvPr id="914" name="Google Shape;914;p67"/>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SPAIN</a:t>
            </a:r>
            <a:endParaRPr sz="1200" b="1" i="0" u="none" strike="noStrike" cap="none">
              <a:solidFill>
                <a:schemeClr val="lt1"/>
              </a:solidFill>
              <a:latin typeface="Verdana"/>
              <a:ea typeface="Verdana"/>
              <a:cs typeface="Verdana"/>
              <a:sym typeface="Verdana"/>
            </a:endParaRPr>
          </a:p>
        </p:txBody>
      </p:sp>
      <p:sp>
        <p:nvSpPr>
          <p:cNvPr id="915" name="Google Shape;915;p67"/>
          <p:cNvSpPr txBox="1">
            <a:spLocks noGrp="1"/>
          </p:cNvSpPr>
          <p:nvPr>
            <p:ph type="body" idx="3"/>
          </p:nvPr>
        </p:nvSpPr>
        <p:spPr>
          <a:xfrm>
            <a:off x="331790" y="1062916"/>
            <a:ext cx="8531556" cy="3221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400" b="0" i="0" u="none" strike="noStrike" cap="none">
                <a:solidFill>
                  <a:schemeClr val="lt1"/>
                </a:solidFill>
                <a:latin typeface="Verdana"/>
                <a:ea typeface="Verdana"/>
                <a:cs typeface="Verdana"/>
                <a:sym typeface="Verdana"/>
              </a:rPr>
              <a:t>We develop RFID traceability solutions for healthcare.</a:t>
            </a:r>
            <a:endParaRPr/>
          </a:p>
        </p:txBody>
      </p:sp>
      <p:sp>
        <p:nvSpPr>
          <p:cNvPr id="916" name="Google Shape;916;p67"/>
          <p:cNvSpPr txBox="1">
            <a:spLocks noGrp="1"/>
          </p:cNvSpPr>
          <p:nvPr>
            <p:ph type="body" idx="4"/>
          </p:nvPr>
        </p:nvSpPr>
        <p:spPr>
          <a:xfrm>
            <a:off x="331787" y="2130389"/>
            <a:ext cx="8531556" cy="140961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Expertise to the triage operations field: casualty identification, triage guiding, info send &amp; receive</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Full-engineering solution: from RFID casualty bracelets to PDA devices for medical use (software, hardware, sensors)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Robust solution working offline – all weather conditions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Systems (software &amp; Hardware) integration</a:t>
            </a:r>
            <a:endParaRPr sz="1200" b="0" i="0" u="none" strike="noStrike" cap="none">
              <a:solidFill>
                <a:schemeClr val="lt1"/>
              </a:solidFill>
              <a:latin typeface="Verdana"/>
              <a:ea typeface="Verdana"/>
              <a:cs typeface="Verdana"/>
              <a:sym typeface="Verdana"/>
            </a:endParaRPr>
          </a:p>
        </p:txBody>
      </p:sp>
      <p:sp>
        <p:nvSpPr>
          <p:cNvPr id="917" name="Google Shape;917;p67"/>
          <p:cNvSpPr txBox="1">
            <a:spLocks noGrp="1"/>
          </p:cNvSpPr>
          <p:nvPr>
            <p:ph type="body" idx="5"/>
          </p:nvPr>
        </p:nvSpPr>
        <p:spPr>
          <a:xfrm>
            <a:off x="331787" y="3654581"/>
            <a:ext cx="8531556" cy="124341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Full-system coordination, leadership, administration support</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GSM connectivity, other-parties interoperability, GIS (Spatial) system capabilities</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Hardware for medical vital-signs monitoring</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Legal &amp; Regulatory requirements</a:t>
            </a:r>
            <a:endParaRPr sz="1200" b="0" i="0" u="none" strike="noStrike" cap="none">
              <a:solidFill>
                <a:schemeClr val="lt1"/>
              </a:solidFill>
              <a:latin typeface="Verdana"/>
              <a:ea typeface="Verdana"/>
              <a:cs typeface="Verdana"/>
              <a:sym typeface="Verdana"/>
            </a:endParaRPr>
          </a:p>
        </p:txBody>
      </p:sp>
      <p:sp>
        <p:nvSpPr>
          <p:cNvPr id="918" name="Google Shape;918;p67"/>
          <p:cNvSpPr txBox="1">
            <a:spLocks noGrp="1"/>
          </p:cNvSpPr>
          <p:nvPr>
            <p:ph type="body" idx="6"/>
          </p:nvPr>
        </p:nvSpPr>
        <p:spPr>
          <a:xfrm>
            <a:off x="331787" y="4997007"/>
            <a:ext cx="8531556"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Reduced handover times between ambulance transport and hospitals (Partial)</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Insights for quality assurance and training measures (Partial)</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Non-functional requirements: interoperability, connectivity, usability &amp; language</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Legal &amp; regulatory</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Organisational, Staff &amp; Business Requirements</a:t>
            </a:r>
            <a:endParaRPr sz="1200" b="1" i="0" u="none" strike="noStrike" cap="none">
              <a:solidFill>
                <a:schemeClr val="accent2"/>
              </a:solidFill>
              <a:latin typeface="Verdana"/>
              <a:ea typeface="Verdana"/>
              <a:cs typeface="Verdana"/>
              <a:sym typeface="Verdana"/>
            </a:endParaRPr>
          </a:p>
        </p:txBody>
      </p:sp>
      <p:sp>
        <p:nvSpPr>
          <p:cNvPr id="919" name="Google Shape;919;p67"/>
          <p:cNvSpPr txBox="1">
            <a:spLocks noGrp="1"/>
          </p:cNvSpPr>
          <p:nvPr>
            <p:ph type="body" idx="7"/>
          </p:nvPr>
        </p:nvSpPr>
        <p:spPr>
          <a:xfrm>
            <a:off x="8680704" y="2453412"/>
            <a:ext cx="3178933" cy="135421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AIDA AGEA MERINO</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aida.agea@at-biotech.com</a:t>
            </a: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www.at-biotech.com</a:t>
            </a: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920" name="Google Shape;920;p67"/>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921" name="Google Shape;921;p67"/>
          <p:cNvSpPr txBox="1">
            <a:spLocks noGrp="1"/>
          </p:cNvSpPr>
          <p:nvPr>
            <p:ph type="body" idx="9"/>
          </p:nvPr>
        </p:nvSpPr>
        <p:spPr>
          <a:xfrm>
            <a:off x="9007813" y="4628401"/>
            <a:ext cx="2851824" cy="48628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Seeking a coordinator</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Open to discuss</a:t>
            </a:r>
            <a:endParaRPr sz="1200" b="0" i="0" u="none" strike="noStrike" cap="none">
              <a:solidFill>
                <a:schemeClr val="lt1"/>
              </a:solidFill>
              <a:latin typeface="Verdana"/>
              <a:ea typeface="Verdana"/>
              <a:cs typeface="Verdana"/>
              <a:sym typeface="Verdana"/>
            </a:endParaRPr>
          </a:p>
        </p:txBody>
      </p:sp>
      <p:pic>
        <p:nvPicPr>
          <p:cNvPr id="922" name="Google Shape;922;p67" descr="Forma, Círculo&#10;&#10;Descripción generada automáticamente"/>
          <p:cNvPicPr preferRelativeResize="0"/>
          <p:nvPr/>
        </p:nvPicPr>
        <p:blipFill rotWithShape="1">
          <a:blip r:embed="rId4">
            <a:alphaModFix/>
          </a:blip>
          <a:srcRect/>
          <a:stretch/>
        </p:blipFill>
        <p:spPr>
          <a:xfrm>
            <a:off x="9674773" y="860386"/>
            <a:ext cx="2151888" cy="1446547"/>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A</a:t>
            </a:r>
            <a:r>
              <a:rPr lang="de-DE" dirty="0">
                <a:solidFill>
                  <a:schemeClr val="bg1"/>
                </a:solidFill>
              </a:rPr>
              <a:t>T-Biotech </a:t>
            </a:r>
            <a:r>
              <a:rPr lang="de-DE" dirty="0" err="1">
                <a:solidFill>
                  <a:schemeClr val="bg1"/>
                </a:solidFill>
              </a:rPr>
              <a:t>Traceability</a:t>
            </a:r>
            <a:r>
              <a:rPr lang="de-DE" dirty="0">
                <a:solidFill>
                  <a:schemeClr val="bg1"/>
                </a:solidFill>
              </a:rPr>
              <a:t> Information Systems</a:t>
            </a:r>
            <a:endParaRPr dirty="0"/>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SPAIN</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331790" y="1062916"/>
            <a:ext cx="8531556" cy="3221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b="0" dirty="0" err="1"/>
              <a:t>We</a:t>
            </a:r>
            <a:r>
              <a:rPr lang="de-DE" b="0" dirty="0"/>
              <a:t> </a:t>
            </a:r>
            <a:r>
              <a:rPr lang="de-DE" b="0" dirty="0" err="1"/>
              <a:t>develop</a:t>
            </a:r>
            <a:r>
              <a:rPr lang="de-DE" b="0" dirty="0"/>
              <a:t> RFID </a:t>
            </a:r>
            <a:r>
              <a:rPr lang="de-DE" b="0" dirty="0" err="1"/>
              <a:t>traceability</a:t>
            </a:r>
            <a:r>
              <a:rPr lang="de-DE" b="0" dirty="0"/>
              <a:t> </a:t>
            </a:r>
            <a:r>
              <a:rPr lang="de-DE" b="0" dirty="0" err="1"/>
              <a:t>solutions</a:t>
            </a:r>
            <a:r>
              <a:rPr lang="de-DE" b="0" dirty="0"/>
              <a:t> </a:t>
            </a:r>
            <a:r>
              <a:rPr lang="de-DE" b="0" dirty="0" err="1"/>
              <a:t>for</a:t>
            </a:r>
            <a:r>
              <a:rPr lang="de-DE" b="0" dirty="0"/>
              <a:t> </a:t>
            </a:r>
            <a:r>
              <a:rPr lang="de-DE" b="0" dirty="0" err="1"/>
              <a:t>healthcare</a:t>
            </a:r>
            <a:r>
              <a:rPr lang="de-DE" b="0" dirty="0"/>
              <a:t>.</a:t>
            </a: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8680704" y="2453412"/>
            <a:ext cx="3178933" cy="1354217"/>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AIDA AGEA MERINO</a:t>
            </a:r>
          </a:p>
          <a:p>
            <a:r>
              <a:rPr lang="de-DE" dirty="0" err="1"/>
              <a:t>aida.agea@at-biotech.com</a:t>
            </a:r>
            <a:endParaRPr lang="de-DE" dirty="0"/>
          </a:p>
          <a:p>
            <a:r>
              <a:rPr lang="de-DE" dirty="0" err="1"/>
              <a:t>www.at-biotech.com</a:t>
            </a:r>
            <a:endParaRPr lang="de-DE" dirty="0"/>
          </a:p>
          <a:p>
            <a:endParaRPr lang="de-DE" dirty="0"/>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a:t>
            </a:r>
            <a:r>
              <a:rPr lang="de-DE" dirty="0" err="1"/>
              <a:t>of</a:t>
            </a:r>
            <a:r>
              <a:rPr lang="de-DE" dirty="0"/>
              <a:t> </a:t>
            </a:r>
            <a:r>
              <a:rPr lang="de-DE" dirty="0" err="1"/>
              <a:t>partnership</a:t>
            </a:r>
            <a:r>
              <a:rPr lang="de-DE" dirty="0"/>
              <a:t>:</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007813" y="4628401"/>
            <a:ext cx="2851824" cy="513987"/>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sz="1400" dirty="0" err="1">
                <a:solidFill>
                  <a:schemeClr val="accent2"/>
                </a:solidFill>
              </a:rPr>
              <a:t>Seeking</a:t>
            </a:r>
            <a:r>
              <a:rPr lang="de-DE" sz="1400" dirty="0">
                <a:solidFill>
                  <a:schemeClr val="accent2"/>
                </a:solidFill>
              </a:rPr>
              <a:t> a </a:t>
            </a:r>
            <a:r>
              <a:rPr lang="de-DE" sz="1400" dirty="0" err="1">
                <a:solidFill>
                  <a:schemeClr val="accent2"/>
                </a:solidFill>
              </a:rPr>
              <a:t>coordinator</a:t>
            </a:r>
            <a:endParaRPr lang="de-DE" sz="1400" dirty="0">
              <a:solidFill>
                <a:schemeClr val="accent2"/>
              </a:solidFill>
            </a:endParaRPr>
          </a:p>
          <a:p>
            <a:r>
              <a:rPr lang="de-DE" b="0" dirty="0"/>
              <a:t>Open </a:t>
            </a:r>
            <a:r>
              <a:rPr lang="de-DE" b="0" dirty="0" err="1"/>
              <a:t>to</a:t>
            </a:r>
            <a:r>
              <a:rPr lang="de-DE" b="0" dirty="0"/>
              <a:t> </a:t>
            </a:r>
            <a:r>
              <a:rPr lang="de-DE" b="0" dirty="0" err="1"/>
              <a:t>discuss</a:t>
            </a:r>
            <a:endParaRPr lang="de-DE" b="0" dirty="0"/>
          </a:p>
        </p:txBody>
      </p:sp>
      <p:pic>
        <p:nvPicPr>
          <p:cNvPr id="11" name="Imagen 10" descr="Forma, Círculo&#10;&#10;Descripción generada automáticamente">
            <a:extLst>
              <a:ext uri="{FF2B5EF4-FFF2-40B4-BE49-F238E27FC236}">
                <a16:creationId xmlns:a16="http://schemas.microsoft.com/office/drawing/2014/main" id="{34301C2C-C2A9-D441-806E-98B5F093175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contrast="-40000"/>
                    </a14:imgEffect>
                  </a14:imgLayer>
                </a14:imgProps>
              </a:ext>
            </a:extLst>
          </a:blip>
          <a:stretch>
            <a:fillRect/>
          </a:stretch>
        </p:blipFill>
        <p:spPr>
          <a:xfrm>
            <a:off x="9674773" y="860386"/>
            <a:ext cx="2151888" cy="1446547"/>
          </a:xfrm>
          <a:prstGeom prst="rect">
            <a:avLst/>
          </a:prstGeom>
        </p:spPr>
      </p:pic>
      <p:pic>
        <p:nvPicPr>
          <p:cNvPr id="9" name="Imagen 8" descr="Diagrama&#10;&#10;Descripción generada automáticamente">
            <a:extLst>
              <a:ext uri="{FF2B5EF4-FFF2-40B4-BE49-F238E27FC236}">
                <a16:creationId xmlns:a16="http://schemas.microsoft.com/office/drawing/2014/main" id="{7C10D808-98DE-EE4A-BA51-3EFDEE1E16C0}"/>
              </a:ext>
            </a:extLst>
          </p:cNvPr>
          <p:cNvPicPr>
            <a:picLocks noChangeAspect="1"/>
          </p:cNvPicPr>
          <p:nvPr/>
        </p:nvPicPr>
        <p:blipFill>
          <a:blip r:embed="rId5"/>
          <a:stretch>
            <a:fillRect/>
          </a:stretch>
        </p:blipFill>
        <p:spPr>
          <a:xfrm>
            <a:off x="379746" y="1715325"/>
            <a:ext cx="8483600" cy="2921000"/>
          </a:xfrm>
          <a:prstGeom prst="rect">
            <a:avLst/>
          </a:prstGeom>
        </p:spPr>
      </p:pic>
      <p:sp>
        <p:nvSpPr>
          <p:cNvPr id="27" name="Google Shape;17;p42">
            <a:extLst>
              <a:ext uri="{FF2B5EF4-FFF2-40B4-BE49-F238E27FC236}">
                <a16:creationId xmlns:a16="http://schemas.microsoft.com/office/drawing/2014/main" id="{3D1283D0-EEB3-7442-A93D-86A30E471CE4}"/>
              </a:ext>
            </a:extLst>
          </p:cNvPr>
          <p:cNvSpPr txBox="1">
            <a:spLocks noGrp="1"/>
          </p:cNvSpPr>
          <p:nvPr>
            <p:ph type="body" idx="12" hasCustomPrompt="1"/>
          </p:nvPr>
        </p:nvSpPr>
        <p:spPr>
          <a:xfrm>
            <a:off x="404024" y="4930623"/>
            <a:ext cx="8531556" cy="14096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Value </a:t>
            </a:r>
            <a:r>
              <a:rPr lang="de-DE" dirty="0" err="1"/>
              <a:t>my</a:t>
            </a:r>
            <a:r>
              <a:rPr lang="de-DE" dirty="0"/>
              <a:t> </a:t>
            </a:r>
            <a:r>
              <a:rPr lang="de-DE" dirty="0" err="1"/>
              <a:t>organisation</a:t>
            </a:r>
            <a:r>
              <a:rPr lang="de-DE" dirty="0"/>
              <a:t> </a:t>
            </a:r>
            <a:r>
              <a:rPr lang="de-DE" dirty="0" err="1"/>
              <a:t>can</a:t>
            </a:r>
            <a:r>
              <a:rPr lang="de-DE" dirty="0"/>
              <a:t> </a:t>
            </a:r>
            <a:r>
              <a:rPr lang="de-DE" dirty="0" err="1"/>
              <a:t>add</a:t>
            </a:r>
            <a:r>
              <a:rPr lang="de-DE" dirty="0"/>
              <a:t> </a:t>
            </a:r>
            <a:r>
              <a:rPr lang="de-DE" dirty="0" err="1"/>
              <a:t>to</a:t>
            </a:r>
            <a:r>
              <a:rPr lang="de-DE" dirty="0"/>
              <a:t> a </a:t>
            </a:r>
            <a:r>
              <a:rPr lang="de-DE" dirty="0" err="1"/>
              <a:t>joint</a:t>
            </a:r>
            <a:r>
              <a:rPr lang="de-DE" dirty="0"/>
              <a:t> Tender</a:t>
            </a:r>
          </a:p>
          <a:p>
            <a:pPr lvl="1">
              <a:buFont typeface="Wingdings" pitchFamily="2" charset="2"/>
              <a:buChar char="ü"/>
            </a:pPr>
            <a:r>
              <a:rPr lang="de-DE" dirty="0" err="1"/>
              <a:t>Casualties</a:t>
            </a:r>
            <a:r>
              <a:rPr lang="de-DE" dirty="0"/>
              <a:t> </a:t>
            </a:r>
            <a:r>
              <a:rPr lang="de-DE" dirty="0" err="1"/>
              <a:t>identification</a:t>
            </a:r>
            <a:r>
              <a:rPr lang="de-DE" dirty="0"/>
              <a:t>, </a:t>
            </a:r>
            <a:r>
              <a:rPr lang="de-DE" dirty="0" err="1"/>
              <a:t>classification</a:t>
            </a:r>
            <a:r>
              <a:rPr lang="de-DE" dirty="0"/>
              <a:t>, </a:t>
            </a:r>
            <a:r>
              <a:rPr lang="de-DE" dirty="0" err="1"/>
              <a:t>location</a:t>
            </a:r>
            <a:r>
              <a:rPr lang="de-DE" dirty="0"/>
              <a:t>, digital </a:t>
            </a:r>
            <a:r>
              <a:rPr lang="de-DE" dirty="0" err="1"/>
              <a:t>record</a:t>
            </a:r>
            <a:r>
              <a:rPr lang="de-DE" dirty="0"/>
              <a:t> </a:t>
            </a:r>
            <a:r>
              <a:rPr lang="de-DE" dirty="0" err="1"/>
              <a:t>creation</a:t>
            </a:r>
            <a:r>
              <a:rPr lang="de-DE" dirty="0"/>
              <a:t> &amp; update </a:t>
            </a:r>
            <a:r>
              <a:rPr lang="de-DE" dirty="0" err="1"/>
              <a:t>status</a:t>
            </a:r>
            <a:endParaRPr lang="de-DE" dirty="0"/>
          </a:p>
          <a:p>
            <a:pPr lvl="1">
              <a:buFont typeface="Wingdings" pitchFamily="2" charset="2"/>
              <a:buChar char="ü"/>
            </a:pPr>
            <a:r>
              <a:rPr lang="de-DE" dirty="0"/>
              <a:t>Tools </a:t>
            </a:r>
            <a:r>
              <a:rPr lang="de-DE" dirty="0" err="1"/>
              <a:t>for</a:t>
            </a:r>
            <a:r>
              <a:rPr lang="de-DE" dirty="0"/>
              <a:t> </a:t>
            </a:r>
            <a:r>
              <a:rPr lang="de-DE" dirty="0" err="1"/>
              <a:t>medical</a:t>
            </a:r>
            <a:r>
              <a:rPr lang="de-DE" dirty="0"/>
              <a:t> </a:t>
            </a:r>
            <a:r>
              <a:rPr lang="de-DE" dirty="0" err="1"/>
              <a:t>assistance</a:t>
            </a:r>
            <a:r>
              <a:rPr lang="de-DE" dirty="0"/>
              <a:t> &amp; </a:t>
            </a:r>
            <a:r>
              <a:rPr lang="de-DE" dirty="0" err="1"/>
              <a:t>training</a:t>
            </a:r>
            <a:r>
              <a:rPr lang="de-DE" dirty="0"/>
              <a:t>: </a:t>
            </a:r>
            <a:r>
              <a:rPr lang="de-DE" dirty="0" err="1"/>
              <a:t>process</a:t>
            </a:r>
            <a:r>
              <a:rPr lang="de-DE" dirty="0"/>
              <a:t> </a:t>
            </a:r>
            <a:r>
              <a:rPr lang="de-DE" dirty="0" err="1"/>
              <a:t>steps</a:t>
            </a:r>
            <a:r>
              <a:rPr lang="de-DE" dirty="0"/>
              <a:t>, </a:t>
            </a:r>
            <a:r>
              <a:rPr lang="de-DE" dirty="0" err="1"/>
              <a:t>onfield</a:t>
            </a:r>
            <a:r>
              <a:rPr lang="de-DE" dirty="0"/>
              <a:t> </a:t>
            </a:r>
            <a:r>
              <a:rPr lang="de-DE" dirty="0" err="1"/>
              <a:t>guiding</a:t>
            </a:r>
            <a:r>
              <a:rPr lang="de-DE" dirty="0"/>
              <a:t>, </a:t>
            </a:r>
            <a:r>
              <a:rPr lang="de-DE" dirty="0" err="1"/>
              <a:t>triage</a:t>
            </a:r>
            <a:r>
              <a:rPr lang="de-DE" dirty="0"/>
              <a:t> </a:t>
            </a:r>
            <a:r>
              <a:rPr lang="de-DE" dirty="0" err="1"/>
              <a:t>algorithms</a:t>
            </a:r>
            <a:r>
              <a:rPr lang="de-DE" dirty="0"/>
              <a:t>, </a:t>
            </a:r>
            <a:r>
              <a:rPr lang="de-DE" dirty="0" err="1"/>
              <a:t>photos</a:t>
            </a:r>
            <a:r>
              <a:rPr lang="de-DE" dirty="0"/>
              <a:t> </a:t>
            </a:r>
            <a:r>
              <a:rPr lang="de-DE" dirty="0" err="1"/>
              <a:t>attachment</a:t>
            </a:r>
            <a:r>
              <a:rPr lang="de-DE" dirty="0"/>
              <a:t>, multi-</a:t>
            </a:r>
            <a:r>
              <a:rPr lang="de-DE" dirty="0" err="1"/>
              <a:t>purpose</a:t>
            </a:r>
            <a:r>
              <a:rPr lang="de-DE" dirty="0"/>
              <a:t> </a:t>
            </a:r>
            <a:r>
              <a:rPr lang="de-DE" dirty="0" err="1"/>
              <a:t>communications</a:t>
            </a:r>
            <a:r>
              <a:rPr lang="de-DE" dirty="0"/>
              <a:t> </a:t>
            </a:r>
            <a:r>
              <a:rPr lang="de-DE" dirty="0" err="1"/>
              <a:t>device</a:t>
            </a:r>
            <a:endParaRPr lang="de-DE" dirty="0"/>
          </a:p>
          <a:p>
            <a:pPr lvl="1">
              <a:buFont typeface="Wingdings" pitchFamily="2" charset="2"/>
              <a:buChar char="ü"/>
            </a:pPr>
            <a:r>
              <a:rPr lang="de-DE" dirty="0" err="1"/>
              <a:t>Casualty</a:t>
            </a:r>
            <a:r>
              <a:rPr lang="de-DE" dirty="0"/>
              <a:t> </a:t>
            </a:r>
            <a:r>
              <a:rPr lang="de-DE" dirty="0" err="1"/>
              <a:t>complete</a:t>
            </a:r>
            <a:r>
              <a:rPr lang="de-DE" dirty="0"/>
              <a:t> digital </a:t>
            </a:r>
            <a:r>
              <a:rPr lang="de-DE" dirty="0" err="1"/>
              <a:t>traceability</a:t>
            </a:r>
            <a:r>
              <a:rPr lang="de-DE" dirty="0"/>
              <a:t> </a:t>
            </a:r>
            <a:r>
              <a:rPr lang="de-DE" dirty="0" err="1"/>
              <a:t>record</a:t>
            </a:r>
            <a:endParaRPr lang="de-DE" dirty="0"/>
          </a:p>
          <a:p>
            <a:pPr lvl="1">
              <a:buFont typeface="Wingdings" pitchFamily="2" charset="2"/>
              <a:buChar char="ü"/>
            </a:pPr>
            <a:r>
              <a:rPr lang="de-DE" dirty="0"/>
              <a:t>Providing </a:t>
            </a:r>
            <a:r>
              <a:rPr lang="de-DE" dirty="0" err="1"/>
              <a:t>data</a:t>
            </a:r>
            <a:r>
              <a:rPr lang="de-DE" dirty="0"/>
              <a:t> </a:t>
            </a:r>
            <a:r>
              <a:rPr lang="de-DE" dirty="0" err="1"/>
              <a:t>for</a:t>
            </a:r>
            <a:r>
              <a:rPr lang="de-DE" dirty="0"/>
              <a:t> </a:t>
            </a:r>
            <a:r>
              <a:rPr lang="de-DE" dirty="0" err="1"/>
              <a:t>emergency</a:t>
            </a:r>
            <a:r>
              <a:rPr lang="de-DE" dirty="0"/>
              <a:t> </a:t>
            </a:r>
            <a:r>
              <a:rPr lang="de-DE" dirty="0" err="1"/>
              <a:t>reporting</a:t>
            </a:r>
            <a:r>
              <a:rPr lang="de-DE" dirty="0"/>
              <a:t>, </a:t>
            </a:r>
            <a:r>
              <a:rPr lang="de-DE" dirty="0" err="1"/>
              <a:t>casualty-related</a:t>
            </a:r>
            <a:r>
              <a:rPr lang="de-DE" dirty="0"/>
              <a:t> </a:t>
            </a:r>
            <a:r>
              <a:rPr lang="de-DE" dirty="0" err="1"/>
              <a:t>alerts</a:t>
            </a:r>
            <a:r>
              <a:rPr lang="de-DE" dirty="0"/>
              <a:t>, </a:t>
            </a:r>
            <a:r>
              <a:rPr lang="de-DE" dirty="0" err="1"/>
              <a:t>errors</a:t>
            </a:r>
            <a:r>
              <a:rPr lang="de-DE" dirty="0"/>
              <a:t> </a:t>
            </a:r>
            <a:r>
              <a:rPr lang="de-DE" dirty="0" err="1"/>
              <a:t>prevention</a:t>
            </a:r>
            <a:endParaRPr lang="de-DE" dirty="0"/>
          </a:p>
        </p:txBody>
      </p:sp>
    </p:spTree>
    <p:extLst>
      <p:ext uri="{BB962C8B-B14F-4D97-AF65-F5344CB8AC3E}">
        <p14:creationId xmlns:p14="http://schemas.microsoft.com/office/powerpoint/2010/main" val="35187076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926"/>
        <p:cNvGrpSpPr/>
        <p:nvPr/>
      </p:nvGrpSpPr>
      <p:grpSpPr>
        <a:xfrm>
          <a:off x="0" y="0"/>
          <a:ext cx="0" cy="0"/>
          <a:chOff x="0" y="0"/>
          <a:chExt cx="0" cy="0"/>
        </a:xfrm>
      </p:grpSpPr>
      <p:pic>
        <p:nvPicPr>
          <p:cNvPr id="927" name="Google Shape;927;p68"/>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928" name="Google Shape;928;p68"/>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D</a:t>
            </a:r>
            <a:r>
              <a:rPr lang="en-US" sz="2400" b="1" i="0" u="none" strike="noStrike" cap="none">
                <a:solidFill>
                  <a:schemeClr val="lt1"/>
                </a:solidFill>
                <a:latin typeface="Verdana"/>
                <a:ea typeface="Verdana"/>
                <a:cs typeface="Verdana"/>
                <a:sym typeface="Verdana"/>
              </a:rPr>
              <a:t>igito Medica</a:t>
            </a:r>
            <a:endParaRPr sz="2400" b="1" i="0" u="none" strike="noStrike" cap="none">
              <a:solidFill>
                <a:schemeClr val="lt1"/>
              </a:solidFill>
              <a:latin typeface="Verdana"/>
              <a:ea typeface="Verdana"/>
              <a:cs typeface="Verdana"/>
              <a:sym typeface="Verdana"/>
            </a:endParaRPr>
          </a:p>
        </p:txBody>
      </p:sp>
      <p:sp>
        <p:nvSpPr>
          <p:cNvPr id="929" name="Google Shape;929;p68"/>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Spain</a:t>
            </a:r>
            <a:endParaRPr sz="1200" b="1" i="0" u="none" strike="noStrike" cap="none">
              <a:solidFill>
                <a:schemeClr val="lt1"/>
              </a:solidFill>
              <a:latin typeface="Verdana"/>
              <a:ea typeface="Verdana"/>
              <a:cs typeface="Verdana"/>
              <a:sym typeface="Verdana"/>
            </a:endParaRPr>
          </a:p>
        </p:txBody>
      </p:sp>
      <p:sp>
        <p:nvSpPr>
          <p:cNvPr id="930" name="Google Shape;930;p68"/>
          <p:cNvSpPr txBox="1">
            <a:spLocks noGrp="1"/>
          </p:cNvSpPr>
          <p:nvPr>
            <p:ph type="body" idx="3"/>
          </p:nvPr>
        </p:nvSpPr>
        <p:spPr>
          <a:xfrm>
            <a:off x="331790" y="1062916"/>
            <a:ext cx="8531556" cy="812530"/>
          </a:xfrm>
          <a:prstGeom prst="rect">
            <a:avLst/>
          </a:prstGeom>
          <a:noFill/>
          <a:ln>
            <a:noFill/>
          </a:ln>
        </p:spPr>
        <p:txBody>
          <a:bodyPr spcFirstLastPara="1" wrap="square" lIns="0" tIns="0" rIns="0" bIns="0" anchor="t" anchorCtr="0">
            <a:spAutoFit/>
          </a:bodyPr>
          <a:lstStyle/>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Multibrand and remote patient-monitoring connectivity and integration.</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Synchronic and asynchronic communication for collaboration among Clinicians and Patients.</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Remote visualization of vital markers and waves. </a:t>
            </a:r>
            <a:endParaRPr/>
          </a:p>
        </p:txBody>
      </p:sp>
      <p:sp>
        <p:nvSpPr>
          <p:cNvPr id="931" name="Google Shape;931;p68"/>
          <p:cNvSpPr txBox="1">
            <a:spLocks noGrp="1"/>
          </p:cNvSpPr>
          <p:nvPr>
            <p:ph type="body" idx="4"/>
          </p:nvPr>
        </p:nvSpPr>
        <p:spPr>
          <a:xfrm>
            <a:off x="331787" y="2215733"/>
            <a:ext cx="7559883" cy="1179297"/>
          </a:xfrm>
          <a:prstGeom prst="rect">
            <a:avLst/>
          </a:prstGeom>
          <a:noFill/>
          <a:ln>
            <a:noFill/>
          </a:ln>
        </p:spPr>
        <p:txBody>
          <a:bodyPr spcFirstLastPara="1" wrap="square" lIns="0" tIns="0" rIns="0" bIns="0" anchor="t" anchorCtr="0">
            <a:spAutoFit/>
          </a:bodyPr>
          <a:lstStyle/>
          <a:p>
            <a:pPr marL="22860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Providing connectivity to monitorization devices to be used both on field and during transportation </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Providing full-disclosure remote monitorization through different visualization tools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Providing access through mobile technology to patient Electronic Health Records.</a:t>
            </a:r>
            <a:endParaRPr/>
          </a:p>
        </p:txBody>
      </p:sp>
      <p:sp>
        <p:nvSpPr>
          <p:cNvPr id="932" name="Google Shape;932;p68"/>
          <p:cNvSpPr txBox="1">
            <a:spLocks noGrp="1"/>
          </p:cNvSpPr>
          <p:nvPr>
            <p:ph type="body" idx="5"/>
          </p:nvPr>
        </p:nvSpPr>
        <p:spPr>
          <a:xfrm>
            <a:off x="331787" y="3581429"/>
            <a:ext cx="8531556" cy="1243417"/>
          </a:xfrm>
          <a:prstGeom prst="rect">
            <a:avLst/>
          </a:prstGeom>
          <a:noFill/>
          <a:ln>
            <a:noFill/>
          </a:ln>
        </p:spPr>
        <p:txBody>
          <a:bodyPr spcFirstLastPara="1" wrap="square" lIns="0" tIns="0" rIns="0" bIns="0" anchor="t" anchorCtr="0">
            <a:spAutoFit/>
          </a:bodyPr>
          <a:lstStyle/>
          <a:p>
            <a:pPr marL="22860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Telecommunications providers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Analytic, AI-Based and smart triages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Process Engineering and Process Improvement</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Logistics</a:t>
            </a:r>
            <a:endParaRPr/>
          </a:p>
        </p:txBody>
      </p:sp>
      <p:sp>
        <p:nvSpPr>
          <p:cNvPr id="933" name="Google Shape;933;p68"/>
          <p:cNvSpPr txBox="1">
            <a:spLocks noGrp="1"/>
          </p:cNvSpPr>
          <p:nvPr>
            <p:ph type="body" idx="6"/>
          </p:nvPr>
        </p:nvSpPr>
        <p:spPr>
          <a:xfrm>
            <a:off x="331787" y="4997007"/>
            <a:ext cx="8531556" cy="1639936"/>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iProcureSecurity topics we are seeking cooperation</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Quick and accurate overview of casualties and their status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Decision support for better allocation of available resources and quicker support for casualties</a:t>
            </a:r>
            <a:endParaRPr sz="1200" b="1" i="0" u="none" strike="noStrike" cap="none">
              <a:solidFill>
                <a:schemeClr val="accent2"/>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Improved interoperability internally and with other first responders and relevant actors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Reduced handover times between ambulance transport and hospitals</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a:solidFill>
                  <a:schemeClr val="accent2"/>
                </a:solidFill>
                <a:latin typeface="Verdana"/>
                <a:ea typeface="Verdana"/>
                <a:cs typeface="Verdana"/>
                <a:sym typeface="Verdana"/>
              </a:rPr>
              <a:t>Insights for quality assurance and training measures</a:t>
            </a:r>
            <a:endParaRPr sz="1200" b="1" i="0" u="none" strike="noStrike" cap="none">
              <a:solidFill>
                <a:schemeClr val="accent2"/>
              </a:solidFill>
              <a:latin typeface="Verdana"/>
              <a:ea typeface="Verdana"/>
              <a:cs typeface="Verdana"/>
              <a:sym typeface="Verdana"/>
            </a:endParaRPr>
          </a:p>
        </p:txBody>
      </p:sp>
      <p:sp>
        <p:nvSpPr>
          <p:cNvPr id="934" name="Google Shape;934;p68"/>
          <p:cNvSpPr txBox="1">
            <a:spLocks noGrp="1"/>
          </p:cNvSpPr>
          <p:nvPr>
            <p:ph type="body" idx="7"/>
          </p:nvPr>
        </p:nvSpPr>
        <p:spPr>
          <a:xfrm>
            <a:off x="8348870" y="2453412"/>
            <a:ext cx="3510767" cy="1354217"/>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Juan Manuel Jauregui Becker</a:t>
            </a:r>
            <a:endParaRPr/>
          </a:p>
          <a:p>
            <a:pPr marL="457200" lvl="0" indent="-228600" algn="r" rtl="0">
              <a:lnSpc>
                <a:spcPct val="90000"/>
              </a:lnSpc>
              <a:spcBef>
                <a:spcPts val="600"/>
              </a:spcBef>
              <a:spcAft>
                <a:spcPts val="0"/>
              </a:spcAft>
              <a:buClr>
                <a:schemeClr val="lt1"/>
              </a:buClr>
              <a:buSzPts val="4000"/>
              <a:buNone/>
            </a:pPr>
            <a:r>
              <a:rPr lang="en-US" sz="1400" b="1" i="0" u="sng" strike="noStrike" cap="none">
                <a:solidFill>
                  <a:schemeClr val="lt1"/>
                </a:solidFill>
                <a:latin typeface="Verdana"/>
                <a:ea typeface="Verdana"/>
                <a:cs typeface="Verdana"/>
                <a:sym typeface="Verdana"/>
                <a:hlinkClick r:id="rId4">
                  <a:extLst>
                    <a:ext uri="{A12FA001-AC4F-418D-AE19-62706E023703}">
                      <ahyp:hlinkClr xmlns:ahyp="http://schemas.microsoft.com/office/drawing/2018/hyperlinkcolor" val="tx"/>
                    </a:ext>
                  </a:extLst>
                </a:hlinkClick>
              </a:rPr>
              <a:t>jmjauregui@digitomedica.com</a:t>
            </a:r>
            <a:r>
              <a:rPr lang="en-US" sz="1400" b="1" i="0" u="none" strike="noStrike" cap="none">
                <a:solidFill>
                  <a:schemeClr val="lt1"/>
                </a:solidFill>
                <a:latin typeface="Verdana"/>
                <a:ea typeface="Verdana"/>
                <a:cs typeface="Verdana"/>
                <a:sym typeface="Verdana"/>
              </a:rPr>
              <a:t> </a:t>
            </a:r>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935" name="Google Shape;935;p68"/>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936" name="Google Shape;936;p68"/>
          <p:cNvSpPr txBox="1">
            <a:spLocks noGrp="1"/>
          </p:cNvSpPr>
          <p:nvPr>
            <p:ph type="body" idx="9"/>
          </p:nvPr>
        </p:nvSpPr>
        <p:spPr>
          <a:xfrm>
            <a:off x="9007813" y="4628401"/>
            <a:ext cx="2851824" cy="9725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Seeking a partner</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Open to discuss</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937" name="Google Shape;937;p68" descr="Logotipo, nombre de la empresa&#10;&#10;Descripción generada automáticamente"/>
          <p:cNvPicPr preferRelativeResize="0">
            <a:picLocks noGrp="1"/>
          </p:cNvPicPr>
          <p:nvPr>
            <p:ph type="pic" idx="13"/>
          </p:nvPr>
        </p:nvPicPr>
        <p:blipFill rotWithShape="1">
          <a:blip r:embed="rId5">
            <a:alphaModFix/>
          </a:blip>
          <a:srcRect t="21655" b="21654"/>
          <a:stretch/>
        </p:blipFill>
        <p:spPr>
          <a:xfrm>
            <a:off x="9007475" y="1138238"/>
            <a:ext cx="2852738" cy="1168400"/>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941"/>
        <p:cNvGrpSpPr/>
        <p:nvPr/>
      </p:nvGrpSpPr>
      <p:grpSpPr>
        <a:xfrm>
          <a:off x="0" y="0"/>
          <a:ext cx="0" cy="0"/>
          <a:chOff x="0" y="0"/>
          <a:chExt cx="0" cy="0"/>
        </a:xfrm>
      </p:grpSpPr>
      <p:pic>
        <p:nvPicPr>
          <p:cNvPr id="942" name="Google Shape;942;p6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943" name="Google Shape;943;p69"/>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2400" b="1" i="0" u="none" strike="noStrike" cap="none">
                <a:solidFill>
                  <a:schemeClr val="accent2"/>
                </a:solidFill>
                <a:latin typeface="Verdana"/>
                <a:ea typeface="Verdana"/>
                <a:cs typeface="Verdana"/>
                <a:sym typeface="Verdana"/>
              </a:rPr>
              <a:t>R</a:t>
            </a:r>
            <a:r>
              <a:rPr lang="en-US" sz="2400" b="1" i="0" u="none" strike="noStrike" cap="none">
                <a:solidFill>
                  <a:schemeClr val="lt1"/>
                </a:solidFill>
                <a:latin typeface="Verdana"/>
                <a:ea typeface="Verdana"/>
                <a:cs typeface="Verdana"/>
                <a:sym typeface="Verdana"/>
              </a:rPr>
              <a:t>escueWave by VOMATEC Innovations GmbH</a:t>
            </a:r>
            <a:endParaRPr sz="2400" b="1" i="0" u="none" strike="noStrike" cap="none">
              <a:solidFill>
                <a:schemeClr val="lt1"/>
              </a:solidFill>
              <a:latin typeface="Verdana"/>
              <a:ea typeface="Verdana"/>
              <a:cs typeface="Verdana"/>
              <a:sym typeface="Verdana"/>
            </a:endParaRPr>
          </a:p>
        </p:txBody>
      </p:sp>
      <p:sp>
        <p:nvSpPr>
          <p:cNvPr id="944" name="Google Shape;944;p69"/>
          <p:cNvSpPr txBox="1">
            <a:spLocks noGrp="1"/>
          </p:cNvSpPr>
          <p:nvPr>
            <p:ph type="body" idx="2"/>
          </p:nvPr>
        </p:nvSpPr>
        <p:spPr>
          <a:xfrm>
            <a:off x="331790" y="749497"/>
            <a:ext cx="3565131" cy="294440"/>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sz="1200" b="1" i="0" u="none" strike="noStrike" cap="none">
                <a:solidFill>
                  <a:schemeClr val="lt1"/>
                </a:solidFill>
                <a:latin typeface="Verdana"/>
                <a:ea typeface="Verdana"/>
                <a:cs typeface="Verdana"/>
                <a:sym typeface="Verdana"/>
              </a:rPr>
              <a:t>Germany</a:t>
            </a:r>
            <a:endParaRPr sz="1200" b="1" i="0" u="none" strike="noStrike" cap="none">
              <a:solidFill>
                <a:schemeClr val="lt1"/>
              </a:solidFill>
              <a:latin typeface="Verdana"/>
              <a:ea typeface="Verdana"/>
              <a:cs typeface="Verdana"/>
              <a:sym typeface="Verdana"/>
            </a:endParaRPr>
          </a:p>
        </p:txBody>
      </p:sp>
      <p:sp>
        <p:nvSpPr>
          <p:cNvPr id="945" name="Google Shape;945;p69"/>
          <p:cNvSpPr txBox="1">
            <a:spLocks noGrp="1"/>
          </p:cNvSpPr>
          <p:nvPr>
            <p:ph type="body" idx="3"/>
          </p:nvPr>
        </p:nvSpPr>
        <p:spPr>
          <a:xfrm>
            <a:off x="331790" y="1062916"/>
            <a:ext cx="8531556" cy="1057725"/>
          </a:xfrm>
          <a:prstGeom prst="rect">
            <a:avLst/>
          </a:prstGeom>
          <a:noFill/>
          <a:ln>
            <a:noFill/>
          </a:ln>
        </p:spPr>
        <p:txBody>
          <a:bodyPr spcFirstLastPara="1" wrap="square" lIns="0" tIns="0" rIns="0" bIns="0" anchor="t" anchorCtr="0">
            <a:spAutoFit/>
          </a:bodyPr>
          <a:lstStyle/>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Specialized SME from Germany.</a:t>
            </a:r>
            <a:endParaRPr/>
          </a:p>
          <a:p>
            <a:pPr marL="216000" marR="0" lvl="0" indent="0" algn="l" rtl="0">
              <a:lnSpc>
                <a:spcPct val="90000"/>
              </a:lnSpc>
              <a:spcBef>
                <a:spcPts val="600"/>
              </a:spcBef>
              <a:spcAft>
                <a:spcPts val="0"/>
              </a:spcAft>
              <a:buClr>
                <a:schemeClr val="lt1"/>
              </a:buClr>
              <a:buSzPts val="4000"/>
              <a:buFont typeface="Noto Sans Symbols"/>
              <a:buNone/>
            </a:pPr>
            <a:r>
              <a:rPr lang="en-US" sz="1400" b="0" i="0" u="none" strike="noStrike" cap="none">
                <a:solidFill>
                  <a:schemeClr val="lt1"/>
                </a:solidFill>
                <a:latin typeface="Verdana"/>
                <a:ea typeface="Verdana"/>
                <a:cs typeface="Verdana"/>
                <a:sym typeface="Verdana"/>
              </a:rPr>
              <a:t>Software and Solutions Provider for 20+ years for emergency services,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fire brigades, corporate security.</a:t>
            </a:r>
            <a:endParaRPr/>
          </a:p>
          <a:p>
            <a:pPr marL="457200" lvl="0" indent="-228600" algn="l" rtl="0">
              <a:lnSpc>
                <a:spcPct val="90000"/>
              </a:lnSpc>
              <a:spcBef>
                <a:spcPts val="10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946" name="Google Shape;946;p69"/>
          <p:cNvSpPr txBox="1">
            <a:spLocks noGrp="1"/>
          </p:cNvSpPr>
          <p:nvPr>
            <p:ph type="body" idx="4"/>
          </p:nvPr>
        </p:nvSpPr>
        <p:spPr>
          <a:xfrm>
            <a:off x="331787" y="2215733"/>
            <a:ext cx="8531556" cy="124341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Value my organisation can add to a joint Tender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World-First in Digital MCI Managemet</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On-Scene Overview with Digital Triage Tags (Patented)</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MCI Management Software (multi platform), from Triage to Transport</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Off-line capability, </a:t>
            </a:r>
            <a:endParaRPr/>
          </a:p>
        </p:txBody>
      </p:sp>
      <p:sp>
        <p:nvSpPr>
          <p:cNvPr id="947" name="Google Shape;947;p69"/>
          <p:cNvSpPr txBox="1">
            <a:spLocks noGrp="1"/>
          </p:cNvSpPr>
          <p:nvPr>
            <p:ph type="body" idx="5"/>
          </p:nvPr>
        </p:nvSpPr>
        <p:spPr>
          <a:xfrm>
            <a:off x="331787" y="3581429"/>
            <a:ext cx="8531556" cy="1013098"/>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a:solidFill>
                  <a:schemeClr val="lt1"/>
                </a:solidFill>
                <a:latin typeface="Verdana"/>
                <a:ea typeface="Verdana"/>
                <a:cs typeface="Verdana"/>
                <a:sym typeface="Verdana"/>
              </a:rPr>
              <a:t>Areas of cooperation sought</a:t>
            </a:r>
            <a:endParaRPr sz="1400" b="1"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Decision Support towards hospital capacities/infrastructure</a:t>
            </a:r>
            <a:endParaRPr sz="1200" b="0" i="0" u="none" strike="noStrike" cap="none">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Privacy and GDPR</a:t>
            </a:r>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a:solidFill>
                  <a:schemeClr val="lt1"/>
                </a:solidFill>
                <a:latin typeface="Verdana"/>
                <a:ea typeface="Verdana"/>
                <a:cs typeface="Verdana"/>
                <a:sym typeface="Verdana"/>
              </a:rPr>
              <a:t>EMCC and Hospital Information Systems</a:t>
            </a:r>
            <a:endParaRPr sz="1200" b="0" i="0" u="none" strike="noStrike" cap="none">
              <a:solidFill>
                <a:schemeClr val="lt1"/>
              </a:solidFill>
              <a:latin typeface="Verdana"/>
              <a:ea typeface="Verdana"/>
              <a:cs typeface="Verdana"/>
              <a:sym typeface="Verdana"/>
            </a:endParaRPr>
          </a:p>
        </p:txBody>
      </p:sp>
      <p:sp>
        <p:nvSpPr>
          <p:cNvPr id="948" name="Google Shape;948;p69"/>
          <p:cNvSpPr txBox="1">
            <a:spLocks noGrp="1"/>
          </p:cNvSpPr>
          <p:nvPr>
            <p:ph type="body" idx="6"/>
          </p:nvPr>
        </p:nvSpPr>
        <p:spPr>
          <a:xfrm>
            <a:off x="331787" y="4997007"/>
            <a:ext cx="8531556" cy="1473737"/>
          </a:xfrm>
          <a:prstGeom prst="rect">
            <a:avLst/>
          </a:prstGeom>
          <a:noFill/>
          <a:ln>
            <a:noFill/>
          </a:ln>
        </p:spPr>
        <p:txBody>
          <a:bodyPr spcFirstLastPara="1" wrap="square" lIns="0" tIns="0" rIns="0" bIns="0" anchor="t" anchorCtr="0">
            <a:spAutoFit/>
          </a:bodyPr>
          <a:lstStyle/>
          <a:p>
            <a:pPr marL="228600" marR="0" lvl="0" indent="0" algn="l" rtl="0">
              <a:lnSpc>
                <a:spcPct val="90000"/>
              </a:lnSpc>
              <a:spcBef>
                <a:spcPts val="1000"/>
              </a:spcBef>
              <a:spcAft>
                <a:spcPts val="0"/>
              </a:spcAft>
              <a:buClr>
                <a:schemeClr val="lt1"/>
              </a:buClr>
              <a:buSzPts val="4000"/>
              <a:buFont typeface="Courier New"/>
              <a:buNone/>
            </a:pPr>
            <a:r>
              <a:rPr lang="en-US" sz="1400" b="1" i="0" u="none" strike="noStrike" cap="none" dirty="0" err="1">
                <a:solidFill>
                  <a:schemeClr val="lt1"/>
                </a:solidFill>
                <a:latin typeface="Verdana"/>
                <a:ea typeface="Verdana"/>
                <a:cs typeface="Verdana"/>
                <a:sym typeface="Verdana"/>
              </a:rPr>
              <a:t>iProcureSecurity</a:t>
            </a:r>
            <a:r>
              <a:rPr lang="en-US" sz="1400" b="1" i="0" u="none" strike="noStrike" cap="none" dirty="0">
                <a:solidFill>
                  <a:schemeClr val="lt1"/>
                </a:solidFill>
                <a:latin typeface="Verdana"/>
                <a:ea typeface="Verdana"/>
                <a:cs typeface="Verdana"/>
                <a:sym typeface="Verdana"/>
              </a:rPr>
              <a:t> topics we are seeking cooperation</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Quick and accurate overview of casualties and their status</a:t>
            </a:r>
            <a:endParaRPr sz="1200" b="0" i="0" u="none" strike="noStrike" cap="none" dirty="0">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0" i="0" u="none" strike="noStrike" cap="none" dirty="0">
                <a:solidFill>
                  <a:schemeClr val="lt1"/>
                </a:solidFill>
                <a:latin typeface="Verdana"/>
                <a:ea typeface="Verdana"/>
                <a:cs typeface="Verdana"/>
                <a:sym typeface="Verdana"/>
              </a:rPr>
              <a:t>Decision support for better allocation of available resources and quicker support for casualties</a:t>
            </a:r>
            <a:endParaRPr sz="1200" b="0" i="0" u="none" strike="noStrike" cap="none" dirty="0">
              <a:solidFill>
                <a:schemeClr val="lt1"/>
              </a:solidFill>
              <a:latin typeface="Verdana"/>
              <a:ea typeface="Verdana"/>
              <a:cs typeface="Verdana"/>
              <a:sym typeface="Verdana"/>
            </a:endParaRPr>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dirty="0">
                <a:solidFill>
                  <a:srgbClr val="DB3A64"/>
                </a:solidFill>
                <a:latin typeface="Verdana"/>
                <a:ea typeface="Verdana"/>
                <a:cs typeface="Verdana"/>
                <a:sym typeface="Verdana"/>
              </a:rPr>
              <a:t>Improved interoperability internally and with other first responders and relevant actors</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dirty="0">
                <a:solidFill>
                  <a:srgbClr val="DB3A64"/>
                </a:solidFill>
                <a:latin typeface="Verdana"/>
                <a:ea typeface="Verdana"/>
                <a:cs typeface="Verdana"/>
                <a:sym typeface="Verdana"/>
              </a:rPr>
              <a:t>Reduced handover times between ambulance transport and hospitals</a:t>
            </a:r>
            <a:endParaRPr dirty="0"/>
          </a:p>
          <a:p>
            <a:pPr marL="857250" marR="0" lvl="1" indent="-285750" algn="l" rtl="0">
              <a:lnSpc>
                <a:spcPct val="90000"/>
              </a:lnSpc>
              <a:spcBef>
                <a:spcPts val="500"/>
              </a:spcBef>
              <a:spcAft>
                <a:spcPts val="0"/>
              </a:spcAft>
              <a:buClr>
                <a:schemeClr val="lt1"/>
              </a:buClr>
              <a:buSzPts val="1800"/>
              <a:buFont typeface="Courier New"/>
              <a:buChar char="o"/>
            </a:pPr>
            <a:r>
              <a:rPr lang="en-US" sz="1200" b="1" i="0" u="none" strike="noStrike" cap="none" dirty="0">
                <a:solidFill>
                  <a:srgbClr val="DB3A64"/>
                </a:solidFill>
                <a:latin typeface="Verdana"/>
                <a:ea typeface="Verdana"/>
                <a:cs typeface="Verdana"/>
                <a:sym typeface="Verdana"/>
              </a:rPr>
              <a:t>Insights for quality assurance and training measures</a:t>
            </a:r>
            <a:endParaRPr sz="1200" b="1" i="0" u="none" strike="noStrike" cap="none" dirty="0">
              <a:solidFill>
                <a:srgbClr val="DB3A64"/>
              </a:solidFill>
              <a:latin typeface="Verdana"/>
              <a:ea typeface="Verdana"/>
              <a:cs typeface="Verdana"/>
              <a:sym typeface="Verdana"/>
            </a:endParaRPr>
          </a:p>
        </p:txBody>
      </p:sp>
      <p:sp>
        <p:nvSpPr>
          <p:cNvPr id="949" name="Google Shape;949;p69"/>
          <p:cNvSpPr txBox="1">
            <a:spLocks noGrp="1"/>
          </p:cNvSpPr>
          <p:nvPr>
            <p:ph type="body" idx="7"/>
          </p:nvPr>
        </p:nvSpPr>
        <p:spPr>
          <a:xfrm>
            <a:off x="8744505" y="2453412"/>
            <a:ext cx="3115132" cy="1625060"/>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Dr. Stephan Heuer</a:t>
            </a:r>
            <a:endParaRPr/>
          </a:p>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Stephan.Heuer@vomatec.de</a:t>
            </a:r>
            <a:endParaRPr/>
          </a:p>
          <a:p>
            <a:pPr marL="457200" lvl="0" indent="-228600" algn="r" rtl="0">
              <a:lnSpc>
                <a:spcPct val="90000"/>
              </a:lnSpc>
              <a:spcBef>
                <a:spcPts val="600"/>
              </a:spcBef>
              <a:spcAft>
                <a:spcPts val="0"/>
              </a:spcAft>
              <a:buClr>
                <a:schemeClr val="lt1"/>
              </a:buClr>
              <a:buSzPts val="4000"/>
              <a:buNone/>
            </a:pPr>
            <a:r>
              <a:rPr lang="en-US" sz="1400" b="1" i="0" u="sng" strike="noStrike" cap="none">
                <a:solidFill>
                  <a:schemeClr val="lt1"/>
                </a:solidFill>
                <a:latin typeface="Verdana"/>
                <a:ea typeface="Verdana"/>
                <a:cs typeface="Verdana"/>
                <a:sym typeface="Verdana"/>
                <a:hlinkClick r:id="rId4">
                  <a:extLst>
                    <a:ext uri="{A12FA001-AC4F-418D-AE19-62706E023703}">
                      <ahyp:hlinkClr xmlns:ahyp="http://schemas.microsoft.com/office/drawing/2018/hyperlinkcolor" val="tx"/>
                    </a:ext>
                  </a:extLst>
                </a:hlinkClick>
              </a:rPr>
              <a:t>www.rescuewave.de</a:t>
            </a: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400" b="1" i="0" u="none" strike="noStrike" cap="none">
              <a:solidFill>
                <a:schemeClr val="lt1"/>
              </a:solidFill>
              <a:latin typeface="Verdana"/>
              <a:ea typeface="Verdana"/>
              <a:cs typeface="Verdana"/>
              <a:sym typeface="Verdana"/>
            </a:endParaRPr>
          </a:p>
        </p:txBody>
      </p:sp>
      <p:sp>
        <p:nvSpPr>
          <p:cNvPr id="950" name="Google Shape;950;p69"/>
          <p:cNvSpPr txBox="1">
            <a:spLocks noGrp="1"/>
          </p:cNvSpPr>
          <p:nvPr>
            <p:ph type="body" idx="8"/>
          </p:nvPr>
        </p:nvSpPr>
        <p:spPr>
          <a:xfrm>
            <a:off x="9007813" y="4225125"/>
            <a:ext cx="2851824" cy="270843"/>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400" b="1" i="0" u="none" strike="noStrike" cap="none">
                <a:solidFill>
                  <a:schemeClr val="lt1"/>
                </a:solidFill>
                <a:latin typeface="Verdana"/>
                <a:ea typeface="Verdana"/>
                <a:cs typeface="Verdana"/>
                <a:sym typeface="Verdana"/>
              </a:rPr>
              <a:t>Type of partnership</a:t>
            </a:r>
            <a:endParaRPr sz="1400" b="1" i="0" u="none" strike="noStrike" cap="none">
              <a:solidFill>
                <a:schemeClr val="lt1"/>
              </a:solidFill>
              <a:latin typeface="Verdana"/>
              <a:ea typeface="Verdana"/>
              <a:cs typeface="Verdana"/>
              <a:sym typeface="Verdana"/>
            </a:endParaRPr>
          </a:p>
        </p:txBody>
      </p:sp>
      <p:sp>
        <p:nvSpPr>
          <p:cNvPr id="951" name="Google Shape;951;p69"/>
          <p:cNvSpPr txBox="1">
            <a:spLocks noGrp="1"/>
          </p:cNvSpPr>
          <p:nvPr>
            <p:ph type="body" idx="9"/>
          </p:nvPr>
        </p:nvSpPr>
        <p:spPr>
          <a:xfrm>
            <a:off x="9007813" y="4628401"/>
            <a:ext cx="2851824" cy="972574"/>
          </a:xfrm>
          <a:prstGeom prst="rect">
            <a:avLst/>
          </a:prstGeom>
          <a:noFill/>
          <a:ln>
            <a:noFill/>
          </a:ln>
        </p:spPr>
        <p:txBody>
          <a:bodyPr spcFirstLastPara="1" wrap="square" lIns="0" tIns="0" rIns="0" bIns="0" anchor="t" anchorCtr="0">
            <a:spAutoFit/>
          </a:bodyPr>
          <a:lstStyle/>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coordinator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0" i="0" u="none" strike="noStrike" cap="none">
                <a:solidFill>
                  <a:schemeClr val="lt1"/>
                </a:solidFill>
                <a:latin typeface="Verdana"/>
                <a:ea typeface="Verdana"/>
                <a:cs typeface="Verdana"/>
                <a:sym typeface="Verdana"/>
              </a:rPr>
              <a:t>Seeking a partner</a:t>
            </a:r>
            <a:endParaRPr sz="1200" b="0" i="0" u="none" strike="noStrike" cap="none">
              <a:solidFill>
                <a:schemeClr val="lt1"/>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r>
              <a:rPr lang="en-US" sz="1200" b="1" i="0" u="none" strike="noStrike" cap="none">
                <a:solidFill>
                  <a:schemeClr val="accent2"/>
                </a:solidFill>
                <a:latin typeface="Verdana"/>
                <a:ea typeface="Verdana"/>
                <a:cs typeface="Verdana"/>
                <a:sym typeface="Verdana"/>
              </a:rPr>
              <a:t>Open to discuss</a:t>
            </a:r>
            <a:endParaRPr sz="1200" b="1" i="0" u="none" strike="noStrike" cap="none">
              <a:solidFill>
                <a:schemeClr val="accent2"/>
              </a:solidFill>
              <a:latin typeface="Verdana"/>
              <a:ea typeface="Verdana"/>
              <a:cs typeface="Verdana"/>
              <a:sym typeface="Verdana"/>
            </a:endParaRPr>
          </a:p>
          <a:p>
            <a:pPr marL="457200" lvl="0" indent="-228600" algn="r" rtl="0">
              <a:lnSpc>
                <a:spcPct val="90000"/>
              </a:lnSpc>
              <a:spcBef>
                <a:spcPts val="600"/>
              </a:spcBef>
              <a:spcAft>
                <a:spcPts val="0"/>
              </a:spcAft>
              <a:buClr>
                <a:schemeClr val="lt1"/>
              </a:buClr>
              <a:buSzPts val="4000"/>
              <a:buNone/>
            </a:pPr>
            <a:endParaRPr sz="1200" b="1" i="0" u="none" strike="noStrike" cap="none">
              <a:solidFill>
                <a:schemeClr val="lt1"/>
              </a:solidFill>
              <a:latin typeface="Verdana"/>
              <a:ea typeface="Verdana"/>
              <a:cs typeface="Verdana"/>
              <a:sym typeface="Verdana"/>
            </a:endParaRPr>
          </a:p>
        </p:txBody>
      </p:sp>
      <p:pic>
        <p:nvPicPr>
          <p:cNvPr id="952" name="Google Shape;952;p69"/>
          <p:cNvPicPr preferRelativeResize="0"/>
          <p:nvPr/>
        </p:nvPicPr>
        <p:blipFill rotWithShape="1">
          <a:blip r:embed="rId5">
            <a:alphaModFix/>
          </a:blip>
          <a:srcRect/>
          <a:stretch/>
        </p:blipFill>
        <p:spPr>
          <a:xfrm>
            <a:off x="8014443" y="1196975"/>
            <a:ext cx="3661620" cy="1054731"/>
          </a:xfrm>
          <a:prstGeom prst="rect">
            <a:avLst/>
          </a:prstGeom>
          <a:noFill/>
          <a:ln>
            <a:noFill/>
          </a:ln>
        </p:spPr>
      </p:pic>
      <p:grpSp>
        <p:nvGrpSpPr>
          <p:cNvPr id="953" name="Google Shape;953;p69"/>
          <p:cNvGrpSpPr/>
          <p:nvPr/>
        </p:nvGrpSpPr>
        <p:grpSpPr>
          <a:xfrm>
            <a:off x="6810376" y="2542090"/>
            <a:ext cx="2137100" cy="1851864"/>
            <a:chOff x="4242820" y="1311021"/>
            <a:chExt cx="4865274" cy="4215912"/>
          </a:xfrm>
        </p:grpSpPr>
        <p:pic>
          <p:nvPicPr>
            <p:cNvPr id="954" name="Google Shape;954;p69" descr="Ein Bild, das Elektronik, Fern, Controller, drinnen enthält.&#10;&#10;Automatisch generierte Beschreibung"/>
            <p:cNvPicPr preferRelativeResize="0"/>
            <p:nvPr/>
          </p:nvPicPr>
          <p:blipFill rotWithShape="1">
            <a:blip r:embed="rId6">
              <a:alphaModFix/>
            </a:blip>
            <a:srcRect/>
            <a:stretch/>
          </p:blipFill>
          <p:spPr>
            <a:xfrm>
              <a:off x="4242820" y="1695309"/>
              <a:ext cx="3706360" cy="3831624"/>
            </a:xfrm>
            <a:prstGeom prst="rect">
              <a:avLst/>
            </a:prstGeom>
            <a:noFill/>
            <a:ln>
              <a:noFill/>
            </a:ln>
          </p:spPr>
        </p:pic>
        <p:pic>
          <p:nvPicPr>
            <p:cNvPr id="955" name="Google Shape;955;p69"/>
            <p:cNvPicPr preferRelativeResize="0"/>
            <p:nvPr/>
          </p:nvPicPr>
          <p:blipFill rotWithShape="1">
            <a:blip r:embed="rId7">
              <a:alphaModFix/>
            </a:blip>
            <a:srcRect/>
            <a:stretch/>
          </p:blipFill>
          <p:spPr>
            <a:xfrm rot="4061655">
              <a:off x="7746023" y="1491108"/>
              <a:ext cx="1181984" cy="1181984"/>
            </a:xfrm>
            <a:prstGeom prst="rect">
              <a:avLst/>
            </a:prstGeom>
            <a:noFill/>
            <a:ln>
              <a:noFill/>
            </a:ln>
          </p:spPr>
        </p:pic>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V</a:t>
            </a:r>
            <a:r>
              <a:rPr lang="de-DE" dirty="0">
                <a:solidFill>
                  <a:schemeClr val="bg1"/>
                </a:solidFill>
              </a:rPr>
              <a:t>r2Go Ltd</a:t>
            </a:r>
            <a:endParaRPr dirty="0">
              <a:solidFill>
                <a:schemeClr val="bg1"/>
              </a:solidFill>
            </a:endParaRPr>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Israel</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p:nvPr>
        </p:nvSpPr>
        <p:spPr>
          <a:xfrm>
            <a:off x="331790" y="1062916"/>
            <a:ext cx="8531556" cy="903837"/>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r>
              <a:rPr lang="en-US" b="0" dirty="0"/>
              <a:t>Specialize in creating </a:t>
            </a:r>
            <a:r>
              <a:rPr lang="en-US" b="0" dirty="0" err="1"/>
              <a:t>metaverses</a:t>
            </a:r>
            <a:r>
              <a:rPr lang="en-US" b="0" dirty="0"/>
              <a:t>  (multiplayer virtual reality) for all use cases in a multiplayer collaboration on the cloud. Virtual Reality (VR) and PC , cross-platform support. Digital transformation from on-location processes to virtual reality environment in a cost-effective way. Data analysis for better performance.</a:t>
            </a:r>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p:nvPr>
        </p:nvSpPr>
        <p:spPr>
          <a:xfrm>
            <a:off x="331787" y="2215733"/>
            <a:ext cx="8531556"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Value </a:t>
            </a:r>
            <a:r>
              <a:rPr lang="de-DE" dirty="0" err="1"/>
              <a:t>my</a:t>
            </a:r>
            <a:r>
              <a:rPr lang="de-DE" dirty="0"/>
              <a:t> </a:t>
            </a:r>
            <a:r>
              <a:rPr lang="de-DE" dirty="0" err="1"/>
              <a:t>organisation</a:t>
            </a:r>
            <a:r>
              <a:rPr lang="de-DE" dirty="0"/>
              <a:t> </a:t>
            </a:r>
            <a:r>
              <a:rPr lang="de-DE" dirty="0" err="1"/>
              <a:t>can</a:t>
            </a:r>
            <a:r>
              <a:rPr lang="de-DE" dirty="0"/>
              <a:t> </a:t>
            </a:r>
            <a:r>
              <a:rPr lang="de-DE" dirty="0" err="1"/>
              <a:t>add</a:t>
            </a:r>
            <a:r>
              <a:rPr lang="de-DE" dirty="0"/>
              <a:t> </a:t>
            </a:r>
            <a:r>
              <a:rPr lang="de-DE" dirty="0" err="1"/>
              <a:t>to</a:t>
            </a:r>
            <a:r>
              <a:rPr lang="de-DE" dirty="0"/>
              <a:t> a </a:t>
            </a:r>
            <a:r>
              <a:rPr lang="de-DE" dirty="0" err="1"/>
              <a:t>joint</a:t>
            </a:r>
            <a:r>
              <a:rPr lang="de-DE" dirty="0"/>
              <a:t> Tender</a:t>
            </a:r>
          </a:p>
          <a:p>
            <a:pPr lvl="1"/>
            <a:r>
              <a:rPr lang="de-DE" dirty="0"/>
              <a:t>Save traning costs (human resources and space costs, AI actors)</a:t>
            </a:r>
            <a:r>
              <a:rPr lang="he-IL" dirty="0"/>
              <a:t> </a:t>
            </a:r>
            <a:r>
              <a:rPr lang="en-US" dirty="0"/>
              <a:t>through VR</a:t>
            </a:r>
            <a:endParaRPr lang="de-DE" dirty="0"/>
          </a:p>
          <a:p>
            <a:pPr lvl="1"/>
            <a:r>
              <a:rPr lang="de-DE" dirty="0"/>
              <a:t>Save traveling costs </a:t>
            </a:r>
            <a:r>
              <a:rPr lang="en-US" dirty="0"/>
              <a:t>through VR</a:t>
            </a:r>
            <a:endParaRPr lang="de-DE" dirty="0"/>
          </a:p>
          <a:p>
            <a:pPr lvl="1"/>
            <a:r>
              <a:rPr lang="de-DE" dirty="0"/>
              <a:t>More efficiant leraning processes </a:t>
            </a:r>
            <a:r>
              <a:rPr lang="en-US" dirty="0"/>
              <a:t>through VR</a:t>
            </a:r>
            <a:endParaRPr lang="de-DE" dirty="0"/>
          </a:p>
          <a:p>
            <a:pPr lvl="1"/>
            <a:r>
              <a:rPr lang="de-DE" dirty="0"/>
              <a:t>Recreate environmentin VR that can‘t be exist in the real world in </a:t>
            </a:r>
          </a:p>
          <a:p>
            <a:pPr lvl="1"/>
            <a:endParaRPr dirty="0"/>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p:nvPr>
        </p:nvSpPr>
        <p:spPr>
          <a:xfrm>
            <a:off x="331787" y="3581429"/>
            <a:ext cx="8531556" cy="12434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Areas of </a:t>
            </a:r>
            <a:r>
              <a:rPr lang="de-DE" dirty="0" err="1"/>
              <a:t>cooperation</a:t>
            </a:r>
            <a:r>
              <a:rPr lang="de-DE" dirty="0"/>
              <a:t> </a:t>
            </a:r>
            <a:r>
              <a:rPr lang="de-DE" dirty="0" err="1"/>
              <a:t>sought</a:t>
            </a:r>
            <a:endParaRPr lang="de-DE" dirty="0"/>
          </a:p>
          <a:p>
            <a:pPr lvl="1"/>
            <a:r>
              <a:rPr lang="de-DE" dirty="0"/>
              <a:t>Simulation of real world situations</a:t>
            </a:r>
          </a:p>
          <a:p>
            <a:pPr lvl="1"/>
            <a:r>
              <a:rPr lang="de-DE" dirty="0"/>
              <a:t>Innovative learning and training methods</a:t>
            </a:r>
          </a:p>
          <a:p>
            <a:pPr lvl="1"/>
            <a:r>
              <a:rPr lang="de-DE" dirty="0"/>
              <a:t>Improve acquiring knowledge processes</a:t>
            </a:r>
          </a:p>
          <a:p>
            <a:pPr lvl="1"/>
            <a:r>
              <a:rPr lang="en-US" dirty="0"/>
              <a:t>Improving performance by Data</a:t>
            </a:r>
            <a:endParaRPr dirty="0"/>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p:nvPr>
        </p:nvSpPr>
        <p:spPr>
          <a:xfrm>
            <a:off x="331787" y="4997007"/>
            <a:ext cx="8531556" cy="1639936"/>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iProcureSecurity topics we are seeking cooperation </a:t>
            </a:r>
          </a:p>
          <a:p>
            <a:pPr lvl="1"/>
            <a:r>
              <a:rPr lang="en-US" b="1" dirty="0"/>
              <a:t>Quick and accurate overview of casualties and their status</a:t>
            </a:r>
            <a:endParaRPr lang="de-DE" b="1" dirty="0"/>
          </a:p>
          <a:p>
            <a:pPr lvl="1"/>
            <a:r>
              <a:rPr lang="en-US" b="1" dirty="0">
                <a:solidFill>
                  <a:schemeClr val="accent2"/>
                </a:solidFill>
              </a:rPr>
              <a:t>Decision support for better allocation of available resources and quicker support for casualties</a:t>
            </a:r>
            <a:endParaRPr lang="de-DE" b="1" dirty="0">
              <a:solidFill>
                <a:schemeClr val="accent2"/>
              </a:solidFill>
            </a:endParaRPr>
          </a:p>
          <a:p>
            <a:pPr lvl="1"/>
            <a:r>
              <a:rPr lang="en-US" b="1" dirty="0">
                <a:solidFill>
                  <a:schemeClr val="accent2"/>
                </a:solidFill>
              </a:rPr>
              <a:t>Improved interoperability internally and with other first responders and relevant actors</a:t>
            </a:r>
          </a:p>
          <a:p>
            <a:pPr lvl="1"/>
            <a:r>
              <a:rPr lang="en-US" b="1" dirty="0">
                <a:solidFill>
                  <a:schemeClr val="accent2"/>
                </a:solidFill>
              </a:rPr>
              <a:t>Reduced handover times between ambulance transport and hospitals</a:t>
            </a:r>
          </a:p>
          <a:p>
            <a:pPr lvl="1"/>
            <a:r>
              <a:rPr lang="en-US" b="1" dirty="0">
                <a:solidFill>
                  <a:schemeClr val="accent2"/>
                </a:solidFill>
              </a:rPr>
              <a:t>Insights for quality assurance and training measures</a:t>
            </a:r>
            <a:endParaRPr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p:nvPr>
        </p:nvSpPr>
        <p:spPr>
          <a:xfrm>
            <a:off x="9007813" y="2453412"/>
            <a:ext cx="2851824" cy="108337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Zvi Tubul-Lavy</a:t>
            </a:r>
          </a:p>
          <a:p>
            <a:r>
              <a:rPr lang="de-DE" dirty="0"/>
              <a:t>zvitubul@gmail.com</a:t>
            </a:r>
          </a:p>
          <a:p>
            <a:r>
              <a:rPr lang="de-DE" dirty="0"/>
              <a:t>https://1sync-xr.com/</a:t>
            </a:r>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of </a:t>
            </a:r>
            <a:r>
              <a:rPr lang="de-DE" dirty="0" err="1"/>
              <a:t>partnership</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p:nvPr>
        </p:nvSpPr>
        <p:spPr>
          <a:xfrm>
            <a:off x="9007813" y="4628401"/>
            <a:ext cx="2851824" cy="97257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t>Seeking</a:t>
            </a:r>
            <a:r>
              <a:rPr lang="de-DE" dirty="0"/>
              <a:t> a </a:t>
            </a:r>
            <a:r>
              <a:rPr lang="de-DE" dirty="0" err="1"/>
              <a:t>coordinator</a:t>
            </a:r>
            <a:endParaRPr lang="de-DE" dirty="0"/>
          </a:p>
          <a:p>
            <a:r>
              <a:rPr lang="de-DE" dirty="0" err="1">
                <a:solidFill>
                  <a:schemeClr val="bg1"/>
                </a:solidFill>
              </a:rPr>
              <a:t>Seeking</a:t>
            </a:r>
            <a:r>
              <a:rPr lang="de-DE" dirty="0">
                <a:solidFill>
                  <a:schemeClr val="bg1"/>
                </a:solidFill>
              </a:rPr>
              <a:t> a </a:t>
            </a:r>
            <a:r>
              <a:rPr lang="de-DE" dirty="0" err="1">
                <a:solidFill>
                  <a:schemeClr val="bg1"/>
                </a:solidFill>
              </a:rPr>
              <a:t>partner</a:t>
            </a:r>
            <a:endParaRPr lang="de-DE" dirty="0">
              <a:solidFill>
                <a:schemeClr val="bg1"/>
              </a:solidFill>
            </a:endParaRPr>
          </a:p>
          <a:p>
            <a:r>
              <a:rPr lang="de-DE" dirty="0">
                <a:solidFill>
                  <a:schemeClr val="accent2"/>
                </a:solidFill>
              </a:rPr>
              <a:t>Open </a:t>
            </a:r>
            <a:r>
              <a:rPr lang="de-DE" dirty="0" err="1">
                <a:solidFill>
                  <a:schemeClr val="accent2"/>
                </a:solidFill>
              </a:rPr>
              <a:t>to</a:t>
            </a:r>
            <a:r>
              <a:rPr lang="de-DE" dirty="0">
                <a:solidFill>
                  <a:schemeClr val="accent2"/>
                </a:solidFill>
              </a:rPr>
              <a:t> </a:t>
            </a:r>
            <a:r>
              <a:rPr lang="de-DE" dirty="0" err="1">
                <a:solidFill>
                  <a:schemeClr val="accent2"/>
                </a:solidFill>
              </a:rPr>
              <a:t>discuss</a:t>
            </a:r>
            <a:endParaRPr lang="de-DE" dirty="0">
              <a:solidFill>
                <a:schemeClr val="accent2"/>
              </a:solidFill>
            </a:endParaRPr>
          </a:p>
          <a:p>
            <a:endParaRPr lang="de-DE"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2452" y="996171"/>
            <a:ext cx="2867185" cy="969306"/>
          </a:xfrm>
          <a:prstGeom prst="rect">
            <a:avLst/>
          </a:prstGeom>
        </p:spPr>
      </p:pic>
    </p:spTree>
    <p:extLst>
      <p:ext uri="{BB962C8B-B14F-4D97-AF65-F5344CB8AC3E}">
        <p14:creationId xmlns:p14="http://schemas.microsoft.com/office/powerpoint/2010/main" val="91751450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87" y="10562"/>
            <a:ext cx="8531557" cy="79303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r>
              <a:rPr lang="de-DE" dirty="0">
                <a:solidFill>
                  <a:schemeClr val="accent2"/>
                </a:solidFill>
              </a:rPr>
              <a:t>I</a:t>
            </a:r>
            <a:r>
              <a:rPr lang="de-DE" dirty="0"/>
              <a:t>nstitute </a:t>
            </a:r>
            <a:r>
              <a:rPr lang="de-DE" dirty="0" err="1"/>
              <a:t>of</a:t>
            </a:r>
            <a:r>
              <a:rPr lang="de-DE" dirty="0"/>
              <a:t> Communication and Computer Systems (ICCS) – I-SENSE Group</a:t>
            </a:r>
            <a:endParaRPr dirty="0"/>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87" y="746160"/>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t>Greece</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95416" y="967760"/>
            <a:ext cx="9302916" cy="903837"/>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r>
              <a:rPr lang="en-GB" b="0" dirty="0"/>
              <a:t>Research arm of the School of Electrical and Computer Engineering (ECE) of the National Technical University of Athens (NTUA) </a:t>
            </a:r>
            <a:r>
              <a:rPr lang="en-GB" u="sng" dirty="0"/>
              <a:t>I-SENSE:</a:t>
            </a:r>
            <a:r>
              <a:rPr lang="en-GB" dirty="0"/>
              <a:t> </a:t>
            </a:r>
            <a:r>
              <a:rPr lang="en-GB" b="0" dirty="0"/>
              <a:t>Research Group of ICCS (~150 Members) active in Intelligent Transportation Systems, Virtual Environments, Smart Integrated Systems – Sensors, Communication, Platforms and Crisis Management and Secure Societies.</a:t>
            </a:r>
            <a:endParaRPr lang="de-DE" b="0" dirty="0"/>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148686" y="1844249"/>
            <a:ext cx="8654318" cy="2309863"/>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sz="1200" u="sng" dirty="0"/>
              <a:t>Value </a:t>
            </a:r>
            <a:r>
              <a:rPr lang="de-DE" sz="1200" u="sng" dirty="0" err="1"/>
              <a:t>my</a:t>
            </a:r>
            <a:r>
              <a:rPr lang="de-DE" sz="1200" u="sng" dirty="0"/>
              <a:t> </a:t>
            </a:r>
            <a:r>
              <a:rPr lang="de-DE" sz="1200" u="sng" dirty="0" err="1"/>
              <a:t>organisation</a:t>
            </a:r>
            <a:r>
              <a:rPr lang="de-DE" sz="1200" u="sng" dirty="0"/>
              <a:t> </a:t>
            </a:r>
            <a:r>
              <a:rPr lang="en-GB" sz="1200" u="sng" dirty="0"/>
              <a:t>can</a:t>
            </a:r>
            <a:r>
              <a:rPr lang="de-DE" sz="1200" u="sng" dirty="0"/>
              <a:t> </a:t>
            </a:r>
            <a:r>
              <a:rPr lang="de-DE" sz="1200" u="sng" dirty="0" err="1"/>
              <a:t>add</a:t>
            </a:r>
            <a:r>
              <a:rPr lang="de-DE" sz="1200" u="sng" dirty="0"/>
              <a:t> </a:t>
            </a:r>
            <a:r>
              <a:rPr lang="de-DE" sz="1200" u="sng" dirty="0" err="1"/>
              <a:t>to</a:t>
            </a:r>
            <a:r>
              <a:rPr lang="de-DE" sz="1200" u="sng" dirty="0"/>
              <a:t> a </a:t>
            </a:r>
            <a:r>
              <a:rPr lang="de-DE" sz="1200" u="sng" dirty="0" err="1"/>
              <a:t>joint</a:t>
            </a:r>
            <a:r>
              <a:rPr lang="de-DE" sz="1200" u="sng" dirty="0"/>
              <a:t> Tender</a:t>
            </a:r>
          </a:p>
          <a:p>
            <a:pPr marL="361950" lvl="1" indent="-180975"/>
            <a:r>
              <a:rPr lang="de-DE" sz="1100" dirty="0" err="1"/>
              <a:t>Already</a:t>
            </a:r>
            <a:r>
              <a:rPr lang="de-DE" sz="1100" dirty="0"/>
              <a:t> </a:t>
            </a:r>
            <a:r>
              <a:rPr lang="de-DE" sz="1100" dirty="0" err="1"/>
              <a:t>developing</a:t>
            </a:r>
            <a:r>
              <a:rPr lang="de-DE" sz="1100" dirty="0"/>
              <a:t>, </a:t>
            </a:r>
            <a:r>
              <a:rPr lang="de-DE" sz="1100" dirty="0" err="1"/>
              <a:t>prototyping</a:t>
            </a:r>
            <a:r>
              <a:rPr lang="de-DE" sz="1100" dirty="0"/>
              <a:t> and </a:t>
            </a:r>
            <a:r>
              <a:rPr lang="de-DE" sz="1100" dirty="0" err="1"/>
              <a:t>testing</a:t>
            </a:r>
            <a:r>
              <a:rPr lang="de-DE" sz="1100" dirty="0"/>
              <a:t> (in </a:t>
            </a:r>
            <a:r>
              <a:rPr lang="de-DE" sz="1100" dirty="0" err="1"/>
              <a:t>collaboration</a:t>
            </a:r>
            <a:r>
              <a:rPr lang="de-DE" sz="1100" dirty="0"/>
              <a:t> </a:t>
            </a:r>
            <a:r>
              <a:rPr lang="de-DE" sz="1100" dirty="0" err="1"/>
              <a:t>with</a:t>
            </a:r>
            <a:r>
              <a:rPr lang="de-DE" sz="1100" dirty="0"/>
              <a:t> Medical Emergency and </a:t>
            </a:r>
            <a:r>
              <a:rPr lang="de-DE" sz="1100" dirty="0" err="1"/>
              <a:t>Civil</a:t>
            </a:r>
            <a:r>
              <a:rPr lang="de-DE" sz="1100" dirty="0"/>
              <a:t> </a:t>
            </a:r>
            <a:r>
              <a:rPr lang="de-DE" sz="1100" dirty="0" err="1"/>
              <a:t>Protection</a:t>
            </a:r>
            <a:r>
              <a:rPr lang="de-DE" sz="1100" dirty="0"/>
              <a:t> </a:t>
            </a:r>
            <a:r>
              <a:rPr lang="de-DE" sz="1100" dirty="0" err="1"/>
              <a:t>Agencies</a:t>
            </a:r>
            <a:r>
              <a:rPr lang="de-DE" sz="1100" dirty="0"/>
              <a:t> in France, </a:t>
            </a:r>
            <a:r>
              <a:rPr lang="de-DE" sz="1100" dirty="0" err="1"/>
              <a:t>Italy</a:t>
            </a:r>
            <a:r>
              <a:rPr lang="de-DE" sz="1100" dirty="0"/>
              <a:t>, Germany and UK) a Digital </a:t>
            </a:r>
            <a:r>
              <a:rPr lang="de-DE" sz="1100" dirty="0" err="1"/>
              <a:t>solution</a:t>
            </a:r>
            <a:r>
              <a:rPr lang="de-DE" sz="1100" dirty="0"/>
              <a:t> </a:t>
            </a:r>
            <a:r>
              <a:rPr lang="de-DE" sz="1100" dirty="0" err="1"/>
              <a:t>for</a:t>
            </a:r>
            <a:r>
              <a:rPr lang="de-DE" sz="1100" dirty="0"/>
              <a:t> </a:t>
            </a:r>
            <a:r>
              <a:rPr lang="de-DE" sz="1100" dirty="0" err="1"/>
              <a:t>Victim</a:t>
            </a:r>
            <a:r>
              <a:rPr lang="de-DE" sz="1100" dirty="0"/>
              <a:t> Tracking </a:t>
            </a:r>
            <a:r>
              <a:rPr lang="de-DE" sz="1100" dirty="0" err="1"/>
              <a:t>including</a:t>
            </a:r>
            <a:r>
              <a:rPr lang="de-DE" sz="1100" dirty="0"/>
              <a:t> </a:t>
            </a:r>
            <a:r>
              <a:rPr lang="de-DE" sz="1100" b="1" u="sng" dirty="0"/>
              <a:t>3D printed digital tag</a:t>
            </a:r>
            <a:r>
              <a:rPr lang="de-DE" sz="1100" b="1" dirty="0"/>
              <a:t> </a:t>
            </a:r>
            <a:r>
              <a:rPr lang="de-DE" sz="1100" dirty="0"/>
              <a:t>(NFC and Bluetooth </a:t>
            </a:r>
            <a:r>
              <a:rPr lang="de-DE" sz="1100" dirty="0" err="1"/>
              <a:t>enabled</a:t>
            </a:r>
            <a:r>
              <a:rPr lang="de-DE" sz="1100" dirty="0"/>
              <a:t>, Triage Status - LED), </a:t>
            </a:r>
            <a:r>
              <a:rPr lang="de-DE" sz="1100" b="1" u="sng" dirty="0"/>
              <a:t>Mobile </a:t>
            </a:r>
            <a:r>
              <a:rPr lang="de-DE" sz="1100" b="1" u="sng" dirty="0" err="1"/>
              <a:t>Application</a:t>
            </a:r>
            <a:r>
              <a:rPr lang="de-DE" sz="1100" dirty="0"/>
              <a:t> (</a:t>
            </a:r>
            <a:r>
              <a:rPr lang="de-DE" sz="1100" dirty="0" err="1"/>
              <a:t>configuration</a:t>
            </a:r>
            <a:r>
              <a:rPr lang="de-DE" sz="1100" dirty="0"/>
              <a:t> </a:t>
            </a:r>
            <a:r>
              <a:rPr lang="de-DE" sz="1100" dirty="0" err="1"/>
              <a:t>of</a:t>
            </a:r>
            <a:r>
              <a:rPr lang="de-DE" sz="1100" dirty="0"/>
              <a:t> tag, </a:t>
            </a:r>
            <a:r>
              <a:rPr lang="de-DE" sz="1100" dirty="0" err="1"/>
              <a:t>victim</a:t>
            </a:r>
            <a:r>
              <a:rPr lang="de-DE" sz="1100" dirty="0"/>
              <a:t> </a:t>
            </a:r>
            <a:r>
              <a:rPr lang="de-DE" sz="1100" dirty="0" err="1"/>
              <a:t>information</a:t>
            </a:r>
            <a:r>
              <a:rPr lang="de-DE" sz="1100" dirty="0"/>
              <a:t>/</a:t>
            </a:r>
            <a:r>
              <a:rPr lang="de-DE" sz="1100" dirty="0" err="1"/>
              <a:t>photos</a:t>
            </a:r>
            <a:r>
              <a:rPr lang="de-DE" sz="1100" dirty="0"/>
              <a:t>, </a:t>
            </a:r>
            <a:r>
              <a:rPr lang="de-DE" sz="1100" dirty="0" err="1"/>
              <a:t>victim</a:t>
            </a:r>
            <a:r>
              <a:rPr lang="de-DE" sz="1100" dirty="0"/>
              <a:t> </a:t>
            </a:r>
            <a:r>
              <a:rPr lang="de-DE" sz="1100" dirty="0" err="1"/>
              <a:t>tracking</a:t>
            </a:r>
            <a:r>
              <a:rPr lang="de-DE" sz="1100" dirty="0"/>
              <a:t> – GPS), </a:t>
            </a:r>
            <a:r>
              <a:rPr lang="de-DE" sz="1100" b="1" u="sng" dirty="0"/>
              <a:t>Database and Data Distribution System</a:t>
            </a:r>
            <a:r>
              <a:rPr lang="de-DE" sz="1100" u="sng" dirty="0"/>
              <a:t> </a:t>
            </a:r>
            <a:r>
              <a:rPr lang="de-DE" sz="1100" dirty="0"/>
              <a:t>(REST-API and </a:t>
            </a:r>
            <a:r>
              <a:rPr lang="de-DE" sz="1100" b="1" dirty="0"/>
              <a:t>EDXL-TEP</a:t>
            </a:r>
            <a:r>
              <a:rPr lang="de-DE" sz="1100" dirty="0"/>
              <a:t>) and </a:t>
            </a:r>
            <a:r>
              <a:rPr lang="de-DE" sz="1100" b="1" u="sng" dirty="0" err="1"/>
              <a:t>Map-enabled</a:t>
            </a:r>
            <a:r>
              <a:rPr lang="de-DE" sz="1100" b="1" u="sng" dirty="0"/>
              <a:t> Web </a:t>
            </a:r>
            <a:r>
              <a:rPr lang="de-DE" sz="1100" b="1" u="sng" dirty="0" err="1"/>
              <a:t>Application</a:t>
            </a:r>
            <a:r>
              <a:rPr lang="de-DE" sz="1100" b="1" u="sng" dirty="0"/>
              <a:t>/Dashboard</a:t>
            </a:r>
          </a:p>
          <a:p>
            <a:pPr marL="361950" lvl="1" indent="-180975"/>
            <a:r>
              <a:rPr lang="de-DE" sz="1100" dirty="0" err="1"/>
              <a:t>Experienced</a:t>
            </a:r>
            <a:r>
              <a:rPr lang="de-DE" sz="1100" dirty="0"/>
              <a:t> in </a:t>
            </a:r>
            <a:r>
              <a:rPr lang="de-DE" sz="1100" b="1" dirty="0"/>
              <a:t>Embedded and Wearable Device</a:t>
            </a:r>
            <a:r>
              <a:rPr lang="de-DE" sz="1100" dirty="0"/>
              <a:t> Design and Development (incl. </a:t>
            </a:r>
            <a:r>
              <a:rPr lang="de-DE" sz="1100" dirty="0" err="1"/>
              <a:t>integration</a:t>
            </a:r>
            <a:r>
              <a:rPr lang="de-DE" sz="1100" dirty="0"/>
              <a:t> </a:t>
            </a:r>
            <a:r>
              <a:rPr lang="de-DE" sz="1100" dirty="0" err="1"/>
              <a:t>of</a:t>
            </a:r>
            <a:r>
              <a:rPr lang="de-DE" sz="1100" dirty="0"/>
              <a:t> vital </a:t>
            </a:r>
            <a:r>
              <a:rPr lang="de-DE" sz="1100" dirty="0" err="1"/>
              <a:t>sign</a:t>
            </a:r>
            <a:r>
              <a:rPr lang="de-DE" sz="1100" dirty="0"/>
              <a:t> </a:t>
            </a:r>
            <a:r>
              <a:rPr lang="de-DE" sz="1100" dirty="0" err="1"/>
              <a:t>sensors</a:t>
            </a:r>
            <a:r>
              <a:rPr lang="de-DE" sz="1100" dirty="0"/>
              <a:t>), </a:t>
            </a:r>
            <a:r>
              <a:rPr lang="de-DE" sz="1100" b="1" dirty="0" err="1"/>
              <a:t>integration</a:t>
            </a:r>
            <a:r>
              <a:rPr lang="de-DE" sz="1100" b="1" dirty="0"/>
              <a:t> </a:t>
            </a:r>
            <a:r>
              <a:rPr lang="de-DE" sz="1100" b="1" dirty="0" err="1"/>
              <a:t>of</a:t>
            </a:r>
            <a:r>
              <a:rPr lang="de-DE" sz="1100" b="1" dirty="0"/>
              <a:t> </a:t>
            </a:r>
            <a:r>
              <a:rPr lang="de-DE" sz="1100" b="1" dirty="0" err="1"/>
              <a:t>legacy</a:t>
            </a:r>
            <a:r>
              <a:rPr lang="de-DE" sz="1100" b="1" dirty="0"/>
              <a:t> </a:t>
            </a:r>
            <a:r>
              <a:rPr lang="de-DE" sz="1100" b="1" dirty="0" err="1"/>
              <a:t>systems</a:t>
            </a:r>
            <a:r>
              <a:rPr lang="de-DE" sz="1100" dirty="0"/>
              <a:t>, </a:t>
            </a:r>
            <a:r>
              <a:rPr lang="de-DE" sz="1100" b="1" dirty="0"/>
              <a:t>mobile/web </a:t>
            </a:r>
            <a:r>
              <a:rPr lang="de-DE" sz="1100" b="1" dirty="0" err="1"/>
              <a:t>applications</a:t>
            </a:r>
            <a:r>
              <a:rPr lang="de-DE" sz="1100" dirty="0"/>
              <a:t>, </a:t>
            </a:r>
            <a:r>
              <a:rPr lang="de-DE" sz="1100" b="1" dirty="0"/>
              <a:t>interoperable </a:t>
            </a:r>
            <a:r>
              <a:rPr lang="de-DE" sz="1100" b="1" dirty="0" err="1"/>
              <a:t>communications</a:t>
            </a:r>
            <a:r>
              <a:rPr lang="de-DE" sz="1100" b="1" dirty="0"/>
              <a:t> and AR </a:t>
            </a:r>
            <a:r>
              <a:rPr lang="de-DE" sz="1100" b="1" dirty="0" err="1"/>
              <a:t>applications</a:t>
            </a:r>
            <a:r>
              <a:rPr lang="de-DE" sz="1100" b="1" dirty="0"/>
              <a:t> (mobile and </a:t>
            </a:r>
            <a:r>
              <a:rPr lang="en-GB" sz="1100" b="1" dirty="0"/>
              <a:t>glasses</a:t>
            </a:r>
            <a:r>
              <a:rPr lang="de-DE" sz="1100" b="1" dirty="0"/>
              <a:t>).</a:t>
            </a:r>
          </a:p>
          <a:p>
            <a:pPr marL="361950" lvl="1" indent="-180975"/>
            <a:r>
              <a:rPr lang="de-DE" sz="1100" dirty="0" err="1"/>
              <a:t>Active</a:t>
            </a:r>
            <a:r>
              <a:rPr lang="de-DE" sz="1100" dirty="0"/>
              <a:t> in </a:t>
            </a:r>
            <a:r>
              <a:rPr lang="de-DE" sz="1100" dirty="0" err="1"/>
              <a:t>related</a:t>
            </a:r>
            <a:r>
              <a:rPr lang="de-DE" sz="1100" dirty="0"/>
              <a:t> </a:t>
            </a:r>
            <a:r>
              <a:rPr lang="de-DE" sz="1100" b="1" u="sng" dirty="0" err="1"/>
              <a:t>standardization</a:t>
            </a:r>
            <a:r>
              <a:rPr lang="de-DE" sz="1100" dirty="0"/>
              <a:t> (</a:t>
            </a:r>
            <a:r>
              <a:rPr lang="de-DE" sz="1100" dirty="0" err="1"/>
              <a:t>Chairing</a:t>
            </a:r>
            <a:r>
              <a:rPr lang="de-DE" sz="1100" dirty="0"/>
              <a:t> </a:t>
            </a:r>
            <a:r>
              <a:rPr lang="en-GB" sz="1100" dirty="0"/>
              <a:t>CEN Workshop Agreement on "Requirements for acquiring digital information from victims during Search and Rescue operations“ – H2020 STRATEGY)</a:t>
            </a:r>
          </a:p>
          <a:p>
            <a:pPr marL="361950" lvl="1" indent="-180975"/>
            <a:r>
              <a:rPr lang="de-DE" sz="1100" dirty="0" err="1"/>
              <a:t>Coordinating</a:t>
            </a:r>
            <a:r>
              <a:rPr lang="de-DE" sz="1100" dirty="0"/>
              <a:t> </a:t>
            </a:r>
            <a:r>
              <a:rPr lang="de-DE" sz="1100" dirty="0" err="1"/>
              <a:t>the</a:t>
            </a:r>
            <a:r>
              <a:rPr lang="de-DE" sz="1100" dirty="0"/>
              <a:t> relevant RIA H2020 NIGHTINGALE and H2020 INGENIOUS</a:t>
            </a:r>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hasCustomPrompt="1"/>
          </p:nvPr>
        </p:nvSpPr>
        <p:spPr>
          <a:xfrm>
            <a:off x="-95415" y="4181318"/>
            <a:ext cx="8958759" cy="1442446"/>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sz="1200" u="sng" dirty="0"/>
              <a:t>Areas of cooperation sought (ICCS offerings)</a:t>
            </a:r>
          </a:p>
          <a:p>
            <a:pPr marL="361950" lvl="1" indent="-180975"/>
            <a:r>
              <a:rPr lang="en-GB" sz="1100" dirty="0"/>
              <a:t>Digital Triage Devices for Tracking victims and their status (digital tag, communications, sensors/diagnostic device integration, GNSS)</a:t>
            </a:r>
          </a:p>
          <a:p>
            <a:pPr marL="361950" lvl="1" indent="-180975"/>
            <a:r>
              <a:rPr lang="en-GB" sz="1100" dirty="0"/>
              <a:t>Mobile Application/Backend Service/Web Application/Interoperability Framework for collection and secured sharing of –Victim Information and Status –Victim </a:t>
            </a:r>
            <a:r>
              <a:rPr lang="en-GB" dirty="0"/>
              <a:t>Tracking and Transport Monitoring –Triage Algorithm  –Interventions and Medication Given Recording </a:t>
            </a:r>
          </a:p>
          <a:p>
            <a:pPr marL="361950" lvl="1" indent="-180975"/>
            <a:endParaRPr lang="en-GB" dirty="0"/>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hasCustomPrompt="1"/>
          </p:nvPr>
        </p:nvSpPr>
        <p:spPr>
          <a:xfrm>
            <a:off x="-148686" y="5385088"/>
            <a:ext cx="9322834"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err="1"/>
              <a:t>iProcureSecurity</a:t>
            </a:r>
            <a:r>
              <a:rPr lang="de-DE" dirty="0"/>
              <a:t> </a:t>
            </a:r>
            <a:r>
              <a:rPr lang="de-DE" dirty="0" err="1"/>
              <a:t>topics</a:t>
            </a:r>
            <a:r>
              <a:rPr lang="de-DE" dirty="0"/>
              <a:t> </a:t>
            </a:r>
            <a:r>
              <a:rPr lang="de-DE" dirty="0" err="1"/>
              <a:t>we</a:t>
            </a:r>
            <a:r>
              <a:rPr lang="de-DE" dirty="0"/>
              <a:t> </a:t>
            </a:r>
            <a:r>
              <a:rPr lang="de-DE" dirty="0" err="1"/>
              <a:t>are</a:t>
            </a:r>
            <a:r>
              <a:rPr lang="de-DE" dirty="0"/>
              <a:t> </a:t>
            </a:r>
            <a:r>
              <a:rPr lang="de-DE" dirty="0" err="1"/>
              <a:t>seeking</a:t>
            </a:r>
            <a:r>
              <a:rPr lang="de-DE" dirty="0"/>
              <a:t> </a:t>
            </a:r>
            <a:r>
              <a:rPr lang="de-DE" dirty="0" err="1"/>
              <a:t>cooperation</a:t>
            </a:r>
            <a:endParaRPr lang="de-DE" dirty="0"/>
          </a:p>
          <a:p>
            <a:pPr lvl="1"/>
            <a:r>
              <a:rPr lang="en-US" dirty="0"/>
              <a:t>Quick and accurate overview of casualties and their status</a:t>
            </a:r>
            <a:endParaRPr lang="de-DE" dirty="0"/>
          </a:p>
          <a:p>
            <a:pPr lvl="1"/>
            <a:r>
              <a:rPr lang="en-US" b="1" dirty="0">
                <a:solidFill>
                  <a:schemeClr val="accent2"/>
                </a:solidFill>
              </a:rPr>
              <a:t>Decision support for better allocation of available resources and quicker support for casualties</a:t>
            </a:r>
            <a:endParaRPr lang="de-DE" b="1" dirty="0">
              <a:solidFill>
                <a:schemeClr val="accent2"/>
              </a:solidFill>
            </a:endParaRPr>
          </a:p>
          <a:p>
            <a:pPr lvl="1"/>
            <a:r>
              <a:rPr lang="en-US" b="1" dirty="0">
                <a:solidFill>
                  <a:schemeClr val="accent2"/>
                </a:solidFill>
              </a:rPr>
              <a:t>Improved interoperability internally </a:t>
            </a:r>
            <a:r>
              <a:rPr lang="en-GB" b="1" dirty="0">
                <a:solidFill>
                  <a:schemeClr val="accent2"/>
                </a:solidFill>
              </a:rPr>
              <a:t>and</a:t>
            </a:r>
            <a:r>
              <a:rPr lang="en-US" b="1" dirty="0">
                <a:solidFill>
                  <a:schemeClr val="accent2"/>
                </a:solidFill>
              </a:rPr>
              <a:t> with other first responders and relevant actors</a:t>
            </a:r>
          </a:p>
          <a:p>
            <a:pPr lvl="1"/>
            <a:r>
              <a:rPr lang="en-US" dirty="0"/>
              <a:t>Reduced handover times between ambulance transport and hospitals</a:t>
            </a:r>
          </a:p>
          <a:p>
            <a:pPr lvl="1"/>
            <a:r>
              <a:rPr lang="en-US" b="1" dirty="0">
                <a:solidFill>
                  <a:schemeClr val="accent2"/>
                </a:solidFill>
              </a:rPr>
              <a:t>Insights for quality assurance and training measures</a:t>
            </a:r>
            <a:endParaRPr lang="de-DE"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8283368" y="2453412"/>
            <a:ext cx="3749307" cy="1200329"/>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es-ES" dirty="0" err="1">
                <a:solidFill>
                  <a:schemeClr val="bg1"/>
                </a:solidFill>
              </a:rPr>
              <a:t>Spyros</a:t>
            </a:r>
            <a:r>
              <a:rPr lang="es-ES" dirty="0">
                <a:solidFill>
                  <a:schemeClr val="bg1"/>
                </a:solidFill>
              </a:rPr>
              <a:t> </a:t>
            </a:r>
            <a:r>
              <a:rPr lang="es-ES" dirty="0" err="1">
                <a:solidFill>
                  <a:schemeClr val="bg1"/>
                </a:solidFill>
              </a:rPr>
              <a:t>Athanasiadis</a:t>
            </a:r>
            <a:r>
              <a:rPr lang="es-ES" dirty="0">
                <a:solidFill>
                  <a:schemeClr val="bg1"/>
                </a:solidFill>
              </a:rPr>
              <a:t> </a:t>
            </a:r>
            <a:r>
              <a:rPr lang="es-ES" dirty="0">
                <a:solidFill>
                  <a:schemeClr val="bg1"/>
                </a:solidFill>
                <a:hlinkClick r:id="rId3">
                  <a:extLst>
                    <a:ext uri="{A12FA001-AC4F-418D-AE19-62706E023703}">
                      <ahyp:hlinkClr xmlns:ahyp="http://schemas.microsoft.com/office/drawing/2018/hyperlinkcolor" val="tx"/>
                    </a:ext>
                  </a:extLst>
                </a:hlinkClick>
              </a:rPr>
              <a:t>spyros.athanasiadis@iccs.gr</a:t>
            </a:r>
            <a:r>
              <a:rPr lang="es-ES" dirty="0">
                <a:solidFill>
                  <a:schemeClr val="bg1"/>
                </a:solidFill>
              </a:rPr>
              <a:t>, </a:t>
            </a:r>
            <a:r>
              <a:rPr lang="de-DE" dirty="0">
                <a:solidFill>
                  <a:schemeClr val="bg1"/>
                </a:solidFill>
                <a:hlinkClick r:id="rId4">
                  <a:extLst>
                    <a:ext uri="{A12FA001-AC4F-418D-AE19-62706E023703}">
                      <ahyp:hlinkClr xmlns:ahyp="http://schemas.microsoft.com/office/drawing/2018/hyperlinkcolor" val="tx"/>
                    </a:ext>
                  </a:extLst>
                </a:hlinkClick>
              </a:rPr>
              <a:t>eleftherios.ouzounoglou@iccs.gr</a:t>
            </a:r>
            <a:r>
              <a:rPr lang="de-DE" dirty="0">
                <a:solidFill>
                  <a:schemeClr val="bg1"/>
                </a:solidFill>
              </a:rPr>
              <a:t> </a:t>
            </a:r>
          </a:p>
          <a:p>
            <a:r>
              <a:rPr lang="en-GB" dirty="0"/>
              <a:t>https://i-sense.iccs.gr/</a:t>
            </a:r>
            <a:endParaRPr lang="de-DE" dirty="0"/>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9174148" y="5608653"/>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of </a:t>
            </a:r>
            <a:r>
              <a:rPr lang="de-DE" dirty="0" err="1"/>
              <a:t>partnership</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731754" y="5879496"/>
            <a:ext cx="2294218" cy="2431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Open </a:t>
            </a:r>
            <a:r>
              <a:rPr lang="de-DE" dirty="0" err="1">
                <a:solidFill>
                  <a:schemeClr val="accent2"/>
                </a:solidFill>
              </a:rPr>
              <a:t>to</a:t>
            </a:r>
            <a:r>
              <a:rPr lang="de-DE" dirty="0">
                <a:solidFill>
                  <a:schemeClr val="accent2"/>
                </a:solidFill>
              </a:rPr>
              <a:t> </a:t>
            </a:r>
            <a:r>
              <a:rPr lang="de-DE" dirty="0" err="1">
                <a:solidFill>
                  <a:schemeClr val="accent2"/>
                </a:solidFill>
              </a:rPr>
              <a:t>discuss</a:t>
            </a:r>
            <a:endParaRPr lang="de-DE" dirty="0">
              <a:solidFill>
                <a:schemeClr val="accent2"/>
              </a:solidFill>
            </a:endParaRPr>
          </a:p>
        </p:txBody>
      </p:sp>
      <p:pic>
        <p:nvPicPr>
          <p:cNvPr id="3" name="Picture Placeholder 2" descr="A picture containing logo&#10;&#10;Description automatically generated">
            <a:extLst>
              <a:ext uri="{FF2B5EF4-FFF2-40B4-BE49-F238E27FC236}">
                <a16:creationId xmlns:a16="http://schemas.microsoft.com/office/drawing/2014/main" id="{CEA611D6-787E-4AC7-83EE-4F33CFC5B59C}"/>
              </a:ext>
            </a:extLst>
          </p:cNvPr>
          <p:cNvPicPr>
            <a:picLocks noGrp="1" noChangeAspect="1"/>
          </p:cNvPicPr>
          <p:nvPr>
            <p:ph type="pic" sz="quarter" idx="18"/>
          </p:nvPr>
        </p:nvPicPr>
        <p:blipFill>
          <a:blip r:embed="rId5"/>
          <a:srcRect t="16074" b="16074"/>
          <a:stretch>
            <a:fillRect/>
          </a:stretch>
        </p:blipFill>
        <p:spPr>
          <a:xfrm>
            <a:off x="9207500" y="1138238"/>
            <a:ext cx="2852738" cy="1168400"/>
          </a:xfrm>
        </p:spPr>
      </p:pic>
      <p:pic>
        <p:nvPicPr>
          <p:cNvPr id="15" name="Picture 14">
            <a:extLst>
              <a:ext uri="{FF2B5EF4-FFF2-40B4-BE49-F238E27FC236}">
                <a16:creationId xmlns:a16="http://schemas.microsoft.com/office/drawing/2014/main" id="{EDBBC3E8-BC75-418F-A74E-511D85F3FB0E}"/>
              </a:ext>
            </a:extLst>
          </p:cNvPr>
          <p:cNvPicPr>
            <a:picLocks noChangeAspect="1"/>
          </p:cNvPicPr>
          <p:nvPr/>
        </p:nvPicPr>
        <p:blipFill>
          <a:blip r:embed="rId6"/>
          <a:stretch/>
        </p:blipFill>
        <p:spPr bwMode="auto">
          <a:xfrm>
            <a:off x="9174148" y="3466323"/>
            <a:ext cx="2852162" cy="1918765"/>
          </a:xfrm>
          <a:prstGeom prst="rect">
            <a:avLst/>
          </a:prstGeom>
        </p:spPr>
      </p:pic>
    </p:spTree>
    <p:extLst>
      <p:ext uri="{BB962C8B-B14F-4D97-AF65-F5344CB8AC3E}">
        <p14:creationId xmlns:p14="http://schemas.microsoft.com/office/powerpoint/2010/main" val="386512890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R</a:t>
            </a:r>
            <a:r>
              <a:rPr lang="de-DE" dirty="0"/>
              <a:t>ED Management &amp; </a:t>
            </a:r>
            <a:r>
              <a:rPr lang="de-DE" dirty="0" err="1"/>
              <a:t>Consultancy</a:t>
            </a:r>
            <a:endParaRPr dirty="0"/>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The </a:t>
            </a:r>
            <a:r>
              <a:rPr lang="de-DE" dirty="0" err="1"/>
              <a:t>Netherlands</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606056" y="1062916"/>
            <a:ext cx="6974958" cy="5539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400050" indent="-171450">
              <a:lnSpc>
                <a:spcPct val="100000"/>
              </a:lnSpc>
              <a:spcBef>
                <a:spcPts val="0"/>
              </a:spcBef>
              <a:buSzPct val="150000"/>
              <a:buFont typeface="Courier New" panose="02070309020205020404" pitchFamily="49" charset="0"/>
              <a:buChar char="o"/>
            </a:pPr>
            <a:r>
              <a:rPr lang="de-DE" sz="1200" b="0" dirty="0"/>
              <a:t>  (Project) </a:t>
            </a:r>
            <a:r>
              <a:rPr lang="de-DE" sz="1200" b="0" dirty="0" err="1"/>
              <a:t>management</a:t>
            </a:r>
            <a:r>
              <a:rPr lang="de-DE" sz="1200" b="0" dirty="0"/>
              <a:t> in </a:t>
            </a:r>
            <a:r>
              <a:rPr lang="de-DE" sz="1200" b="0" dirty="0" err="1"/>
              <a:t>incident</a:t>
            </a:r>
            <a:r>
              <a:rPr lang="de-DE" sz="1200" b="0" dirty="0"/>
              <a:t>, </a:t>
            </a:r>
            <a:r>
              <a:rPr lang="de-DE" sz="1200" b="0" dirty="0" err="1"/>
              <a:t>emergency</a:t>
            </a:r>
            <a:r>
              <a:rPr lang="de-DE" sz="1200" b="0" dirty="0"/>
              <a:t>, </a:t>
            </a:r>
            <a:r>
              <a:rPr lang="de-DE" sz="1200" b="0" dirty="0" err="1"/>
              <a:t>crisis</a:t>
            </a:r>
            <a:r>
              <a:rPr lang="de-DE" sz="1200" b="0" dirty="0"/>
              <a:t> </a:t>
            </a:r>
            <a:r>
              <a:rPr lang="de-DE" sz="1200" b="0" dirty="0" err="1"/>
              <a:t>and</a:t>
            </a:r>
            <a:r>
              <a:rPr lang="de-DE" sz="1200" b="0" dirty="0"/>
              <a:t> </a:t>
            </a:r>
            <a:r>
              <a:rPr lang="de-DE" sz="1200" b="0" dirty="0" err="1"/>
              <a:t>disaster</a:t>
            </a:r>
            <a:r>
              <a:rPr lang="de-DE" sz="1200" b="0" dirty="0"/>
              <a:t> </a:t>
            </a:r>
            <a:r>
              <a:rPr lang="de-DE" sz="1200" b="0" dirty="0" err="1"/>
              <a:t>management</a:t>
            </a:r>
            <a:r>
              <a:rPr lang="de-DE" sz="1200" b="0" dirty="0"/>
              <a:t>.</a:t>
            </a:r>
          </a:p>
          <a:p>
            <a:pPr marL="400050" indent="-171450">
              <a:lnSpc>
                <a:spcPct val="100000"/>
              </a:lnSpc>
              <a:spcBef>
                <a:spcPts val="0"/>
              </a:spcBef>
              <a:buSzPct val="150000"/>
              <a:buFont typeface="Courier New" panose="02070309020205020404" pitchFamily="49" charset="0"/>
              <a:buChar char="o"/>
            </a:pPr>
            <a:r>
              <a:rPr lang="de-DE" sz="1200" b="0" dirty="0"/>
              <a:t>  </a:t>
            </a:r>
            <a:r>
              <a:rPr lang="de-DE" sz="1200" b="0" dirty="0" err="1"/>
              <a:t>Tailor</a:t>
            </a:r>
            <a:r>
              <a:rPr lang="de-DE" sz="1200" b="0" dirty="0"/>
              <a:t> </a:t>
            </a:r>
            <a:r>
              <a:rPr lang="de-DE" sz="1200" b="0" dirty="0" err="1"/>
              <a:t>made</a:t>
            </a:r>
            <a:r>
              <a:rPr lang="de-DE" sz="1200" b="0" dirty="0"/>
              <a:t> </a:t>
            </a:r>
            <a:r>
              <a:rPr lang="de-DE" sz="1200" b="0" dirty="0" err="1"/>
              <a:t>trainings</a:t>
            </a:r>
            <a:r>
              <a:rPr lang="de-DE" sz="1200" b="0" dirty="0"/>
              <a:t>, </a:t>
            </a:r>
            <a:r>
              <a:rPr lang="de-DE" sz="1200" b="0" dirty="0" err="1"/>
              <a:t>courses</a:t>
            </a:r>
            <a:r>
              <a:rPr lang="de-DE" sz="1200" b="0" dirty="0"/>
              <a:t>, </a:t>
            </a:r>
            <a:r>
              <a:rPr lang="de-DE" sz="1200" b="0" dirty="0" err="1"/>
              <a:t>workshops</a:t>
            </a:r>
            <a:r>
              <a:rPr lang="de-DE" sz="1200" b="0" dirty="0"/>
              <a:t> </a:t>
            </a:r>
            <a:r>
              <a:rPr lang="de-DE" sz="1200" b="0" dirty="0" err="1"/>
              <a:t>and</a:t>
            </a:r>
            <a:r>
              <a:rPr lang="de-DE" sz="1200" b="0" dirty="0"/>
              <a:t> </a:t>
            </a:r>
            <a:r>
              <a:rPr lang="de-DE" sz="1200" b="0" dirty="0" err="1"/>
              <a:t>exercises</a:t>
            </a:r>
            <a:r>
              <a:rPr lang="de-DE" sz="1200" b="0" dirty="0"/>
              <a:t>. </a:t>
            </a:r>
          </a:p>
          <a:p>
            <a:pPr marL="400050" indent="-171450">
              <a:lnSpc>
                <a:spcPct val="100000"/>
              </a:lnSpc>
              <a:spcBef>
                <a:spcPts val="0"/>
              </a:spcBef>
              <a:buSzPct val="150000"/>
              <a:buFont typeface="Courier New" panose="02070309020205020404" pitchFamily="49" charset="0"/>
              <a:buChar char="o"/>
            </a:pPr>
            <a:r>
              <a:rPr lang="de-DE" sz="1200" b="0" dirty="0"/>
              <a:t>  Emergency Management App &amp; </a:t>
            </a:r>
            <a:r>
              <a:rPr lang="de-DE" sz="1200" b="0" dirty="0" err="1"/>
              <a:t>Platform</a:t>
            </a:r>
            <a:r>
              <a:rPr lang="de-DE" sz="1200" b="0" dirty="0"/>
              <a:t>. (</a:t>
            </a:r>
            <a:r>
              <a:rPr lang="en-GB" sz="1200" b="0" dirty="0">
                <a:hlinkClick r:id="rId3"/>
              </a:rPr>
              <a:t>https://youtu.be/-vljTESTROM</a:t>
            </a:r>
            <a:r>
              <a:rPr lang="en-GB" sz="1200" b="0" dirty="0"/>
              <a:t>)</a:t>
            </a:r>
            <a:endParaRPr lang="de-DE" sz="1200" b="0" dirty="0"/>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331787" y="2022525"/>
            <a:ext cx="8531556" cy="12434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Value </a:t>
            </a:r>
            <a:r>
              <a:rPr lang="de-DE" dirty="0" err="1"/>
              <a:t>my</a:t>
            </a:r>
            <a:r>
              <a:rPr lang="de-DE" dirty="0"/>
              <a:t> </a:t>
            </a:r>
            <a:r>
              <a:rPr lang="de-DE" dirty="0" err="1"/>
              <a:t>organisation</a:t>
            </a:r>
            <a:r>
              <a:rPr lang="de-DE" dirty="0"/>
              <a:t> </a:t>
            </a:r>
            <a:r>
              <a:rPr lang="de-DE" dirty="0" err="1"/>
              <a:t>can</a:t>
            </a:r>
            <a:r>
              <a:rPr lang="de-DE" dirty="0"/>
              <a:t> </a:t>
            </a:r>
            <a:r>
              <a:rPr lang="de-DE" dirty="0" err="1"/>
              <a:t>add</a:t>
            </a:r>
            <a:r>
              <a:rPr lang="de-DE" dirty="0"/>
              <a:t> </a:t>
            </a:r>
            <a:r>
              <a:rPr lang="de-DE" dirty="0" err="1"/>
              <a:t>to</a:t>
            </a:r>
            <a:r>
              <a:rPr lang="de-DE" dirty="0"/>
              <a:t> a </a:t>
            </a:r>
            <a:r>
              <a:rPr lang="de-DE" dirty="0" err="1"/>
              <a:t>joint</a:t>
            </a:r>
            <a:r>
              <a:rPr lang="de-DE" dirty="0"/>
              <a:t> Tender</a:t>
            </a:r>
          </a:p>
          <a:p>
            <a:pPr lvl="1"/>
            <a:r>
              <a:rPr lang="de-DE" dirty="0"/>
              <a:t>20+ </a:t>
            </a:r>
            <a:r>
              <a:rPr lang="de-DE" dirty="0" err="1"/>
              <a:t>yrs</a:t>
            </a:r>
            <a:r>
              <a:rPr lang="de-DE" dirty="0"/>
              <a:t> </a:t>
            </a:r>
            <a:r>
              <a:rPr lang="de-DE" dirty="0" err="1"/>
              <a:t>experience</a:t>
            </a:r>
            <a:r>
              <a:rPr lang="de-DE" dirty="0"/>
              <a:t> in </a:t>
            </a:r>
            <a:r>
              <a:rPr lang="de-DE" dirty="0" err="1"/>
              <a:t>healthcare</a:t>
            </a:r>
            <a:r>
              <a:rPr lang="de-DE" dirty="0"/>
              <a:t> </a:t>
            </a:r>
            <a:r>
              <a:rPr lang="de-DE" dirty="0" err="1"/>
              <a:t>and</a:t>
            </a:r>
            <a:r>
              <a:rPr lang="de-DE" dirty="0"/>
              <a:t> </a:t>
            </a:r>
            <a:r>
              <a:rPr lang="de-DE" dirty="0" err="1"/>
              <a:t>medical</a:t>
            </a:r>
            <a:r>
              <a:rPr lang="de-DE" dirty="0"/>
              <a:t> </a:t>
            </a:r>
            <a:r>
              <a:rPr lang="de-DE" dirty="0" err="1"/>
              <a:t>emergency</a:t>
            </a:r>
            <a:r>
              <a:rPr lang="de-DE" dirty="0"/>
              <a:t>, </a:t>
            </a:r>
            <a:r>
              <a:rPr lang="de-DE" dirty="0" err="1"/>
              <a:t>crisis</a:t>
            </a:r>
            <a:r>
              <a:rPr lang="de-DE" dirty="0"/>
              <a:t> </a:t>
            </a:r>
            <a:r>
              <a:rPr lang="de-DE" dirty="0" err="1"/>
              <a:t>and</a:t>
            </a:r>
            <a:r>
              <a:rPr lang="de-DE" dirty="0"/>
              <a:t> </a:t>
            </a:r>
            <a:r>
              <a:rPr lang="de-DE" dirty="0" err="1"/>
              <a:t>disaster</a:t>
            </a:r>
            <a:r>
              <a:rPr lang="de-DE" dirty="0"/>
              <a:t> </a:t>
            </a:r>
            <a:r>
              <a:rPr lang="de-DE" dirty="0" err="1"/>
              <a:t>management</a:t>
            </a:r>
            <a:r>
              <a:rPr lang="de-DE" dirty="0"/>
              <a:t>.</a:t>
            </a:r>
          </a:p>
          <a:p>
            <a:pPr lvl="1"/>
            <a:r>
              <a:rPr lang="de-DE" dirty="0"/>
              <a:t>National </a:t>
            </a:r>
            <a:r>
              <a:rPr lang="de-DE" dirty="0" err="1"/>
              <a:t>and</a:t>
            </a:r>
            <a:r>
              <a:rPr lang="de-DE" dirty="0"/>
              <a:t> international </a:t>
            </a:r>
            <a:r>
              <a:rPr lang="de-DE" dirty="0" err="1"/>
              <a:t>network</a:t>
            </a:r>
            <a:r>
              <a:rPr lang="de-DE" dirty="0"/>
              <a:t> </a:t>
            </a:r>
            <a:r>
              <a:rPr lang="de-DE" dirty="0" err="1"/>
              <a:t>and</a:t>
            </a:r>
            <a:r>
              <a:rPr lang="de-DE" dirty="0"/>
              <a:t> </a:t>
            </a:r>
            <a:r>
              <a:rPr lang="de-DE" dirty="0" err="1"/>
              <a:t>experience</a:t>
            </a:r>
            <a:r>
              <a:rPr lang="de-DE" dirty="0"/>
              <a:t>.</a:t>
            </a:r>
          </a:p>
          <a:p>
            <a:pPr lvl="1"/>
            <a:r>
              <a:rPr lang="de-DE" dirty="0"/>
              <a:t>Operational, </a:t>
            </a:r>
            <a:r>
              <a:rPr lang="de-DE" dirty="0" err="1"/>
              <a:t>tactical</a:t>
            </a:r>
            <a:r>
              <a:rPr lang="de-DE" dirty="0"/>
              <a:t> </a:t>
            </a:r>
            <a:r>
              <a:rPr lang="de-DE" dirty="0" err="1"/>
              <a:t>and</a:t>
            </a:r>
            <a:r>
              <a:rPr lang="de-DE" dirty="0"/>
              <a:t> </a:t>
            </a:r>
            <a:r>
              <a:rPr lang="de-DE" dirty="0" err="1"/>
              <a:t>strategical</a:t>
            </a:r>
            <a:r>
              <a:rPr lang="de-DE" dirty="0"/>
              <a:t> </a:t>
            </a:r>
            <a:r>
              <a:rPr lang="de-DE" dirty="0" err="1"/>
              <a:t>experience</a:t>
            </a:r>
            <a:r>
              <a:rPr lang="de-DE" dirty="0"/>
              <a:t>.</a:t>
            </a:r>
          </a:p>
          <a:p>
            <a:pPr lvl="1"/>
            <a:r>
              <a:rPr lang="de-DE" dirty="0"/>
              <a:t>A flexible </a:t>
            </a:r>
            <a:r>
              <a:rPr lang="de-DE" dirty="0" err="1"/>
              <a:t>working</a:t>
            </a:r>
            <a:r>
              <a:rPr lang="de-DE" dirty="0"/>
              <a:t> prototype </a:t>
            </a:r>
            <a:r>
              <a:rPr lang="de-DE" dirty="0" err="1"/>
              <a:t>app</a:t>
            </a:r>
            <a:r>
              <a:rPr lang="de-DE" dirty="0"/>
              <a:t> </a:t>
            </a:r>
            <a:r>
              <a:rPr lang="de-DE" dirty="0" err="1"/>
              <a:t>and</a:t>
            </a:r>
            <a:r>
              <a:rPr lang="de-DE" dirty="0"/>
              <a:t> </a:t>
            </a:r>
            <a:r>
              <a:rPr lang="de-DE" dirty="0" err="1"/>
              <a:t>platform</a:t>
            </a:r>
            <a:r>
              <a:rPr lang="de-DE" dirty="0"/>
              <a:t>.</a:t>
            </a:r>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hasCustomPrompt="1"/>
          </p:nvPr>
        </p:nvSpPr>
        <p:spPr>
          <a:xfrm>
            <a:off x="331787" y="3509766"/>
            <a:ext cx="8531556" cy="12434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Areas of </a:t>
            </a:r>
            <a:r>
              <a:rPr lang="de-DE" dirty="0" err="1"/>
              <a:t>cooperation</a:t>
            </a:r>
            <a:r>
              <a:rPr lang="de-DE" dirty="0"/>
              <a:t> </a:t>
            </a:r>
            <a:r>
              <a:rPr lang="de-DE" dirty="0" err="1"/>
              <a:t>sought</a:t>
            </a:r>
            <a:endParaRPr lang="de-DE" dirty="0"/>
          </a:p>
          <a:p>
            <a:pPr lvl="1"/>
            <a:r>
              <a:rPr lang="de-DE" dirty="0"/>
              <a:t>Offices </a:t>
            </a:r>
            <a:r>
              <a:rPr lang="de-DE" dirty="0" err="1"/>
              <a:t>of</a:t>
            </a:r>
            <a:r>
              <a:rPr lang="de-DE" dirty="0"/>
              <a:t> Emergency Management &amp; Emergency Medical Services.</a:t>
            </a:r>
          </a:p>
          <a:p>
            <a:pPr lvl="1"/>
            <a:r>
              <a:rPr lang="de-DE" dirty="0"/>
              <a:t>Corporate </a:t>
            </a:r>
            <a:r>
              <a:rPr lang="de-DE" dirty="0" err="1"/>
              <a:t>and</a:t>
            </a:r>
            <a:r>
              <a:rPr lang="de-DE" dirty="0"/>
              <a:t> Public Emergency Response </a:t>
            </a:r>
            <a:r>
              <a:rPr lang="de-DE" dirty="0" err="1"/>
              <a:t>providers</a:t>
            </a:r>
            <a:r>
              <a:rPr lang="de-DE" dirty="0"/>
              <a:t>.</a:t>
            </a:r>
          </a:p>
          <a:p>
            <a:pPr lvl="1"/>
            <a:r>
              <a:rPr lang="de-DE" dirty="0" err="1"/>
              <a:t>Crisis</a:t>
            </a:r>
            <a:r>
              <a:rPr lang="de-DE" dirty="0"/>
              <a:t>, Event &amp; Business </a:t>
            </a:r>
            <a:r>
              <a:rPr lang="de-DE" dirty="0" err="1"/>
              <a:t>Continuity</a:t>
            </a:r>
            <a:r>
              <a:rPr lang="de-DE" dirty="0"/>
              <a:t> Managers.</a:t>
            </a:r>
          </a:p>
          <a:p>
            <a:pPr lvl="1"/>
            <a:r>
              <a:rPr lang="de-DE" dirty="0"/>
              <a:t>Emergency Response </a:t>
            </a:r>
            <a:r>
              <a:rPr lang="de-DE" dirty="0" err="1"/>
              <a:t>and</a:t>
            </a:r>
            <a:r>
              <a:rPr lang="de-DE" dirty="0"/>
              <a:t> </a:t>
            </a:r>
            <a:r>
              <a:rPr lang="de-DE" dirty="0" err="1"/>
              <a:t>Crisis</a:t>
            </a:r>
            <a:r>
              <a:rPr lang="de-DE" dirty="0"/>
              <a:t> Management Training </a:t>
            </a:r>
            <a:r>
              <a:rPr lang="de-DE" dirty="0" err="1"/>
              <a:t>institutions</a:t>
            </a:r>
            <a:r>
              <a:rPr lang="de-DE" dirty="0"/>
              <a:t>.</a:t>
            </a:r>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hasCustomPrompt="1"/>
          </p:nvPr>
        </p:nvSpPr>
        <p:spPr>
          <a:xfrm>
            <a:off x="331787" y="4997007"/>
            <a:ext cx="8531556" cy="1639936"/>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err="1"/>
              <a:t>iProcureSecurity</a:t>
            </a:r>
            <a:r>
              <a:rPr lang="de-DE" dirty="0"/>
              <a:t> </a:t>
            </a:r>
            <a:r>
              <a:rPr lang="de-DE" dirty="0" err="1"/>
              <a:t>topics</a:t>
            </a:r>
            <a:r>
              <a:rPr lang="de-DE" dirty="0"/>
              <a:t> </a:t>
            </a:r>
            <a:r>
              <a:rPr lang="de-DE" dirty="0" err="1"/>
              <a:t>we</a:t>
            </a:r>
            <a:r>
              <a:rPr lang="de-DE" dirty="0"/>
              <a:t> </a:t>
            </a:r>
            <a:r>
              <a:rPr lang="de-DE" dirty="0" err="1"/>
              <a:t>are</a:t>
            </a:r>
            <a:r>
              <a:rPr lang="de-DE" dirty="0"/>
              <a:t> </a:t>
            </a:r>
            <a:r>
              <a:rPr lang="de-DE" dirty="0" err="1"/>
              <a:t>seeking</a:t>
            </a:r>
            <a:r>
              <a:rPr lang="de-DE" dirty="0"/>
              <a:t> </a:t>
            </a:r>
            <a:r>
              <a:rPr lang="de-DE" dirty="0" err="1"/>
              <a:t>cooperation</a:t>
            </a:r>
            <a:endParaRPr lang="de-DE" dirty="0"/>
          </a:p>
          <a:p>
            <a:pPr lvl="1"/>
            <a:r>
              <a:rPr lang="en-US" b="1" dirty="0">
                <a:solidFill>
                  <a:schemeClr val="accent2"/>
                </a:solidFill>
              </a:rPr>
              <a:t>Quick and accurate overview of casualties and their status</a:t>
            </a:r>
            <a:endParaRPr lang="de-DE" b="1" dirty="0">
              <a:solidFill>
                <a:schemeClr val="accent2"/>
              </a:solidFill>
            </a:endParaRPr>
          </a:p>
          <a:p>
            <a:pPr lvl="1"/>
            <a:r>
              <a:rPr lang="en-US" b="1" dirty="0">
                <a:solidFill>
                  <a:schemeClr val="accent2"/>
                </a:solidFill>
              </a:rPr>
              <a:t>Decision support for better allocation of available resources and quicker support for casualties</a:t>
            </a:r>
            <a:endParaRPr lang="de-DE" b="1" dirty="0">
              <a:solidFill>
                <a:schemeClr val="accent2"/>
              </a:solidFill>
            </a:endParaRPr>
          </a:p>
          <a:p>
            <a:pPr lvl="1"/>
            <a:r>
              <a:rPr lang="en-US" b="1" dirty="0">
                <a:solidFill>
                  <a:schemeClr val="accent2"/>
                </a:solidFill>
              </a:rPr>
              <a:t>Improved interoperability internally and with other first responders and relevant actors</a:t>
            </a:r>
          </a:p>
          <a:p>
            <a:pPr lvl="1"/>
            <a:r>
              <a:rPr lang="en-US" b="1" dirty="0">
                <a:solidFill>
                  <a:schemeClr val="accent2"/>
                </a:solidFill>
              </a:rPr>
              <a:t>Reduced handover times between ambulance transport and hospitals</a:t>
            </a:r>
          </a:p>
          <a:p>
            <a:pPr lvl="1"/>
            <a:r>
              <a:rPr lang="en-US" b="1" dirty="0">
                <a:solidFill>
                  <a:schemeClr val="accent2"/>
                </a:solidFill>
              </a:rPr>
              <a:t>Insights for quality assurance and training measures</a:t>
            </a:r>
            <a:endParaRPr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9007813" y="2453412"/>
            <a:ext cx="2851824" cy="812530"/>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nl-NL" dirty="0"/>
              <a:t>Raman Madan</a:t>
            </a:r>
          </a:p>
          <a:p>
            <a:r>
              <a:rPr lang="nl-NL" dirty="0">
                <a:solidFill>
                  <a:schemeClr val="bg1"/>
                </a:solidFill>
                <a:hlinkClick r:id="rId4">
                  <a:extLst>
                    <a:ext uri="{A12FA001-AC4F-418D-AE19-62706E023703}">
                      <ahyp:hlinkClr xmlns:ahyp="http://schemas.microsoft.com/office/drawing/2018/hyperlinkcolor" val="tx"/>
                    </a:ext>
                  </a:extLst>
                </a:hlinkClick>
              </a:rPr>
              <a:t>info@red-mc.org</a:t>
            </a:r>
            <a:endParaRPr lang="nl-NL" dirty="0">
              <a:solidFill>
                <a:schemeClr val="bg1"/>
              </a:solidFill>
            </a:endParaRPr>
          </a:p>
          <a:p>
            <a:r>
              <a:rPr lang="nl-NL" dirty="0" err="1"/>
              <a:t>https</a:t>
            </a:r>
            <a:r>
              <a:rPr lang="nl-NL" dirty="0"/>
              <a:t>://red-</a:t>
            </a:r>
            <a:r>
              <a:rPr lang="nl-NL" dirty="0" err="1"/>
              <a:t>mc.org</a:t>
            </a:r>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of </a:t>
            </a:r>
            <a:r>
              <a:rPr lang="de-DE" dirty="0" err="1"/>
              <a:t>partnership</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007813" y="4628401"/>
            <a:ext cx="2851824" cy="486287"/>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solidFill>
                  <a:schemeClr val="accent2"/>
                </a:solidFill>
              </a:rPr>
              <a:t>Seeking</a:t>
            </a:r>
            <a:r>
              <a:rPr lang="de-DE" dirty="0">
                <a:solidFill>
                  <a:schemeClr val="accent2"/>
                </a:solidFill>
              </a:rPr>
              <a:t> a </a:t>
            </a:r>
            <a:r>
              <a:rPr lang="de-DE" dirty="0" err="1">
                <a:solidFill>
                  <a:schemeClr val="accent2"/>
                </a:solidFill>
              </a:rPr>
              <a:t>partner</a:t>
            </a:r>
            <a:endParaRPr lang="de-DE" dirty="0">
              <a:solidFill>
                <a:schemeClr val="accent2"/>
              </a:solidFill>
            </a:endParaRPr>
          </a:p>
          <a:p>
            <a:r>
              <a:rPr lang="de-DE" b="0" dirty="0">
                <a:solidFill>
                  <a:schemeClr val="bg1"/>
                </a:solidFill>
              </a:rPr>
              <a:t>Open </a:t>
            </a:r>
            <a:r>
              <a:rPr lang="de-DE" b="0" dirty="0" err="1">
                <a:solidFill>
                  <a:schemeClr val="bg1"/>
                </a:solidFill>
              </a:rPr>
              <a:t>to</a:t>
            </a:r>
            <a:r>
              <a:rPr lang="de-DE" b="0" dirty="0">
                <a:solidFill>
                  <a:schemeClr val="bg1"/>
                </a:solidFill>
              </a:rPr>
              <a:t> </a:t>
            </a:r>
            <a:r>
              <a:rPr lang="de-DE" b="0" dirty="0" err="1">
                <a:solidFill>
                  <a:schemeClr val="bg1"/>
                </a:solidFill>
              </a:rPr>
              <a:t>discuss</a:t>
            </a:r>
            <a:endParaRPr lang="de-DE" b="0" dirty="0">
              <a:solidFill>
                <a:schemeClr val="bg1"/>
              </a:solidFill>
            </a:endParaRPr>
          </a:p>
        </p:txBody>
      </p:sp>
      <p:pic>
        <p:nvPicPr>
          <p:cNvPr id="3" name="Picture Placeholder 2" descr="Logo, company name&#10;&#10;Description automatically generated">
            <a:extLst>
              <a:ext uri="{FF2B5EF4-FFF2-40B4-BE49-F238E27FC236}">
                <a16:creationId xmlns:a16="http://schemas.microsoft.com/office/drawing/2014/main" id="{9617A6FD-B713-BB47-A738-D6D5BA48E463}"/>
              </a:ext>
            </a:extLst>
          </p:cNvPr>
          <p:cNvPicPr>
            <a:picLocks noGrp="1" noChangeAspect="1"/>
          </p:cNvPicPr>
          <p:nvPr>
            <p:ph type="pic" sz="quarter" idx="18"/>
          </p:nvPr>
        </p:nvPicPr>
        <p:blipFill rotWithShape="1">
          <a:blip r:embed="rId5"/>
          <a:srcRect l="-27451" t="-712" r="-27451" b="-712"/>
          <a:stretch/>
        </p:blipFill>
        <p:spPr>
          <a:xfrm>
            <a:off x="9654645" y="1152579"/>
            <a:ext cx="2622415" cy="1168400"/>
          </a:xfrm>
        </p:spPr>
      </p:pic>
    </p:spTree>
    <p:extLst>
      <p:ext uri="{BB962C8B-B14F-4D97-AF65-F5344CB8AC3E}">
        <p14:creationId xmlns:p14="http://schemas.microsoft.com/office/powerpoint/2010/main" val="123241666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tr-TR" dirty="0">
                <a:solidFill>
                  <a:schemeClr val="accent2"/>
                </a:solidFill>
              </a:rPr>
              <a:t>T</a:t>
            </a:r>
            <a:r>
              <a:rPr lang="tr-TR" dirty="0"/>
              <a:t>iga Information Technologies</a:t>
            </a:r>
            <a:endParaRPr dirty="0"/>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tr-TR" dirty="0"/>
              <a:t>Turkey</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356925" y="1102426"/>
            <a:ext cx="8061211" cy="903837"/>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r>
              <a:rPr lang="en-US" b="0" dirty="0"/>
              <a:t>TIGA is a technology provider focusing on dedicated Healthcare IT solutions. We provide comprehensive health ecosystems in national scale that connects all the healthcare stakeholders</a:t>
            </a:r>
            <a:r>
              <a:rPr lang="tr-TR" b="0" dirty="0"/>
              <a:t>. </a:t>
            </a:r>
            <a:r>
              <a:rPr lang="en-US" b="0" dirty="0"/>
              <a:t>We are </a:t>
            </a:r>
            <a:r>
              <a:rPr lang="tr-TR" b="0" dirty="0"/>
              <a:t>also </a:t>
            </a:r>
            <a:r>
              <a:rPr lang="en-US" b="0" dirty="0"/>
              <a:t>working closely with academia, and we give importance to industry-academia partnerships. </a:t>
            </a:r>
            <a:endParaRPr lang="de-DE" b="0" dirty="0"/>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331787" y="2215733"/>
            <a:ext cx="8531556" cy="14096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Value </a:t>
            </a:r>
            <a:r>
              <a:rPr lang="de-DE" dirty="0" err="1"/>
              <a:t>my</a:t>
            </a:r>
            <a:r>
              <a:rPr lang="de-DE" dirty="0"/>
              <a:t> </a:t>
            </a:r>
            <a:r>
              <a:rPr lang="de-DE" dirty="0" err="1"/>
              <a:t>organisation</a:t>
            </a:r>
            <a:r>
              <a:rPr lang="de-DE" dirty="0"/>
              <a:t> </a:t>
            </a:r>
            <a:r>
              <a:rPr lang="de-DE" dirty="0" err="1"/>
              <a:t>can</a:t>
            </a:r>
            <a:r>
              <a:rPr lang="de-DE" dirty="0"/>
              <a:t> </a:t>
            </a:r>
            <a:r>
              <a:rPr lang="de-DE" dirty="0" err="1"/>
              <a:t>add</a:t>
            </a:r>
            <a:r>
              <a:rPr lang="de-DE" dirty="0"/>
              <a:t> </a:t>
            </a:r>
            <a:r>
              <a:rPr lang="de-DE" dirty="0" err="1"/>
              <a:t>to</a:t>
            </a:r>
            <a:r>
              <a:rPr lang="de-DE" dirty="0"/>
              <a:t> a </a:t>
            </a:r>
            <a:r>
              <a:rPr lang="de-DE" dirty="0" err="1"/>
              <a:t>joint</a:t>
            </a:r>
            <a:r>
              <a:rPr lang="de-DE" dirty="0"/>
              <a:t> Tender</a:t>
            </a:r>
          </a:p>
          <a:p>
            <a:pPr lvl="1"/>
            <a:r>
              <a:rPr lang="tr-TR" dirty="0"/>
              <a:t>Healthcare Interoperability Solutions</a:t>
            </a:r>
            <a:endParaRPr lang="de-DE" dirty="0"/>
          </a:p>
          <a:p>
            <a:pPr lvl="1"/>
            <a:r>
              <a:rPr lang="tr-TR" dirty="0"/>
              <a:t>125 M+ Patients, 6.6 B+ Health Records, 55 M+ Active Users, 120 K+ Healhtcare Facilities in 3 different countries</a:t>
            </a:r>
            <a:endParaRPr lang="de-DE" dirty="0"/>
          </a:p>
          <a:p>
            <a:pPr lvl="1"/>
            <a:r>
              <a:rPr lang="tr-TR" dirty="0"/>
              <a:t>Cloud-based Systems, Health Analytics, Main e-Health Infrastructure</a:t>
            </a:r>
            <a:endParaRPr lang="de-DE" dirty="0"/>
          </a:p>
          <a:p>
            <a:pPr lvl="1"/>
            <a:r>
              <a:rPr lang="tr-TR" dirty="0"/>
              <a:t>EU and R&amp;D Project Experiences</a:t>
            </a:r>
            <a:endParaRPr dirty="0"/>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hasCustomPrompt="1"/>
          </p:nvPr>
        </p:nvSpPr>
        <p:spPr>
          <a:xfrm>
            <a:off x="395099" y="3776189"/>
            <a:ext cx="8531556" cy="124341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Areas of </a:t>
            </a:r>
            <a:r>
              <a:rPr lang="de-DE" dirty="0" err="1"/>
              <a:t>cooperation</a:t>
            </a:r>
            <a:r>
              <a:rPr lang="de-DE" dirty="0"/>
              <a:t> </a:t>
            </a:r>
            <a:r>
              <a:rPr lang="de-DE" dirty="0" err="1"/>
              <a:t>sought</a:t>
            </a:r>
            <a:endParaRPr lang="de-DE" dirty="0"/>
          </a:p>
          <a:p>
            <a:pPr lvl="1"/>
            <a:r>
              <a:rPr lang="tr-TR"/>
              <a:t>Emergency Medical Services </a:t>
            </a:r>
            <a:endParaRPr lang="tr-TR" dirty="0"/>
          </a:p>
          <a:p>
            <a:pPr lvl="1"/>
            <a:r>
              <a:rPr lang="tr-TR" dirty="0"/>
              <a:t>IoT Tech Companies</a:t>
            </a:r>
            <a:endParaRPr lang="de-DE" dirty="0"/>
          </a:p>
          <a:p>
            <a:pPr lvl="1"/>
            <a:r>
              <a:rPr lang="tr-TR" dirty="0"/>
              <a:t>EMR Software Companies</a:t>
            </a:r>
            <a:endParaRPr lang="de-DE" dirty="0"/>
          </a:p>
          <a:p>
            <a:pPr lvl="1"/>
            <a:r>
              <a:rPr lang="tr-TR" dirty="0"/>
              <a:t>Healthcare Facilities</a:t>
            </a:r>
            <a:endParaRPr lang="de-DE" dirty="0"/>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hasCustomPrompt="1"/>
          </p:nvPr>
        </p:nvSpPr>
        <p:spPr>
          <a:xfrm>
            <a:off x="331787" y="4997007"/>
            <a:ext cx="8531556"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iProcureSecurity topics we are </a:t>
            </a:r>
            <a:r>
              <a:rPr lang="de-DE" dirty="0" err="1"/>
              <a:t>seeking</a:t>
            </a:r>
            <a:r>
              <a:rPr lang="de-DE" dirty="0"/>
              <a:t> </a:t>
            </a:r>
            <a:r>
              <a:rPr lang="de-DE" dirty="0" err="1"/>
              <a:t>cooperation</a:t>
            </a:r>
            <a:endParaRPr lang="de-DE" dirty="0"/>
          </a:p>
          <a:p>
            <a:pPr lvl="1"/>
            <a:r>
              <a:rPr lang="en-US" b="1" dirty="0">
                <a:solidFill>
                  <a:schemeClr val="accent2"/>
                </a:solidFill>
              </a:rPr>
              <a:t>Quick and accurate overview of casualties and their status</a:t>
            </a:r>
            <a:endParaRPr lang="de-DE" b="1" dirty="0">
              <a:solidFill>
                <a:schemeClr val="accent2"/>
              </a:solidFill>
            </a:endParaRPr>
          </a:p>
          <a:p>
            <a:pPr lvl="1"/>
            <a:r>
              <a:rPr lang="en-US" dirty="0"/>
              <a:t>Decision support for better allocation of available resources and quicker support for casualties</a:t>
            </a:r>
            <a:endParaRPr lang="de-DE" dirty="0"/>
          </a:p>
          <a:p>
            <a:pPr lvl="1"/>
            <a:r>
              <a:rPr lang="en-US" dirty="0"/>
              <a:t>Improved interoperability internally and with other first responders and relevant actors</a:t>
            </a:r>
          </a:p>
          <a:p>
            <a:pPr lvl="1"/>
            <a:r>
              <a:rPr lang="en-US" b="1" dirty="0">
                <a:solidFill>
                  <a:schemeClr val="accent2"/>
                </a:solidFill>
              </a:rPr>
              <a:t>Reduced handover times between ambulance transport and hospitals</a:t>
            </a:r>
          </a:p>
          <a:p>
            <a:pPr lvl="1"/>
            <a:r>
              <a:rPr lang="en-US" b="1" dirty="0">
                <a:solidFill>
                  <a:schemeClr val="accent2"/>
                </a:solidFill>
              </a:rPr>
              <a:t>Insights for quality assurance and training measures</a:t>
            </a:r>
            <a:endParaRPr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8229600" y="2453412"/>
            <a:ext cx="3630037" cy="1625060"/>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tr-TR" dirty="0"/>
              <a:t>Eda ÖZCEYHAN</a:t>
            </a:r>
          </a:p>
          <a:p>
            <a:r>
              <a:rPr lang="tr-TR" dirty="0"/>
              <a:t>Corporate Sales Executive</a:t>
            </a:r>
          </a:p>
          <a:p>
            <a:r>
              <a:rPr lang="tr-TR" dirty="0"/>
              <a:t>eda.ozceyhan@tigahealth.com</a:t>
            </a:r>
            <a:endParaRPr lang="de-DE" dirty="0"/>
          </a:p>
          <a:p>
            <a:r>
              <a:rPr lang="tr-TR" dirty="0"/>
              <a:t>tigahealth.com</a:t>
            </a:r>
            <a:endParaRPr lang="de-DE" dirty="0"/>
          </a:p>
          <a:p>
            <a:endParaRPr lang="de-DE" dirty="0"/>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9007813" y="4225125"/>
            <a:ext cx="2851824"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of </a:t>
            </a:r>
            <a:r>
              <a:rPr lang="de-DE" dirty="0" err="1"/>
              <a:t>partnership</a:t>
            </a:r>
            <a:endParaRPr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007813" y="4628401"/>
            <a:ext cx="2851824" cy="486287"/>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solidFill>
                  <a:schemeClr val="accent2"/>
                </a:solidFill>
              </a:rPr>
              <a:t>Seeking</a:t>
            </a:r>
            <a:r>
              <a:rPr lang="de-DE" dirty="0">
                <a:solidFill>
                  <a:schemeClr val="accent2"/>
                </a:solidFill>
              </a:rPr>
              <a:t> a </a:t>
            </a:r>
            <a:r>
              <a:rPr lang="de-DE" dirty="0" err="1">
                <a:solidFill>
                  <a:schemeClr val="accent2"/>
                </a:solidFill>
              </a:rPr>
              <a:t>partner</a:t>
            </a:r>
            <a:endParaRPr lang="de-DE" dirty="0">
              <a:solidFill>
                <a:schemeClr val="accent2"/>
              </a:solidFill>
            </a:endParaRPr>
          </a:p>
          <a:p>
            <a:endParaRPr lang="de-DE" dirty="0"/>
          </a:p>
        </p:txBody>
      </p:sp>
      <p:pic>
        <p:nvPicPr>
          <p:cNvPr id="28" name="Picture 27">
            <a:extLst>
              <a:ext uri="{FF2B5EF4-FFF2-40B4-BE49-F238E27FC236}">
                <a16:creationId xmlns:a16="http://schemas.microsoft.com/office/drawing/2014/main" id="{016BC30A-1288-4F8D-A729-1EF15DBA90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6434" y="1253765"/>
            <a:ext cx="3003925" cy="732958"/>
          </a:xfrm>
          <a:prstGeom prst="rect">
            <a:avLst/>
          </a:prstGeom>
        </p:spPr>
      </p:pic>
    </p:spTree>
    <p:extLst>
      <p:ext uri="{BB962C8B-B14F-4D97-AF65-F5344CB8AC3E}">
        <p14:creationId xmlns:p14="http://schemas.microsoft.com/office/powerpoint/2010/main" val="4785309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oogle Shape;16;p42">
            <a:extLst>
              <a:ext uri="{FF2B5EF4-FFF2-40B4-BE49-F238E27FC236}">
                <a16:creationId xmlns:a16="http://schemas.microsoft.com/office/drawing/2014/main" id="{F61EBD6E-CA76-4951-91CB-C6E3EFD2E8EC}"/>
              </a:ext>
            </a:extLst>
          </p:cNvPr>
          <p:cNvPicPr preferRelativeResize="0"/>
          <p:nvPr/>
        </p:nvPicPr>
        <p:blipFill rotWithShape="1">
          <a:blip r:embed="rId2">
            <a:alphaModFix/>
          </a:blip>
          <a:srcRect/>
          <a:stretch/>
        </p:blipFill>
        <p:spPr>
          <a:xfrm>
            <a:off x="9007813" y="288858"/>
            <a:ext cx="2851824" cy="344596"/>
          </a:xfrm>
          <a:prstGeom prst="rect">
            <a:avLst/>
          </a:prstGeom>
          <a:noFill/>
          <a:ln>
            <a:noFill/>
          </a:ln>
        </p:spPr>
      </p:pic>
      <p:sp>
        <p:nvSpPr>
          <p:cNvPr id="18" name="Google Shape;17;p42">
            <a:extLst>
              <a:ext uri="{FF2B5EF4-FFF2-40B4-BE49-F238E27FC236}">
                <a16:creationId xmlns:a16="http://schemas.microsoft.com/office/drawing/2014/main" id="{D9859A80-B996-4E36-855F-1A00CEE1AA6A}"/>
              </a:ext>
            </a:extLst>
          </p:cNvPr>
          <p:cNvSpPr txBox="1">
            <a:spLocks noGrp="1"/>
          </p:cNvSpPr>
          <p:nvPr>
            <p:ph type="body" idx="1" hasCustomPrompt="1"/>
          </p:nvPr>
        </p:nvSpPr>
        <p:spPr>
          <a:xfrm>
            <a:off x="331790" y="288858"/>
            <a:ext cx="8531557" cy="460639"/>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2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solidFill>
                  <a:schemeClr val="accent2"/>
                </a:solidFill>
              </a:rPr>
              <a:t>I</a:t>
            </a:r>
            <a:r>
              <a:rPr lang="de-DE" dirty="0">
                <a:solidFill>
                  <a:schemeClr val="bg1"/>
                </a:solidFill>
              </a:rPr>
              <a:t>netum España, S.A.</a:t>
            </a:r>
            <a:endParaRPr dirty="0">
              <a:solidFill>
                <a:schemeClr val="bg1"/>
              </a:solidFill>
            </a:endParaRPr>
          </a:p>
        </p:txBody>
      </p:sp>
      <p:sp>
        <p:nvSpPr>
          <p:cNvPr id="19" name="Google Shape;17;p42">
            <a:extLst>
              <a:ext uri="{FF2B5EF4-FFF2-40B4-BE49-F238E27FC236}">
                <a16:creationId xmlns:a16="http://schemas.microsoft.com/office/drawing/2014/main" id="{6C197445-551D-45D7-B94B-CE5E773B21D7}"/>
              </a:ext>
            </a:extLst>
          </p:cNvPr>
          <p:cNvSpPr txBox="1">
            <a:spLocks noGrp="1"/>
          </p:cNvSpPr>
          <p:nvPr>
            <p:ph type="body" idx="10" hasCustomPrompt="1"/>
          </p:nvPr>
        </p:nvSpPr>
        <p:spPr>
          <a:xfrm>
            <a:off x="331790" y="749497"/>
            <a:ext cx="3565131" cy="294440"/>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Spain</a:t>
            </a:r>
            <a:endParaRPr dirty="0"/>
          </a:p>
        </p:txBody>
      </p:sp>
      <p:sp>
        <p:nvSpPr>
          <p:cNvPr id="20" name="Google Shape;17;p42">
            <a:extLst>
              <a:ext uri="{FF2B5EF4-FFF2-40B4-BE49-F238E27FC236}">
                <a16:creationId xmlns:a16="http://schemas.microsoft.com/office/drawing/2014/main" id="{979C1B39-7DFC-4F67-B0E8-60A066C33733}"/>
              </a:ext>
            </a:extLst>
          </p:cNvPr>
          <p:cNvSpPr txBox="1">
            <a:spLocks noGrp="1"/>
          </p:cNvSpPr>
          <p:nvPr>
            <p:ph type="body" idx="11" hasCustomPrompt="1"/>
          </p:nvPr>
        </p:nvSpPr>
        <p:spPr>
          <a:xfrm>
            <a:off x="331790" y="1062916"/>
            <a:ext cx="8531554" cy="1032077"/>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marL="216000" indent="0" algn="just"/>
            <a:r>
              <a:rPr lang="en-GB" b="0" dirty="0" err="1">
                <a:effectLst/>
                <a:latin typeface="Verdana" panose="020B0604030504040204" pitchFamily="34" charset="0"/>
                <a:ea typeface="Verdana" panose="020B0604030504040204" pitchFamily="34" charset="0"/>
                <a:cs typeface="Times New Roman" panose="02020603050405020304" pitchFamily="18" charset="0"/>
              </a:rPr>
              <a:t>Inetum</a:t>
            </a:r>
            <a:r>
              <a:rPr lang="en-GB" b="0" dirty="0">
                <a:effectLst/>
                <a:latin typeface="Verdana" panose="020B0604030504040204" pitchFamily="34" charset="0"/>
                <a:ea typeface="Verdana" panose="020B0604030504040204" pitchFamily="34" charset="0"/>
                <a:cs typeface="Times New Roman" panose="02020603050405020304" pitchFamily="18" charset="0"/>
              </a:rPr>
              <a:t> is an agile IT services company that provides digital services and solutions, and a global group that helps companies and institutions to get the most out of digital flow with a </a:t>
            </a:r>
            <a:r>
              <a:rPr lang="en-US" b="0" dirty="0">
                <a:effectLst/>
                <a:latin typeface="Verdana" panose="020B0604030504040204" pitchFamily="34" charset="0"/>
                <a:ea typeface="Verdana" panose="020B0604030504040204" pitchFamily="34" charset="0"/>
                <a:cs typeface="Times New Roman" panose="02020603050405020304" pitchFamily="18" charset="0"/>
              </a:rPr>
              <a:t>c</a:t>
            </a:r>
            <a:r>
              <a:rPr lang="en-US" b="0" dirty="0">
                <a:latin typeface="Verdana" panose="020B0604030504040204" pitchFamily="34" charset="0"/>
                <a:ea typeface="Verdana" panose="020B0604030504040204" pitchFamily="34" charset="0"/>
                <a:cs typeface="Times New Roman" panose="02020603050405020304" pitchFamily="18" charset="0"/>
              </a:rPr>
              <a:t>omplete product portfolio for healthcare.</a:t>
            </a:r>
          </a:p>
          <a:p>
            <a:pPr marL="216000" indent="0" algn="just"/>
            <a:r>
              <a:rPr lang="en-GB" b="0" dirty="0">
                <a:effectLst/>
                <a:latin typeface="Verdana" panose="020B0604030504040204" pitchFamily="34" charset="0"/>
                <a:ea typeface="Verdana" panose="020B0604030504040204" pitchFamily="34" charset="0"/>
                <a:cs typeface="Times New Roman" panose="02020603050405020304" pitchFamily="18" charset="0"/>
              </a:rPr>
              <a:t> </a:t>
            </a:r>
            <a:endParaRPr lang="de-DE" sz="1100" b="0" dirty="0">
              <a:latin typeface="Verdana" panose="020B0604030504040204" pitchFamily="34" charset="0"/>
              <a:ea typeface="Verdana" panose="020B0604030504040204" pitchFamily="34" charset="0"/>
            </a:endParaRPr>
          </a:p>
        </p:txBody>
      </p:sp>
      <p:sp>
        <p:nvSpPr>
          <p:cNvPr id="21" name="Google Shape;17;p42">
            <a:extLst>
              <a:ext uri="{FF2B5EF4-FFF2-40B4-BE49-F238E27FC236}">
                <a16:creationId xmlns:a16="http://schemas.microsoft.com/office/drawing/2014/main" id="{0C86D862-70C9-46A1-9270-1379F9503813}"/>
              </a:ext>
            </a:extLst>
          </p:cNvPr>
          <p:cNvSpPr txBox="1">
            <a:spLocks noGrp="1"/>
          </p:cNvSpPr>
          <p:nvPr>
            <p:ph type="body" idx="12" hasCustomPrompt="1"/>
          </p:nvPr>
        </p:nvSpPr>
        <p:spPr>
          <a:xfrm>
            <a:off x="331787" y="2215733"/>
            <a:ext cx="8223634" cy="884858"/>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Value my organisation can add to a joint Tender</a:t>
            </a:r>
          </a:p>
          <a:p>
            <a:pPr lvl="1" defTabSz="914400" eaLnBrk="0" fontAlgn="base" latinLnBrk="0" hangingPunct="0">
              <a:tabLst/>
            </a:pPr>
            <a:r>
              <a:rPr lang="es-ES" altLang="es-ES" dirty="0" err="1"/>
              <a:t>Solutions</a:t>
            </a:r>
            <a:r>
              <a:rPr lang="es-ES" altLang="es-ES" dirty="0"/>
              <a:t> and </a:t>
            </a:r>
            <a:r>
              <a:rPr lang="es-ES" altLang="es-ES" dirty="0" err="1"/>
              <a:t>Services</a:t>
            </a:r>
            <a:r>
              <a:rPr lang="es-ES" altLang="es-ES" dirty="0"/>
              <a:t> </a:t>
            </a:r>
            <a:r>
              <a:rPr lang="es-ES" altLang="es-ES" dirty="0" err="1"/>
              <a:t>related</a:t>
            </a:r>
            <a:r>
              <a:rPr lang="es-ES" altLang="es-ES" dirty="0"/>
              <a:t> </a:t>
            </a:r>
            <a:r>
              <a:rPr lang="es-ES" altLang="es-ES" dirty="0" err="1"/>
              <a:t>to</a:t>
            </a:r>
            <a:r>
              <a:rPr lang="es-ES" altLang="es-ES" dirty="0"/>
              <a:t> </a:t>
            </a:r>
            <a:r>
              <a:rPr lang="es-ES" altLang="es-ES" dirty="0" err="1"/>
              <a:t>critical</a:t>
            </a:r>
            <a:r>
              <a:rPr lang="es-ES" altLang="es-ES" dirty="0"/>
              <a:t> medicine </a:t>
            </a:r>
            <a:r>
              <a:rPr lang="es-ES" altLang="es-ES" dirty="0" err="1"/>
              <a:t>environments</a:t>
            </a:r>
            <a:r>
              <a:rPr lang="es-ES" altLang="es-ES" dirty="0"/>
              <a:t>: </a:t>
            </a:r>
            <a:r>
              <a:rPr lang="es-ES" altLang="es-ES" dirty="0" err="1"/>
              <a:t>Emergencies</a:t>
            </a:r>
            <a:r>
              <a:rPr lang="es-ES" altLang="es-ES" dirty="0"/>
              <a:t>, </a:t>
            </a:r>
            <a:r>
              <a:rPr lang="es-ES" altLang="es-ES" dirty="0" err="1"/>
              <a:t>Operating</a:t>
            </a:r>
            <a:r>
              <a:rPr lang="es-ES" altLang="es-ES" dirty="0"/>
              <a:t> </a:t>
            </a:r>
            <a:r>
              <a:rPr lang="es-ES" altLang="es-ES" dirty="0" err="1"/>
              <a:t>Rooms</a:t>
            </a:r>
            <a:r>
              <a:rPr lang="es-ES" altLang="es-ES" dirty="0"/>
              <a:t> and Intensive Care </a:t>
            </a:r>
            <a:r>
              <a:rPr lang="es-ES" altLang="es-ES" dirty="0" err="1"/>
              <a:t>Units</a:t>
            </a:r>
            <a:r>
              <a:rPr lang="es-ES" altLang="es-ES" dirty="0"/>
              <a:t>; </a:t>
            </a:r>
            <a:r>
              <a:rPr lang="es-ES" altLang="es-ES" dirty="0" err="1"/>
              <a:t>including</a:t>
            </a:r>
            <a:r>
              <a:rPr lang="es-ES" altLang="es-ES" dirty="0"/>
              <a:t> </a:t>
            </a:r>
            <a:r>
              <a:rPr lang="es-ES" altLang="es-ES" dirty="0" err="1"/>
              <a:t>follow</a:t>
            </a:r>
            <a:r>
              <a:rPr lang="es-ES" altLang="es-ES" dirty="0"/>
              <a:t>-up </a:t>
            </a:r>
            <a:r>
              <a:rPr lang="es-ES" altLang="es-ES" dirty="0" err="1"/>
              <a:t>of</a:t>
            </a:r>
            <a:r>
              <a:rPr lang="es-ES" altLang="es-ES" dirty="0"/>
              <a:t> </a:t>
            </a:r>
            <a:r>
              <a:rPr lang="es-ES" altLang="es-ES" dirty="0" err="1"/>
              <a:t>patients</a:t>
            </a:r>
            <a:r>
              <a:rPr lang="es-ES" altLang="es-ES" dirty="0"/>
              <a:t> at </a:t>
            </a:r>
            <a:r>
              <a:rPr lang="es-ES" altLang="es-ES" dirty="0" err="1"/>
              <a:t>discharge</a:t>
            </a:r>
            <a:r>
              <a:rPr lang="es-ES" altLang="es-ES" dirty="0"/>
              <a:t>: </a:t>
            </a:r>
            <a:r>
              <a:rPr lang="es-ES" altLang="es-ES" dirty="0" err="1"/>
              <a:t>continuity</a:t>
            </a:r>
            <a:r>
              <a:rPr lang="es-ES" altLang="es-ES" dirty="0"/>
              <a:t> </a:t>
            </a:r>
            <a:r>
              <a:rPr lang="es-ES" altLang="es-ES" dirty="0" err="1"/>
              <a:t>of</a:t>
            </a:r>
            <a:r>
              <a:rPr lang="es-ES" altLang="es-ES" dirty="0"/>
              <a:t> care, </a:t>
            </a:r>
            <a:r>
              <a:rPr lang="es-ES" altLang="es-ES" dirty="0" err="1"/>
              <a:t>chronicity</a:t>
            </a:r>
            <a:r>
              <a:rPr lang="es-ES" altLang="es-ES" dirty="0"/>
              <a:t> </a:t>
            </a:r>
            <a:r>
              <a:rPr lang="es-ES" altLang="es-ES" dirty="0" err="1"/>
              <a:t>management</a:t>
            </a:r>
            <a:r>
              <a:rPr lang="es-ES" altLang="es-ES" dirty="0"/>
              <a:t>, </a:t>
            </a:r>
            <a:r>
              <a:rPr lang="es-ES" altLang="es-ES" dirty="0" err="1"/>
              <a:t>outpatient</a:t>
            </a:r>
            <a:r>
              <a:rPr lang="es-ES" altLang="es-ES" dirty="0"/>
              <a:t> care and </a:t>
            </a:r>
            <a:r>
              <a:rPr lang="es-ES" altLang="es-ES" dirty="0" err="1"/>
              <a:t>other</a:t>
            </a:r>
            <a:r>
              <a:rPr lang="es-ES" altLang="es-ES" dirty="0"/>
              <a:t> </a:t>
            </a:r>
            <a:r>
              <a:rPr lang="es-ES" altLang="es-ES" dirty="0" err="1"/>
              <a:t>outpatient</a:t>
            </a:r>
            <a:r>
              <a:rPr lang="es-ES" altLang="es-ES" dirty="0"/>
              <a:t> </a:t>
            </a:r>
            <a:r>
              <a:rPr lang="es-ES" altLang="es-ES" dirty="0" err="1"/>
              <a:t>services</a:t>
            </a:r>
            <a:r>
              <a:rPr lang="es-ES" altLang="es-ES" dirty="0"/>
              <a:t> </a:t>
            </a:r>
          </a:p>
        </p:txBody>
      </p:sp>
      <p:sp>
        <p:nvSpPr>
          <p:cNvPr id="22" name="Google Shape;17;p42">
            <a:extLst>
              <a:ext uri="{FF2B5EF4-FFF2-40B4-BE49-F238E27FC236}">
                <a16:creationId xmlns:a16="http://schemas.microsoft.com/office/drawing/2014/main" id="{55783501-8730-4310-8719-8DFAC926F223}"/>
              </a:ext>
            </a:extLst>
          </p:cNvPr>
          <p:cNvSpPr txBox="1">
            <a:spLocks noGrp="1"/>
          </p:cNvSpPr>
          <p:nvPr>
            <p:ph type="body" idx="13" hasCustomPrompt="1"/>
          </p:nvPr>
        </p:nvSpPr>
        <p:spPr>
          <a:xfrm>
            <a:off x="331787" y="3444799"/>
            <a:ext cx="8531556"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bg1"/>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a:t>Areas of </a:t>
            </a:r>
            <a:r>
              <a:rPr lang="de-DE" dirty="0" err="1"/>
              <a:t>cooperation</a:t>
            </a:r>
            <a:r>
              <a:rPr lang="de-DE" dirty="0"/>
              <a:t> </a:t>
            </a:r>
            <a:r>
              <a:rPr lang="de-DE" dirty="0" err="1"/>
              <a:t>sought</a:t>
            </a:r>
            <a:endParaRPr lang="de-DE" dirty="0"/>
          </a:p>
          <a:p>
            <a:pPr lvl="1"/>
            <a:r>
              <a:rPr lang="es-ES" dirty="0" err="1"/>
              <a:t>Public</a:t>
            </a:r>
            <a:r>
              <a:rPr lang="es-ES" dirty="0"/>
              <a:t> </a:t>
            </a:r>
            <a:r>
              <a:rPr lang="es-ES" dirty="0" err="1"/>
              <a:t>Emergency</a:t>
            </a:r>
            <a:r>
              <a:rPr lang="es-ES" dirty="0"/>
              <a:t> </a:t>
            </a:r>
            <a:r>
              <a:rPr lang="es-ES" dirty="0" err="1"/>
              <a:t>Services</a:t>
            </a:r>
            <a:endParaRPr lang="es-ES" dirty="0"/>
          </a:p>
          <a:p>
            <a:pPr lvl="1"/>
            <a:r>
              <a:rPr lang="es-ES" dirty="0" err="1"/>
              <a:t>Public</a:t>
            </a:r>
            <a:r>
              <a:rPr lang="es-ES" dirty="0"/>
              <a:t> </a:t>
            </a:r>
            <a:r>
              <a:rPr lang="es-ES" dirty="0" err="1"/>
              <a:t>Health</a:t>
            </a:r>
            <a:r>
              <a:rPr lang="es-ES" dirty="0"/>
              <a:t> </a:t>
            </a:r>
            <a:r>
              <a:rPr lang="es-ES" dirty="0" err="1"/>
              <a:t>Services</a:t>
            </a:r>
            <a:endParaRPr lang="es-ES" dirty="0"/>
          </a:p>
          <a:p>
            <a:pPr lvl="1"/>
            <a:r>
              <a:rPr lang="es-ES" dirty="0" err="1"/>
              <a:t>Emergency</a:t>
            </a:r>
            <a:r>
              <a:rPr lang="es-ES" dirty="0"/>
              <a:t> Medical </a:t>
            </a:r>
            <a:r>
              <a:rPr lang="es-ES" dirty="0" err="1"/>
              <a:t>Transportation</a:t>
            </a:r>
            <a:r>
              <a:rPr lang="es-ES" dirty="0"/>
              <a:t> </a:t>
            </a:r>
            <a:r>
              <a:rPr lang="es-ES" dirty="0" err="1"/>
              <a:t>Companies</a:t>
            </a:r>
            <a:endParaRPr lang="es-ES" dirty="0"/>
          </a:p>
          <a:p>
            <a:pPr lvl="1"/>
            <a:r>
              <a:rPr lang="es-ES" dirty="0" err="1"/>
              <a:t>Private</a:t>
            </a:r>
            <a:r>
              <a:rPr lang="es-ES" dirty="0"/>
              <a:t> </a:t>
            </a:r>
            <a:r>
              <a:rPr lang="es-ES" dirty="0" err="1"/>
              <a:t>Health</a:t>
            </a:r>
            <a:r>
              <a:rPr lang="es-ES" dirty="0"/>
              <a:t> </a:t>
            </a:r>
            <a:r>
              <a:rPr lang="es-ES" dirty="0" err="1"/>
              <a:t>Companies</a:t>
            </a:r>
            <a:endParaRPr lang="es-ES" dirty="0"/>
          </a:p>
          <a:p>
            <a:pPr lvl="1"/>
            <a:r>
              <a:rPr lang="es-ES" dirty="0" err="1"/>
              <a:t>Insurance</a:t>
            </a:r>
            <a:r>
              <a:rPr lang="es-ES" dirty="0"/>
              <a:t> </a:t>
            </a:r>
            <a:r>
              <a:rPr lang="es-ES" dirty="0" err="1"/>
              <a:t>Companies</a:t>
            </a:r>
            <a:endParaRPr lang="de-DE" dirty="0"/>
          </a:p>
        </p:txBody>
      </p:sp>
      <p:sp>
        <p:nvSpPr>
          <p:cNvPr id="23" name="Google Shape;17;p42">
            <a:extLst>
              <a:ext uri="{FF2B5EF4-FFF2-40B4-BE49-F238E27FC236}">
                <a16:creationId xmlns:a16="http://schemas.microsoft.com/office/drawing/2014/main" id="{67244265-99FF-4585-87F3-A62119AA80FD}"/>
              </a:ext>
            </a:extLst>
          </p:cNvPr>
          <p:cNvSpPr txBox="1">
            <a:spLocks noGrp="1"/>
          </p:cNvSpPr>
          <p:nvPr>
            <p:ph type="body" idx="14" hasCustomPrompt="1"/>
          </p:nvPr>
        </p:nvSpPr>
        <p:spPr>
          <a:xfrm>
            <a:off x="331787" y="4997007"/>
            <a:ext cx="8531556" cy="1473737"/>
          </a:xfrm>
          <a:prstGeom prst="rect">
            <a:avLst/>
          </a:prstGeom>
          <a:noFill/>
          <a:ln>
            <a:noFill/>
          </a:ln>
        </p:spPr>
        <p:txBody>
          <a:bodyPr spcFirstLastPara="1" wrap="square" lIns="0" tIns="0" rIns="0" bIns="0" anchor="t" anchorCtr="0">
            <a:spAutoFit/>
          </a:bodyPr>
          <a:lstStyle>
            <a:lvl1pPr marL="228600" lvl="0" indent="0" algn="l">
              <a:lnSpc>
                <a:spcPct val="90000"/>
              </a:lnSpc>
              <a:spcBef>
                <a:spcPts val="1000"/>
              </a:spcBef>
              <a:spcAft>
                <a:spcPts val="0"/>
              </a:spcAft>
              <a:buClr>
                <a:schemeClr val="lt1"/>
              </a:buClr>
              <a:buSzPts val="4000"/>
              <a:buFont typeface="Courier New" panose="02070309020205020404" pitchFamily="49" charset="0"/>
              <a:buNone/>
              <a:defRPr sz="1400" b="1" i="0" u="none" strike="noStrike" cap="none">
                <a:solidFill>
                  <a:schemeClr val="lt1"/>
                </a:solidFill>
                <a:latin typeface="Verdana"/>
                <a:ea typeface="Verdana"/>
                <a:cs typeface="Verdana"/>
                <a:sym typeface="Verdana"/>
              </a:defRPr>
            </a:lvl1pPr>
            <a:lvl2pPr marL="857250" lvl="1" indent="-285750" algn="l">
              <a:lnSpc>
                <a:spcPct val="90000"/>
              </a:lnSpc>
              <a:spcBef>
                <a:spcPts val="500"/>
              </a:spcBef>
              <a:spcAft>
                <a:spcPts val="0"/>
              </a:spcAft>
              <a:buClr>
                <a:schemeClr val="bg1"/>
              </a:buClr>
              <a:buSzPts val="1800"/>
              <a:buFont typeface="Courier New" panose="02070309020205020404" pitchFamily="49" charset="0"/>
              <a:buChar char="o"/>
              <a:defRPr lang="de-DE" sz="1200" b="0" i="0" u="none" strike="noStrike" cap="none" dirty="0" smtClean="0">
                <a:solidFill>
                  <a:schemeClr val="bg1"/>
                </a:solidFill>
                <a:latin typeface="Verdana"/>
                <a:ea typeface="Verdana"/>
                <a:cs typeface="Verdana"/>
                <a:sym typeface="Verdana"/>
              </a:defRPr>
            </a:lvl2pPr>
            <a:lvl3pPr marL="1371600" lvl="2" indent="-342900" algn="l">
              <a:lnSpc>
                <a:spcPct val="90000"/>
              </a:lnSpc>
              <a:spcBef>
                <a:spcPts val="500"/>
              </a:spcBef>
              <a:spcAft>
                <a:spcPts val="0"/>
              </a:spcAft>
              <a:buClr>
                <a:schemeClr val="bg1"/>
              </a:buClr>
              <a:buSzPts val="1800"/>
              <a:buFont typeface="Courier New" panose="02070309020205020404" pitchFamily="49" charset="0"/>
              <a:buChar char="o"/>
              <a:defRPr sz="1200">
                <a:solidFill>
                  <a:schemeClr val="accent2"/>
                </a:solidFill>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de-DE" dirty="0" err="1"/>
              <a:t>iProcureSecurity</a:t>
            </a:r>
            <a:r>
              <a:rPr lang="de-DE" dirty="0"/>
              <a:t> </a:t>
            </a:r>
            <a:r>
              <a:rPr lang="de-DE" dirty="0" err="1"/>
              <a:t>topics</a:t>
            </a:r>
            <a:r>
              <a:rPr lang="de-DE" dirty="0"/>
              <a:t> </a:t>
            </a:r>
            <a:r>
              <a:rPr lang="de-DE" dirty="0" err="1"/>
              <a:t>we</a:t>
            </a:r>
            <a:r>
              <a:rPr lang="de-DE" dirty="0"/>
              <a:t> </a:t>
            </a:r>
            <a:r>
              <a:rPr lang="de-DE" dirty="0" err="1"/>
              <a:t>are</a:t>
            </a:r>
            <a:r>
              <a:rPr lang="de-DE" dirty="0"/>
              <a:t> </a:t>
            </a:r>
            <a:r>
              <a:rPr lang="de-DE" dirty="0" err="1"/>
              <a:t>seeking</a:t>
            </a:r>
            <a:r>
              <a:rPr lang="de-DE" dirty="0"/>
              <a:t> </a:t>
            </a:r>
            <a:r>
              <a:rPr lang="de-DE" dirty="0" err="1"/>
              <a:t>cooperation</a:t>
            </a:r>
            <a:endParaRPr lang="de-DE" dirty="0"/>
          </a:p>
          <a:p>
            <a:pPr lvl="1"/>
            <a:r>
              <a:rPr lang="en-US" dirty="0"/>
              <a:t>Quick and accurate overview of casualties and their status</a:t>
            </a:r>
            <a:endParaRPr lang="de-DE" dirty="0"/>
          </a:p>
          <a:p>
            <a:pPr lvl="1"/>
            <a:r>
              <a:rPr lang="en-US" dirty="0"/>
              <a:t>Decision support for better allocation of available resources and quicker support for casualties</a:t>
            </a:r>
            <a:endParaRPr lang="de-DE" dirty="0"/>
          </a:p>
          <a:p>
            <a:pPr lvl="1"/>
            <a:r>
              <a:rPr lang="en-US" dirty="0"/>
              <a:t>Improved interoperability internally and with other first responders and relevant actors</a:t>
            </a:r>
          </a:p>
          <a:p>
            <a:pPr lvl="1"/>
            <a:r>
              <a:rPr lang="en-US" dirty="0"/>
              <a:t>Reduced handover times between ambulance transport and hospitals</a:t>
            </a:r>
          </a:p>
          <a:p>
            <a:pPr lvl="1"/>
            <a:r>
              <a:rPr lang="en-US" b="1" dirty="0">
                <a:solidFill>
                  <a:schemeClr val="accent2"/>
                </a:solidFill>
              </a:rPr>
              <a:t>Insights for quality assurance and training measures</a:t>
            </a:r>
            <a:endParaRPr lang="de-DE" b="1" dirty="0">
              <a:solidFill>
                <a:schemeClr val="accent2"/>
              </a:solidFill>
            </a:endParaRPr>
          </a:p>
        </p:txBody>
      </p:sp>
      <p:sp>
        <p:nvSpPr>
          <p:cNvPr id="24" name="Google Shape;17;p42">
            <a:extLst>
              <a:ext uri="{FF2B5EF4-FFF2-40B4-BE49-F238E27FC236}">
                <a16:creationId xmlns:a16="http://schemas.microsoft.com/office/drawing/2014/main" id="{82729BBA-450F-43C7-99E4-7B5213E33192}"/>
              </a:ext>
            </a:extLst>
          </p:cNvPr>
          <p:cNvSpPr txBox="1">
            <a:spLocks noGrp="1"/>
          </p:cNvSpPr>
          <p:nvPr>
            <p:ph type="body" idx="15" hasCustomPrompt="1"/>
          </p:nvPr>
        </p:nvSpPr>
        <p:spPr>
          <a:xfrm>
            <a:off x="8734097" y="2453412"/>
            <a:ext cx="3125540" cy="108337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Santiago Aso Lete</a:t>
            </a:r>
          </a:p>
          <a:p>
            <a:r>
              <a:rPr lang="de-DE" dirty="0"/>
              <a:t>santiago.aso@inetum.com</a:t>
            </a:r>
          </a:p>
          <a:p>
            <a:r>
              <a:rPr lang="de-DE" dirty="0"/>
              <a:t>https://www.inetum.com/</a:t>
            </a:r>
          </a:p>
          <a:p>
            <a:endParaRPr dirty="0"/>
          </a:p>
        </p:txBody>
      </p:sp>
      <p:sp>
        <p:nvSpPr>
          <p:cNvPr id="25" name="Google Shape;17;p42">
            <a:extLst>
              <a:ext uri="{FF2B5EF4-FFF2-40B4-BE49-F238E27FC236}">
                <a16:creationId xmlns:a16="http://schemas.microsoft.com/office/drawing/2014/main" id="{7040B06F-6634-43F3-8B21-D6EFD5B38BEA}"/>
              </a:ext>
            </a:extLst>
          </p:cNvPr>
          <p:cNvSpPr txBox="1">
            <a:spLocks noGrp="1"/>
          </p:cNvSpPr>
          <p:nvPr>
            <p:ph type="body" idx="16" hasCustomPrompt="1"/>
          </p:nvPr>
        </p:nvSpPr>
        <p:spPr>
          <a:xfrm>
            <a:off x="8177048" y="4225125"/>
            <a:ext cx="3682589" cy="270843"/>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4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a:t>Type of </a:t>
            </a:r>
            <a:r>
              <a:rPr lang="de-DE" dirty="0" err="1"/>
              <a:t>partnership</a:t>
            </a:r>
            <a:endParaRPr lang="de-DE" dirty="0"/>
          </a:p>
        </p:txBody>
      </p:sp>
      <p:sp>
        <p:nvSpPr>
          <p:cNvPr id="26" name="Google Shape;17;p42">
            <a:extLst>
              <a:ext uri="{FF2B5EF4-FFF2-40B4-BE49-F238E27FC236}">
                <a16:creationId xmlns:a16="http://schemas.microsoft.com/office/drawing/2014/main" id="{05609DEB-B112-4198-8B7E-9C877F194CCA}"/>
              </a:ext>
            </a:extLst>
          </p:cNvPr>
          <p:cNvSpPr txBox="1">
            <a:spLocks noGrp="1"/>
          </p:cNvSpPr>
          <p:nvPr>
            <p:ph type="body" idx="17" hasCustomPrompt="1"/>
          </p:nvPr>
        </p:nvSpPr>
        <p:spPr>
          <a:xfrm>
            <a:off x="9007813" y="4628401"/>
            <a:ext cx="2851824" cy="972574"/>
          </a:xfrm>
          <a:prstGeom prst="rect">
            <a:avLst/>
          </a:prstGeom>
          <a:noFill/>
          <a:ln>
            <a:noFill/>
          </a:ln>
        </p:spPr>
        <p:txBody>
          <a:bodyPr spcFirstLastPara="1" wrap="square" lIns="0" tIns="0" rIns="0" bIns="0" anchor="t" anchorCtr="0">
            <a:spAutoFit/>
          </a:bodyPr>
          <a:lstStyle>
            <a:lvl1pPr marL="457200" lvl="0" indent="-228600" algn="r">
              <a:lnSpc>
                <a:spcPct val="90000"/>
              </a:lnSpc>
              <a:spcBef>
                <a:spcPts val="600"/>
              </a:spcBef>
              <a:spcAft>
                <a:spcPts val="0"/>
              </a:spcAft>
              <a:buClr>
                <a:schemeClr val="lt1"/>
              </a:buClr>
              <a:buSzPts val="4000"/>
              <a:buNone/>
              <a:defRPr sz="12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r>
              <a:rPr lang="de-DE" dirty="0" err="1">
                <a:solidFill>
                  <a:schemeClr val="accent2"/>
                </a:solidFill>
              </a:rPr>
              <a:t>Seeking</a:t>
            </a:r>
            <a:r>
              <a:rPr lang="de-DE" dirty="0">
                <a:solidFill>
                  <a:schemeClr val="accent2"/>
                </a:solidFill>
              </a:rPr>
              <a:t> a partner</a:t>
            </a:r>
          </a:p>
          <a:p>
            <a:r>
              <a:rPr lang="de-DE" b="0" dirty="0">
                <a:solidFill>
                  <a:schemeClr val="bg1"/>
                </a:solidFill>
              </a:rPr>
              <a:t>Open to discuss</a:t>
            </a:r>
          </a:p>
          <a:p>
            <a:endParaRPr lang="de-DE" dirty="0">
              <a:solidFill>
                <a:schemeClr val="accent2"/>
              </a:solidFill>
            </a:endParaRPr>
          </a:p>
          <a:p>
            <a:endParaRPr dirty="0"/>
          </a:p>
        </p:txBody>
      </p:sp>
      <p:pic>
        <p:nvPicPr>
          <p:cNvPr id="3" name="Imagen 2" descr="Logotipo&#10;&#10;Descripción generada automáticamente">
            <a:extLst>
              <a:ext uri="{FF2B5EF4-FFF2-40B4-BE49-F238E27FC236}">
                <a16:creationId xmlns:a16="http://schemas.microsoft.com/office/drawing/2014/main" id="{195A4511-32D4-4DF0-B20B-BC0F3F89DD36}"/>
              </a:ext>
            </a:extLst>
          </p:cNvPr>
          <p:cNvPicPr>
            <a:picLocks noChangeAspect="1"/>
          </p:cNvPicPr>
          <p:nvPr/>
        </p:nvPicPr>
        <p:blipFill>
          <a:blip r:embed="rId3"/>
          <a:stretch>
            <a:fillRect/>
          </a:stretch>
        </p:blipFill>
        <p:spPr>
          <a:xfrm>
            <a:off x="9214131" y="1169333"/>
            <a:ext cx="2645506" cy="933921"/>
          </a:xfrm>
          <a:prstGeom prst="rect">
            <a:avLst/>
          </a:prstGeom>
        </p:spPr>
      </p:pic>
      <p:sp>
        <p:nvSpPr>
          <p:cNvPr id="4" name="Rectangle 1">
            <a:extLst>
              <a:ext uri="{FF2B5EF4-FFF2-40B4-BE49-F238E27FC236}">
                <a16:creationId xmlns:a16="http://schemas.microsoft.com/office/drawing/2014/main" id="{B4FD8BA7-9C75-405B-ACE3-B20E8E578003}"/>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2153741"/>
      </p:ext>
    </p:extLst>
  </p:cSld>
  <p:clrMapOvr>
    <a:masterClrMapping/>
  </p:clrMapOvr>
</p:sld>
</file>

<file path=ppt/theme/theme1.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9162</Words>
  <Application>Microsoft Office PowerPoint</Application>
  <PresentationFormat>Breitbild</PresentationFormat>
  <Paragraphs>1026</Paragraphs>
  <Slides>74</Slides>
  <Notes>63</Notes>
  <HiddenSlides>0</HiddenSlides>
  <MMClips>0</MMClips>
  <ScaleCrop>false</ScaleCrop>
  <HeadingPairs>
    <vt:vector size="6" baseType="variant">
      <vt:variant>
        <vt:lpstr>Verwendete Schriftarten</vt:lpstr>
      </vt:variant>
      <vt:variant>
        <vt:i4>9</vt:i4>
      </vt:variant>
      <vt:variant>
        <vt:lpstr>Design</vt:lpstr>
      </vt:variant>
      <vt:variant>
        <vt:i4>1</vt:i4>
      </vt:variant>
      <vt:variant>
        <vt:lpstr>Folientitel</vt:lpstr>
      </vt:variant>
      <vt:variant>
        <vt:i4>74</vt:i4>
      </vt:variant>
    </vt:vector>
  </HeadingPairs>
  <TitlesOfParts>
    <vt:vector size="84" baseType="lpstr">
      <vt:lpstr>Noto Sans Symbols</vt:lpstr>
      <vt:lpstr>Calibri</vt:lpstr>
      <vt:lpstr>Wingdings</vt:lpstr>
      <vt:lpstr>Montserrat</vt:lpstr>
      <vt:lpstr>Courier New</vt:lpstr>
      <vt:lpstr>Arial Narrow</vt:lpstr>
      <vt:lpstr>Open Sans Light</vt:lpstr>
      <vt:lpstr>Arial</vt:lpstr>
      <vt:lpstr>Verdana</vt:lpstr>
      <vt:lpstr>Project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RAPID  TRIAGE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SYNYO</dc:creator>
  <cp:lastModifiedBy>Lucas Deimel</cp:lastModifiedBy>
  <cp:revision>11</cp:revision>
  <dcterms:created xsi:type="dcterms:W3CDTF">2019-05-16T10:14:01Z</dcterms:created>
  <dcterms:modified xsi:type="dcterms:W3CDTF">2022-03-24T14:07:53Z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0x01010029224BEBFD5D3843970B02F0AF9A56C0</vt:lpwstr>
  </property>
</Properties>
</file>