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81" r:id="rId2"/>
    <p:sldMasterId id="2147483685" r:id="rId3"/>
    <p:sldMasterId id="2147483699" r:id="rId4"/>
    <p:sldMasterId id="2147483712" r:id="rId5"/>
    <p:sldMasterId id="2147483716" r:id="rId6"/>
    <p:sldMasterId id="2147483718" r:id="rId7"/>
    <p:sldMasterId id="2147483721" r:id="rId8"/>
  </p:sldMasterIdLst>
  <p:notesMasterIdLst>
    <p:notesMasterId r:id="rId61"/>
  </p:notesMasterIdLst>
  <p:sldIdLst>
    <p:sldId id="259" r:id="rId9"/>
    <p:sldId id="262" r:id="rId10"/>
    <p:sldId id="265" r:id="rId11"/>
    <p:sldId id="268" r:id="rId12"/>
    <p:sldId id="271" r:id="rId13"/>
    <p:sldId id="274" r:id="rId14"/>
    <p:sldId id="277" r:id="rId15"/>
    <p:sldId id="280" r:id="rId16"/>
    <p:sldId id="283" r:id="rId17"/>
    <p:sldId id="286" r:id="rId18"/>
    <p:sldId id="289" r:id="rId19"/>
    <p:sldId id="292" r:id="rId20"/>
    <p:sldId id="295" r:id="rId21"/>
    <p:sldId id="298" r:id="rId22"/>
    <p:sldId id="301" r:id="rId23"/>
    <p:sldId id="304" r:id="rId24"/>
    <p:sldId id="307" r:id="rId25"/>
    <p:sldId id="310" r:id="rId26"/>
    <p:sldId id="313" r:id="rId27"/>
    <p:sldId id="316" r:id="rId28"/>
    <p:sldId id="319" r:id="rId29"/>
    <p:sldId id="322" r:id="rId30"/>
    <p:sldId id="325" r:id="rId31"/>
    <p:sldId id="328" r:id="rId32"/>
    <p:sldId id="331" r:id="rId33"/>
    <p:sldId id="334" r:id="rId34"/>
    <p:sldId id="337" r:id="rId35"/>
    <p:sldId id="340" r:id="rId36"/>
    <p:sldId id="343" r:id="rId37"/>
    <p:sldId id="346" r:id="rId38"/>
    <p:sldId id="349" r:id="rId39"/>
    <p:sldId id="352" r:id="rId40"/>
    <p:sldId id="355" r:id="rId41"/>
    <p:sldId id="358" r:id="rId42"/>
    <p:sldId id="361" r:id="rId43"/>
    <p:sldId id="364" r:id="rId44"/>
    <p:sldId id="367" r:id="rId45"/>
    <p:sldId id="370" r:id="rId46"/>
    <p:sldId id="373" r:id="rId47"/>
    <p:sldId id="376" r:id="rId48"/>
    <p:sldId id="379" r:id="rId49"/>
    <p:sldId id="382" r:id="rId50"/>
    <p:sldId id="385" r:id="rId51"/>
    <p:sldId id="388" r:id="rId52"/>
    <p:sldId id="391" r:id="rId53"/>
    <p:sldId id="394" r:id="rId54"/>
    <p:sldId id="397" r:id="rId55"/>
    <p:sldId id="400" r:id="rId56"/>
    <p:sldId id="403" r:id="rId57"/>
    <p:sldId id="406" r:id="rId58"/>
    <p:sldId id="409" r:id="rId59"/>
    <p:sldId id="412" r:id="rId60"/>
  </p:sldIdLst>
  <p:sldSz cx="12192000" cy="6858000"/>
  <p:notesSz cx="6858000" cy="9144000"/>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Montserrat" panose="00000500000000000000" pitchFamily="2" charset="0"/>
      <p:regular r:id="rId68"/>
      <p:bold r:id="rId69"/>
      <p:italic r:id="rId70"/>
      <p:boldItalic r:id="rId71"/>
    </p:embeddedFont>
    <p:embeddedFont>
      <p:font typeface="Open Sans Light" panose="020B0306030504020204" pitchFamily="34" charset="0"/>
      <p:regular r:id="rId72"/>
      <p:italic r:id="rId73"/>
    </p:embeddedFont>
    <p:embeddedFont>
      <p:font typeface="Verdana" panose="020B0604030504040204" pitchFamily="34" charset="0"/>
      <p:regular r:id="rId74"/>
      <p:bold r:id="rId75"/>
      <p:italic r:id="rId76"/>
      <p:boldItalic r:id="rId77"/>
    </p:embeddedFont>
  </p:embeddedFontLst>
  <p:custDataLst>
    <p:tags r:id="rId7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p:restoredTop sz="0"/>
  </p:normalViewPr>
  <p:slideViewPr>
    <p:cSldViewPr>
      <p:cViewPr varScale="1">
        <p:scale>
          <a:sx n="114" d="100"/>
          <a:sy n="114" d="100"/>
        </p:scale>
        <p:origin x="414" y="11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font" Target="fonts/font15.fntdata"/><Relationship Id="rId7" Type="http://schemas.openxmlformats.org/officeDocument/2006/relationships/slideMaster" Target="slideMasters/slideMaster7.xml"/><Relationship Id="rId71"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notesMaster" Target="notesMasters/notesMaster1.xml"/><Relationship Id="rId82"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tags" Target="tags/tag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font" Target="fonts/font11.fntdata"/><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font" Target="fonts/font6.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B86A1-663E-4FE5-BD8D-1039A3A4362F}" type="datetimeFigureOut">
              <a:rPr lang="en-GB" smtClean="0"/>
              <a:t>17/03/2022</a:t>
            </a:fld>
            <a:endParaRPr lang="en-GB"/>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2A5CF-DFED-44E7-B45C-FFCAB9A4635D}" type="slidenum">
              <a:rPr lang="en-GB" smtClean="0"/>
              <a:t>‹#›</a:t>
            </a:fld>
            <a:endParaRPr lang="en-GB"/>
          </a:p>
        </p:txBody>
      </p:sp>
    </p:spTree>
    <p:extLst>
      <p:ext uri="{BB962C8B-B14F-4D97-AF65-F5344CB8AC3E}">
        <p14:creationId xmlns:p14="http://schemas.microsoft.com/office/powerpoint/2010/main" val="1849236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1</a:t>
            </a:fld>
            <a:endParaRPr lang="en-GB"/>
          </a:p>
        </p:txBody>
      </p:sp>
    </p:spTree>
    <p:extLst>
      <p:ext uri="{BB962C8B-B14F-4D97-AF65-F5344CB8AC3E}">
        <p14:creationId xmlns:p14="http://schemas.microsoft.com/office/powerpoint/2010/main" val="3117050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GR">
                <a:solidFill>
                  <a:srgbClr val="000000"/>
                </a:solidFill>
                <a:effectLst/>
              </a:rPr>
              <a:t>Το διαδικτυακό σεμινάριο θα ηχογραφηθεί και θα προστεθεί στον ιστότοπό μας. Χρησιμοποιώντας το βίντεο και το μικρόφωνό σας θα συναινέσετε στην καταγραφή. Εάν δεν θέλετε να καταγράφεται η φωνή και η εικόνα σας κατά τη διάρκεια του διαδικτυακού σεμιναρίου, μπορείτε να κάνετε τις ερωτήσεις σας χρησιμοποιώντας τη συνομιλία. Η Κοινοπραξία </a:t>
            </a:r>
            <a:r>
              <a:rPr lang="en-US">
                <a:solidFill>
                  <a:srgbClr val="000000"/>
                </a:solidFill>
                <a:effectLst/>
              </a:rPr>
              <a:t>IPS</a:t>
            </a:r>
            <a:r>
              <a:rPr lang="el-GR">
                <a:solidFill>
                  <a:srgbClr val="000000"/>
                </a:solidFill>
                <a:effectLst/>
              </a:rPr>
              <a:t> PCP θα χρησιμοποιήσει αυτά τα αρχεία μόνο για τους σκοπούς του έργου, </a:t>
            </a:r>
            <a:r>
              <a:rPr lang="el-GR" sz="1800">
                <a:solidFill>
                  <a:srgbClr val="000000"/>
                </a:solidFill>
                <a:effectLst/>
                <a:latin typeface="Calibri" panose="020F0502020204030204" pitchFamily="34" charset="0"/>
                <a:ea typeface="Times New Roman" panose="02020603050405020304" pitchFamily="18" charset="0"/>
              </a:rPr>
              <a:t>σύμφωνα με την κείμενη νομοθεσία.</a:t>
            </a:r>
            <a:endParaRPr lang="el-GR">
              <a:solidFill>
                <a:srgbClr val="000000"/>
              </a:solidFill>
              <a:effectLst/>
            </a:endParaRPr>
          </a:p>
          <a:p>
            <a:r>
              <a:rPr lang="en-GB" err="1"/>
              <a:t>Σε περίπτωση διαφοροποιήσεων, κατισχύουν οι πληροφορίες στην Αγγλική γλώσσα</a:t>
            </a:r>
            <a:endParaRPr lang="en-US"/>
          </a:p>
          <a:p>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2</a:t>
            </a:fld>
            <a:endParaRPr lang="en-GB"/>
          </a:p>
        </p:txBody>
      </p:sp>
    </p:spTree>
    <p:extLst>
      <p:ext uri="{BB962C8B-B14F-4D97-AF65-F5344CB8AC3E}">
        <p14:creationId xmlns:p14="http://schemas.microsoft.com/office/powerpoint/2010/main" val="3179918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t>3. </a:t>
            </a:r>
            <a:r>
              <a:rPr lang="en-GB">
                <a:solidFill>
                  <a:schemeClr val="bg1"/>
                </a:solidFill>
                <a:latin typeface="+mj-lt"/>
                <a:cs typeface="Arial" pitchFamily="34" charset="0"/>
              </a:rPr>
              <a:t>Consult with potential suppliers the draft specifications</a:t>
            </a:r>
            <a:endParaRPr lang="el-GR">
              <a:solidFill>
                <a:schemeClr val="bg1"/>
              </a:solidFill>
              <a:latin typeface="+mj-lt"/>
              <a:cs typeface="Arial" pitchFamily="34" charset="0"/>
            </a:endParaRPr>
          </a:p>
          <a:p>
            <a:r>
              <a:rPr lang="el-GR">
                <a:solidFill>
                  <a:schemeClr val="bg1"/>
                </a:solidFill>
                <a:latin typeface="+mj-lt"/>
                <a:cs typeface="Arial" pitchFamily="34" charset="0"/>
              </a:rPr>
              <a:t>4. </a:t>
            </a:r>
            <a:r>
              <a:rPr lang="en-GB" sz="1200">
                <a:solidFill>
                  <a:schemeClr val="bg1"/>
                </a:solidFill>
                <a:latin typeface="+mj-lt"/>
                <a:cs typeface="Arial" pitchFamily="34" charset="0"/>
              </a:rPr>
              <a:t>Facilitate the establishment of partnerships</a:t>
            </a:r>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3</a:t>
            </a:fld>
            <a:endParaRPr lang="en-GB"/>
          </a:p>
        </p:txBody>
      </p:sp>
    </p:spTree>
    <p:extLst>
      <p:ext uri="{BB962C8B-B14F-4D97-AF65-F5344CB8AC3E}">
        <p14:creationId xmlns:p14="http://schemas.microsoft.com/office/powerpoint/2010/main" val="2370262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4</a:t>
            </a:fld>
            <a:endParaRPr lang="en-GB"/>
          </a:p>
        </p:txBody>
      </p:sp>
    </p:spTree>
    <p:extLst>
      <p:ext uri="{BB962C8B-B14F-4D97-AF65-F5344CB8AC3E}">
        <p14:creationId xmlns:p14="http://schemas.microsoft.com/office/powerpoint/2010/main" val="298975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1">
                <a:solidFill>
                  <a:srgbClr val="1B456C"/>
                </a:solidFill>
              </a:rPr>
              <a:t>PRE-COMMERCIAL PROCUREMENT AS A </a:t>
            </a:r>
            <a:br>
              <a:rPr lang="de-DE" sz="1200" b="1">
                <a:solidFill>
                  <a:srgbClr val="1B456C"/>
                </a:solidFill>
              </a:rPr>
            </a:br>
            <a:r>
              <a:rPr lang="de-DE" sz="1200" b="1">
                <a:solidFill>
                  <a:srgbClr val="1B456C"/>
                </a:solidFill>
              </a:rPr>
              <a:t>TOOL FOR INNOVATION PROCUREMENT</a:t>
            </a:r>
            <a:endParaRPr lang="el-GR" sz="1200" b="1">
              <a:solidFill>
                <a:srgbClr val="1B456C"/>
              </a:solidFill>
            </a:endParaRPr>
          </a:p>
          <a:p>
            <a:endParaRPr lang="el-GR" sz="1200" b="1">
              <a:solidFill>
                <a:srgbClr val="1B456C"/>
              </a:solidFill>
            </a:endParaRPr>
          </a:p>
          <a:p>
            <a:r>
              <a:rPr kumimoji="0" lang="el-GR" sz="1200" b="1" i="0" u="none" strike="noStrike" kern="1200" cap="none" spc="0" normalizeH="0" baseline="0" noProof="0">
                <a:ln>
                  <a:noFill/>
                </a:ln>
                <a:solidFill>
                  <a:prstClr val="black"/>
                </a:solidFill>
                <a:effectLst/>
                <a:uLnTx/>
                <a:uFillTx/>
                <a:ea typeface="+mn-ea"/>
                <a:cs typeface="+mn-cs"/>
              </a:rPr>
              <a:t>Προ-εμπορική δημόσια σύμβαση ως μέσω για σύμβαση καινοτομίας</a:t>
            </a:r>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5</a:t>
            </a:fld>
            <a:endParaRPr lang="en-GB"/>
          </a:p>
        </p:txBody>
      </p:sp>
    </p:spTree>
    <p:extLst>
      <p:ext uri="{BB962C8B-B14F-4D97-AF65-F5344CB8AC3E}">
        <p14:creationId xmlns:p14="http://schemas.microsoft.com/office/powerpoint/2010/main" val="4079063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6</a:t>
            </a:fld>
            <a:endParaRPr lang="en-GB"/>
          </a:p>
        </p:txBody>
      </p:sp>
    </p:spTree>
    <p:extLst>
      <p:ext uri="{BB962C8B-B14F-4D97-AF65-F5344CB8AC3E}">
        <p14:creationId xmlns:p14="http://schemas.microsoft.com/office/powerpoint/2010/main" val="450721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 name="Google Shape;2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1"/>
              </a:buClr>
              <a:buSzPts val="1200"/>
              <a:buFont typeface="Calibri"/>
              <a:buNone/>
            </a:pPr>
            <a:endParaRPr/>
          </a:p>
        </p:txBody>
      </p:sp>
      <p:sp>
        <p:nvSpPr>
          <p:cNvPr id="30" name="Google Shape;3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ct val="0"/>
              </a:spcBef>
              <a:spcAft>
                <a:spcPct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ct val="0"/>
              </a:spcBef>
              <a:spcAft>
                <a:spcPct val="0"/>
              </a:spcAft>
              <a:buClr>
                <a:srgbClr val="000000"/>
              </a:buClr>
              <a:buSzPts val="1400"/>
              <a:buFont typeface="Arial" pitchFamily="34" charset="0"/>
              <a:buNone/>
            </a:pPr>
            <a:r>
              <a:rPr lang="en-US"/>
              <a:t>Το έργο μας ξεκίνησε με βάση την ανάγκη του οργανισμού μας, μαζί με αρκετούς άλλους οργανισμούς που είναι υπεύθυνοι για την προμήθεια ιατρονοσηλευτικών συστημάτων σε έκτακτες ανάγκες στην Ευρώπη, να αντιμετωπίσει ορισμένες προκλήσεις και αναποτελεσματικότητα στον υφιστάμενο τρόπο διαχείρισης διαλογής θυμάτων βάσει προτεραιότητας σε ένα πλαίσιο μαζικών ατυχημάτων (MCI). Όλοι μας βλέπουμε αυτές τις κοινές προκλήσεις, οι οποίες σχετίζονται με διαφορετικές πτυχές της διαδικασίας, όπως: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Ο σχεδιασμός και η διαδικασία λήψης αποφάσεων κατά τη διάρκεια ενός μαζικού ατυχήματος - Είναι σημαντικό να υπάρχει μεγαλύτερη σαφήνεια, πχ, για τον επικεφαλής των επιχειρήσεων, τις δομές εντολών και ελέγχου και τα κέντρα αποστολής· </a:t>
            </a:r>
            <a:r>
              <a:rPr lang="en-US" b="1"/>
              <a:t>ή </a:t>
            </a:r>
            <a:r>
              <a:rPr lang="en-US"/>
              <a:t>καλύτερη υποστήριξη σε αυτούς τους ρόλους χρησιμοποιώντας δεδομένα σε πραγματικό χρόνο, όπως η κυκλοφορία και οι καιρικές συνθήκες που βοηθούν τους εμπλεκόμενους να λάβουν την καλύτερη απόφαση σχετικά με την κατανομή πόρων, τη μεταφορά κ.λπ.</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Στο πλαίσιο της κατανομής πόρων στα μαζικά ατυχήματα, παρατηρούμε συχνά αναποτελεσματικότητα λόγω έλλειψης διαλειτουργικότητας των διαφορετικών συστημάτων και των διεπαφών που χρησιμοποιούνται στη διαδικασία. Χρειαζόμαστε πλούσια δεδομένα τόσο κατά τη διάρκεια ενός συμβάντος όσο και μετά από αυτό, σε ένα πλαίσιο  αξιολόγησης και εκπαίδευσης. Μια προσέγγιση που υποστηρίζεται από Τεχνολογίες Πληροφορικής και Επικοινωνιών θα βοηθήσει στην αποδέσμευση ανθρώπινου δυναμικού και θα επιτρέψει την καλύτερη και ταχύτερη φροντίδα των θυμάτων</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0" lvl="0" indent="0" algn="l" rtl="0">
              <a:lnSpc>
                <a:spcPct val="100000"/>
              </a:lnSpc>
              <a:spcBef>
                <a:spcPct val="0"/>
              </a:spcBef>
              <a:spcAft>
                <a:spcPct val="0"/>
              </a:spcAft>
              <a:buSzPts val="1400"/>
              <a:buNone/>
            </a:pPr>
            <a:r>
              <a:rPr lang="en-US"/>
              <a:t>Περαιτέρω βελτιώσεις είναι επιθυμητές σχετικά με την  πρακτική διαλογής βάσει προτεραιότητας, καθώς επιτρέπουν  μεγαλύτερη ευελιξία, καλύτερη επικοινωνία και καλύτερη διασύνδεση των διαφόρων παραγόντων και συστημάτων που εμπλέκονται σε ένα περίπλοκο περιβάλλον, όπως είναι αυτό των μαζικών ατυχημάτων</a:t>
            </a:r>
            <a:endParaRPr/>
          </a:p>
        </p:txBody>
      </p:sp>
      <p:sp>
        <p:nvSpPr>
          <p:cNvPr id="60" name="Google Shape;60;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ct val="0"/>
              </a:spcBef>
              <a:spcAft>
                <a:spcPct val="0"/>
              </a:spcAft>
              <a:buClr>
                <a:srgbClr val="000000"/>
              </a:buClr>
              <a:buSzPts val="1400"/>
              <a:buFont typeface="Arial" pitchFamily="34" charset="0"/>
              <a:buNone/>
            </a:pPr>
            <a:r>
              <a:rPr lang="en-US"/>
              <a:t>Το έργο μας ξεκίνησε με βάση την ανάγκη του οργανισμού μας, μαζί με αρκετούς άλλους οργανισμούς που είναι υπεύθυνοι για την προμήθεια ιατρονοσηλευτικών συστημάτων σε έκτακτες ανάγκες στην Ευρώπη, να αντιμετωπίσει ορισμένες προκλήσεις και αναποτελεσματικότητα στον υφιστάμενο τρόπο διαχείρισης διαλογής θυμάτων βάσει προτεραιότητας σε ένα πλαίσιο μαζικών ατυχημάτων (MCI). Όλοι μας βλέπουμε αυτές τις κοινές προκλήσεις, οι οποίες σχετίζονται με διαφορετικές πτυχές της διαδικασίας, όπως: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Ο σχεδιασμός και η διαδικασία λήψης αποφάσεων κατά τη διάρκεια ενός μαζικού ατυχήματος - Είναι σημαντικό να υπάρχει μεγαλύτερη σαφήνεια, πχ, για τον επικεφαλής των επιχειρήσεων, τις δομές εντολών και ελέγχου και τα κέντρα αποστολής· </a:t>
            </a:r>
            <a:r>
              <a:rPr lang="en-US" b="1"/>
              <a:t>ή </a:t>
            </a:r>
            <a:r>
              <a:rPr lang="en-US"/>
              <a:t>καλύτερη υποστήριξη σε αυτούς τους ρόλους χρησιμοποιώντας δεδομένα σε πραγματικό χρόνο, όπως η κυκλοφορία και οι καιρικές συνθήκες που βοηθούν τους εμπλεκόμενους να λάβουν την καλύτερη απόφαση σχετικά με την κατανομή πόρων, τη μεταφορά κ.λπ.</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Στο πλαίσιο της κατανομής πόρων στα μαζικά ατυχήματα, παρατηρούμε συχνά αναποτελεσματικότητα λόγω έλλειψης διαλειτουργικότητας των διαφορετικών συστημάτων και των διεπαφών που χρησιμοποιούνται στη διαδικασία. Χρειαζόμαστε πλούσια δεδομένα τόσο κατά τη διάρκεια ενός συμβάντος όσο και μετά από αυτό, σε ένα πλαίσιο  αξιολόγησης και εκπαίδευσης. Μια προσέγγιση που υποστηρίζεται από Τεχνολογίες Πληροφορικής και Επικοινωνιών θα βοηθήσει στην αποδέσμευση ανθρώπινου δυναμικού και θα επιτρέψει την καλύτερη και ταχύτερη φροντίδα των θυμάτων</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0" lvl="0" indent="0" algn="l" rtl="0">
              <a:lnSpc>
                <a:spcPct val="100000"/>
              </a:lnSpc>
              <a:spcBef>
                <a:spcPct val="0"/>
              </a:spcBef>
              <a:spcAft>
                <a:spcPct val="0"/>
              </a:spcAft>
              <a:buSzPts val="1400"/>
              <a:buNone/>
            </a:pPr>
            <a:r>
              <a:rPr lang="en-US"/>
              <a:t>Περαιτέρω βελτιώσεις είναι επιθυμητές σχετικά με την  πρακτική διαλογής βάσει προτεραιότητας, καθώς επιτρέπουν  μεγαλύτερη ευελιξία, καλύτερη επικοινωνία και καλύτερη διασύνδεση των διαφόρων παραγόντων και συστημάτων που εμπλέκονται σε ένα περίπλοκο περιβάλλον, όπως είναι αυτό των μαζικών ατυχημάτων</a:t>
            </a:r>
            <a:endParaRPr/>
          </a:p>
        </p:txBody>
      </p:sp>
      <p:sp>
        <p:nvSpPr>
          <p:cNvPr id="73" name="Google Shape;73;p5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ct val="0"/>
              </a:spcBef>
              <a:spcAft>
                <a:spcPct val="0"/>
              </a:spcAft>
              <a:buClr>
                <a:srgbClr val="000000"/>
              </a:buClr>
              <a:buSzPts val="1400"/>
              <a:buFont typeface="Arial" pitchFamily="34" charset="0"/>
              <a:buNone/>
            </a:pPr>
            <a:r>
              <a:rPr lang="en-US"/>
              <a:t>Η διαχείριση διαλογής είναι το κλειδί για το μετριασμό των επιπτώσεων γεγονότων μαζικών ατυχημάτων - λίγα δευτερόλεπτα και αναποτελεσματικές διαδικασίες μπορούν να οδηγήσουν σε χαμένες ζωές. Ως εκ τούτου, στο iProcureSecurity εστιάζουμε σε όλη τη διαδικασία, από το πότε συμβαίνει ένα περιστατικό μέχρι την παράδοση των θυμάτων σε κέντρο θεραπείας ή νοσοκομείο.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Κατά τη διάρκεια αυτής της περιόδου, αναζητούμε αποτελεσματική χρήση πόρων όπως  προσωπικό και  εξοπλισμός που εμπλέκονται στην αξιολόγηση των ασθενών σύμφωνα με τις ανάγκες τους. </a:t>
            </a:r>
            <a:endParaRPr/>
          </a:p>
          <a:p>
            <a:pPr marL="457200" marR="0" lvl="0" indent="-228600" algn="l" rtl="0">
              <a:lnSpc>
                <a:spcPct val="100000"/>
              </a:lnSpc>
              <a:spcBef>
                <a:spcPct val="0"/>
              </a:spcBef>
              <a:spcAft>
                <a:spcPct val="0"/>
              </a:spcAft>
              <a:buClr>
                <a:srgbClr val="000000"/>
              </a:buClr>
              <a:buSzPts val="1400"/>
              <a:buFont typeface="Arial" pitchFamily="34" charset="0"/>
              <a:buNone/>
            </a:pPr>
            <a:r>
              <a:rPr lang="en-US"/>
              <a:t> </a:t>
            </a:r>
            <a:endParaRPr/>
          </a:p>
          <a:p>
            <a:pPr marL="0" lvl="0" indent="0" algn="l" rtl="0">
              <a:lnSpc>
                <a:spcPct val="100000"/>
              </a:lnSpc>
              <a:spcBef>
                <a:spcPct val="0"/>
              </a:spcBef>
              <a:spcAft>
                <a:spcPct val="0"/>
              </a:spcAft>
              <a:buSzPts val="1400"/>
              <a:buNone/>
            </a:pPr>
            <a:r>
              <a:rPr lang="en-US"/>
              <a:t>Γνωρίζουμε ότι αυτό είναι ένα σημαντικό θέμα, επειδή ο αριθμός των φυσικών και ανθρωπογενών καταστροφών αυξάνεται, και υπάρχουν  και άλλοι κίνδυνοι που καθιστούν αναπόφευκτα τα περιστατικά αυτής της φύσης - ωστόσο, θα πρέπει να αντιμετωπίζονται όσο το δυνατόν καλύτερα. Ως εκ τούτου, είμαστε χαρούμενοι που έχουμε τόσους πολλούς συμμετέχοντες, οι οποίοι κρατούν κομμάτια από το μεγάλο παζλ που θα μας βοηθήσει να βελτιώσουμε τη διαχείριση διαλογής θυμάτων. </a:t>
            </a:r>
            <a:endParaRPr/>
          </a:p>
        </p:txBody>
      </p:sp>
      <p:sp>
        <p:nvSpPr>
          <p:cNvPr id="89" name="Google Shape;8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Ο γενικός στόχος του έργου είναι επομένως η βελτίωση των σεναρίων διαλογής θυμάτων μέσω ενός ευέλικτου συστήματος διαχείρισης διαλογής. Για αυτό, προσφέρουμε συλλογικά 6,7 εκατομμύρια ευρώ για υπηρεσίες Έρευνας &amp;Ανάπτυξης  για να το αντιμετωπίσουμε.</a:t>
            </a:r>
            <a:endParaRPr/>
          </a:p>
        </p:txBody>
      </p:sp>
      <p:sp>
        <p:nvSpPr>
          <p:cNvPr id="106" name="Google Shape;106;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Ο Ελληνικός Ερυθρός Σταυρός αποτελεί μέρος μιας κοινοπραξίας εταίρων - 9 προμηθεύτριες εταιρείες από 5 χώρες που είναι συλλογικά υπεύθυνες για την προνοσοκομειακή περίθαλψη πάνω από 40 εκατομμυρίων ανθρώπων. Συνεργαζόμαστε με συναδέλφους από την Ισπανία, την Αυστρία, την Ιταλία, την Ελλάδα, την Τουρκία και τη Γερμανία.</a:t>
            </a:r>
            <a:endParaRPr/>
          </a:p>
        </p:txBody>
      </p:sp>
      <p:sp>
        <p:nvSpPr>
          <p:cNvPr id="114" name="Google Shape;114;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Το έργο υποστηρίζεται από τρεις επιπλέον οργανισμούς που διευκολύνουν την ομαλή διεξαγωγή της προ-εμπορικής διαδικασίας σύναψης </a:t>
            </a:r>
            <a:r>
              <a:rPr lang="en-US" u="sng"/>
              <a:t>συμβάσεων</a:t>
            </a:r>
            <a:r>
              <a:rPr lang="en-US"/>
              <a:t>. Συντονιστής του έργου είναι ο οργανισμός SYNYO από την Αυστρία. Επιπλέον, λαμβάνουμε συμβουλές από πολλούς διεθνείς εμπειρογνώμονες σε θέματα EMS και από το δίκτυο EMS  iProcureSecurity, στο οποίο μπορείτε να έχετε πρόσβαση μέσω του δικτυακού τόπου του έργου.</a:t>
            </a:r>
            <a:endParaRPr/>
          </a:p>
        </p:txBody>
      </p:sp>
      <p:sp>
        <p:nvSpPr>
          <p:cNvPr id="145" name="Google Shape;145;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167" name="Google Shape;167;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176" name="Google Shape;176;p4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185" name="Google Shape;185;p4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Περιγράψτε εν συντομία τα χαρακτηριστικά της διαδικασίας PCP:</a:t>
            </a:r>
            <a:br>
              <a:rPr lang="en-US"/>
            </a:br>
            <a:br>
              <a:rPr lang="en-US"/>
            </a:br>
            <a:r>
              <a:rPr lang="en-US"/>
              <a:t>-Ανάθεση προ-εμπορικών υπηρεσιών Έρευνας&amp;Ανάπτυξης, δηλαδή υπηρεσιών που δεν είναι ακόμη έτοιμες για την αγορά</a:t>
            </a:r>
            <a:br>
              <a:rPr lang="en-US"/>
            </a:br>
            <a:r>
              <a:rPr lang="en-US"/>
              <a:t>-Θα υπάρξουν διάφορες φάσεις κατά τις οποίες οι </a:t>
            </a:r>
            <a:r>
              <a:rPr lang="en-US" u="sng"/>
              <a:t>προμηθευτές</a:t>
            </a:r>
            <a:r>
              <a:rPr lang="en-US"/>
              <a:t> θα σχεδιάσουν μια λύση, θα κατασκευάσουν πρωτότυπα και θα δοκιμάσουν τις προηγμένες πρωτότυπες λύσεις τους</a:t>
            </a:r>
            <a:br>
              <a:rPr lang="en-US"/>
            </a:br>
            <a:r>
              <a:rPr lang="en-US"/>
              <a:t>-Θα υπάρχουν πάντα πολλαπλές ανταγωνιστικές κοινοπραξίες προμηθευτών σε κάθε φάση</a:t>
            </a:r>
            <a:br>
              <a:rPr lang="en-US"/>
            </a:br>
            <a:r>
              <a:rPr lang="en-US"/>
              <a:t>-Για να αποφευχθεί ο εγκλωβισμός, θα δοκιμαστούν τουλάχιστον δύο λύσεις στην τελευταία φάση ΙΙΙ</a:t>
            </a:r>
            <a:endParaRPr/>
          </a:p>
        </p:txBody>
      </p:sp>
      <p:sp>
        <p:nvSpPr>
          <p:cNvPr id="194" name="Google Shape;194;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212" name="Google Shape;212;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19</a:t>
            </a:fld>
            <a:endParaRPr lang="en-GB"/>
          </a:p>
        </p:txBody>
      </p:sp>
    </p:spTree>
    <p:extLst>
      <p:ext uri="{BB962C8B-B14F-4D97-AF65-F5344CB8AC3E}">
        <p14:creationId xmlns:p14="http://schemas.microsoft.com/office/powerpoint/2010/main" val="3117050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7" name="PlaceHolder 1"/>
          <p:cNvSpPr>
            <a:spLocks noGrp="1"/>
          </p:cNvSpPr>
          <p:nvPr>
            <p:ph type="body"/>
          </p:nvPr>
        </p:nvSpPr>
        <p:spPr>
          <a:xfrm>
            <a:off x="685800" y="4400640"/>
            <a:ext cx="5485680" cy="3599640"/>
          </a:xfrm>
          <a:prstGeom prst="rect">
            <a:avLst/>
          </a:prstGeom>
        </p:spPr>
        <p:txBody>
          <a:bodyPr lIns="0" tIns="0" rIns="0" bIns="0">
            <a:noAutofit/>
          </a:bodyPr>
          <a:lstStyle/>
          <a:p>
            <a:pPr marL="216000" indent="-216000">
              <a:lnSpc>
                <a:spcPct val="100000"/>
              </a:lnSpc>
              <a:tabLst>
                <a:tab pos="0" algn="l"/>
              </a:tabLst>
            </a:pPr>
            <a:r>
              <a:rPr lang="en-US" sz="1200" b="0" strike="noStrike" spc="-1">
                <a:solidFill>
                  <a:srgbClr val="000000"/>
                </a:solidFill>
                <a:latin typeface="Calibri"/>
                <a:ea typeface="Calibri"/>
              </a:rPr>
              <a:t>Here, describe the needs from the procurer’s perspective towards innovative solutions for Triage Management and what the solutions is expected to do</a:t>
            </a:r>
            <a:endParaRPr lang="el-GR" sz="1200" b="0" strike="noStrike" spc="-1">
              <a:latin typeface="Arial" pitchFamily="34" charset="0"/>
            </a:endParaRPr>
          </a:p>
        </p:txBody>
      </p:sp>
      <p:sp>
        <p:nvSpPr>
          <p:cNvPr id="598" name="PlaceHolder 2"/>
          <p:cNvSpPr>
            <a:spLocks noGrp="1" noRot="1" noChangeAspect="1"/>
          </p:cNvSpPr>
          <p:nvPr>
            <p:ph type="sldImg" idx="1"/>
          </p:nvPr>
        </p:nvSpPr>
        <p:spPr>
          <a:xfrm>
            <a:off x="685800" y="1143000"/>
            <a:ext cx="5486400" cy="3086100"/>
          </a:xfrm>
          <a:prstGeom prst="rect">
            <a:avLst/>
          </a:pr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PlaceHolder 1"/>
          <p:cNvSpPr>
            <a:spLocks noGrp="1"/>
          </p:cNvSpPr>
          <p:nvPr>
            <p:ph type="body"/>
          </p:nvPr>
        </p:nvSpPr>
        <p:spPr>
          <a:xfrm>
            <a:off x="685800" y="4400640"/>
            <a:ext cx="5485680" cy="3599640"/>
          </a:xfrm>
          <a:prstGeom prst="rect">
            <a:avLst/>
          </a:prstGeom>
        </p:spPr>
        <p:txBody>
          <a:bodyPr lIns="0" tIns="0" rIns="0" bIns="0">
            <a:noAutofit/>
          </a:bodyPr>
          <a:lstStyle/>
          <a:p>
            <a:pPr marL="216000" indent="-216000">
              <a:lnSpc>
                <a:spcPct val="100000"/>
              </a:lnSpc>
              <a:tabLst>
                <a:tab pos="0" algn="l"/>
              </a:tabLst>
            </a:pPr>
            <a:r>
              <a:rPr lang="en-US" sz="1200" b="0" strike="noStrike" spc="-1">
                <a:solidFill>
                  <a:srgbClr val="000000"/>
                </a:solidFill>
                <a:latin typeface="Calibri"/>
                <a:ea typeface="Calibri"/>
              </a:rPr>
              <a:t>Describe the scope of the solution. It shall focus on on-site management of Triage (light blue box) with links to further communication (e.g., hand-over to hospitals). The iPS PCP solution is expected to be an ICT-enabled solution that comes with all required devices and software to manage triage.</a:t>
            </a:r>
            <a:endParaRPr lang="el-GR" sz="1200" b="0" strike="noStrike" spc="-1">
              <a:latin typeface="Arial" pitchFamily="34" charset="0"/>
            </a:endParaRPr>
          </a:p>
        </p:txBody>
      </p:sp>
      <p:sp>
        <p:nvSpPr>
          <p:cNvPr id="600" name="PlaceHolder 2"/>
          <p:cNvSpPr>
            <a:spLocks noGrp="1" noRot="1" noChangeAspect="1"/>
          </p:cNvSpPr>
          <p:nvPr>
            <p:ph type="sldImg" idx="1"/>
          </p:nvPr>
        </p:nvSpPr>
        <p:spPr>
          <a:xfrm>
            <a:off x="685800" y="1143000"/>
            <a:ext cx="5486400" cy="3086100"/>
          </a:xfrm>
          <a:prstGeom prst="rect">
            <a:avLst/>
          </a:pr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PlaceHolder 1"/>
          <p:cNvSpPr>
            <a:spLocks noGrp="1"/>
          </p:cNvSpPr>
          <p:nvPr>
            <p:ph type="body"/>
          </p:nvPr>
        </p:nvSpPr>
        <p:spPr>
          <a:xfrm>
            <a:off x="685800" y="4400640"/>
            <a:ext cx="5485680" cy="3599640"/>
          </a:xfrm>
          <a:prstGeom prst="rect">
            <a:avLst/>
          </a:prstGeom>
        </p:spPr>
        <p:txBody>
          <a:bodyPr lIns="0" tIns="0" rIns="0" bIns="0">
            <a:noAutofit/>
          </a:bodyPr>
          <a:lstStyle/>
          <a:p>
            <a:pPr marL="216000" indent="-216000">
              <a:lnSpc>
                <a:spcPct val="100000"/>
              </a:lnSpc>
              <a:tabLst>
                <a:tab pos="0" algn="l"/>
              </a:tabLst>
            </a:pPr>
            <a:r>
              <a:rPr lang="en-US" sz="1200" b="0" strike="noStrike" spc="-1">
                <a:solidFill>
                  <a:srgbClr val="000000"/>
                </a:solidFill>
                <a:latin typeface="Calibri"/>
                <a:ea typeface="Calibri"/>
              </a:rPr>
              <a:t>Talk about some examples for requirements. Here, the topic of “Quick and accurate overview of casualties and their status”. More examples on the next slides</a:t>
            </a:r>
            <a:endParaRPr lang="el-GR" sz="1200" b="0" strike="noStrike" spc="-1">
              <a:latin typeface="Arial" pitchFamily="34" charset="0"/>
            </a:endParaRPr>
          </a:p>
        </p:txBody>
      </p:sp>
      <p:sp>
        <p:nvSpPr>
          <p:cNvPr id="602" name="PlaceHolder 2"/>
          <p:cNvSpPr>
            <a:spLocks noGrp="1" noRot="1" noChangeAspect="1"/>
          </p:cNvSpPr>
          <p:nvPr>
            <p:ph type="sldImg" idx="1"/>
          </p:nvPr>
        </p:nvSpPr>
        <p:spPr>
          <a:xfrm>
            <a:off x="685800" y="1143000"/>
            <a:ext cx="5486400" cy="3086100"/>
          </a:xfrm>
          <a:prstGeom prst="rect">
            <a:avLst/>
          </a:pr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322" name="Google Shape;322;p4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335" name="Google Shape;335;p4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348" name="Google Shape;348;p4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All requirements are summarised in use cases which will describe how the solution shall function. Use cases are: </a:t>
            </a:r>
            <a:endParaRPr/>
          </a:p>
          <a:p>
            <a:pPr marL="457200" lvl="0" indent="-298450" algn="l" rtl="0">
              <a:lnSpc>
                <a:spcPct val="115000"/>
              </a:lnSpc>
              <a:spcBef>
                <a:spcPct val="0"/>
              </a:spcBef>
              <a:spcAft>
                <a:spcPct val="0"/>
              </a:spcAft>
              <a:buClr>
                <a:schemeClr val="dk1"/>
              </a:buClr>
              <a:buSzPts val="1100"/>
              <a:buChar char="●"/>
            </a:pPr>
            <a:r>
              <a:rPr lang="en-US" sz="1100"/>
              <a:t>UC1: Central Information Hub</a:t>
            </a:r>
            <a:endParaRPr sz="1100"/>
          </a:p>
          <a:p>
            <a:pPr marL="457200" lvl="0" indent="-298450" algn="l" rtl="0">
              <a:lnSpc>
                <a:spcPct val="115000"/>
              </a:lnSpc>
              <a:spcBef>
                <a:spcPct val="0"/>
              </a:spcBef>
              <a:spcAft>
                <a:spcPct val="0"/>
              </a:spcAft>
              <a:buClr>
                <a:schemeClr val="dk1"/>
              </a:buClr>
              <a:buSzPts val="1100"/>
              <a:buChar char="●"/>
            </a:pPr>
            <a:r>
              <a:rPr lang="en-US" sz="1100"/>
              <a:t>UC2: Simple Triage and Rapid Treatment</a:t>
            </a:r>
            <a:endParaRPr sz="1100"/>
          </a:p>
          <a:p>
            <a:pPr marL="457200" lvl="0" indent="-298450" algn="l" rtl="0">
              <a:lnSpc>
                <a:spcPct val="115000"/>
              </a:lnSpc>
              <a:spcBef>
                <a:spcPct val="0"/>
              </a:spcBef>
              <a:spcAft>
                <a:spcPct val="0"/>
              </a:spcAft>
              <a:buClr>
                <a:schemeClr val="dk1"/>
              </a:buClr>
              <a:buSzPts val="1100"/>
              <a:buChar char="●"/>
            </a:pPr>
            <a:r>
              <a:rPr lang="en-US" sz="1100"/>
              <a:t>UC3: Overview of casualties and their status (continuous updated monitoring)</a:t>
            </a:r>
            <a:endParaRPr sz="1100"/>
          </a:p>
          <a:p>
            <a:pPr marL="457200" lvl="0" indent="-298450" algn="l" rtl="0">
              <a:lnSpc>
                <a:spcPct val="115000"/>
              </a:lnSpc>
              <a:spcBef>
                <a:spcPct val="0"/>
              </a:spcBef>
              <a:spcAft>
                <a:spcPct val="0"/>
              </a:spcAft>
              <a:buClr>
                <a:schemeClr val="dk1"/>
              </a:buClr>
              <a:buSzPts val="1100"/>
              <a:buChar char="●"/>
            </a:pPr>
            <a:r>
              <a:rPr lang="en-US" sz="1100"/>
              <a:t>UC4: Advanced Medical Site (decision-support on casualty transport)</a:t>
            </a:r>
            <a:endParaRPr sz="1100"/>
          </a:p>
          <a:p>
            <a:pPr marL="457200" lvl="0" indent="-298450" algn="l" rtl="0">
              <a:lnSpc>
                <a:spcPct val="115000"/>
              </a:lnSpc>
              <a:spcBef>
                <a:spcPct val="0"/>
              </a:spcBef>
              <a:spcAft>
                <a:spcPct val="0"/>
              </a:spcAft>
              <a:buClr>
                <a:schemeClr val="dk1"/>
              </a:buClr>
              <a:buSzPts val="1100"/>
              <a:buChar char="●"/>
            </a:pPr>
            <a:r>
              <a:rPr lang="en-US" sz="1100"/>
              <a:t>UC5: Clinical parameters collection and management</a:t>
            </a:r>
            <a:endParaRPr sz="1100"/>
          </a:p>
          <a:p>
            <a:pPr marL="457200" lvl="0" indent="-298450" algn="l" rtl="0">
              <a:lnSpc>
                <a:spcPct val="115000"/>
              </a:lnSpc>
              <a:spcBef>
                <a:spcPct val="0"/>
              </a:spcBef>
              <a:spcAft>
                <a:spcPct val="0"/>
              </a:spcAft>
              <a:buClr>
                <a:schemeClr val="dk1"/>
              </a:buClr>
              <a:buSzPts val="1100"/>
              <a:buChar char="●"/>
            </a:pPr>
            <a:r>
              <a:rPr lang="en-US" sz="1100"/>
              <a:t>UC6: Operation site management (support with set-up of site, general management for Central Command)</a:t>
            </a:r>
            <a:endParaRPr sz="1100"/>
          </a:p>
          <a:p>
            <a:pPr marL="457200" lvl="0" indent="-298450" algn="l" rtl="0">
              <a:lnSpc>
                <a:spcPct val="115000"/>
              </a:lnSpc>
              <a:spcBef>
                <a:spcPct val="0"/>
              </a:spcBef>
              <a:spcAft>
                <a:spcPct val="0"/>
              </a:spcAft>
              <a:buClr>
                <a:schemeClr val="dk1"/>
              </a:buClr>
              <a:buSzPts val="1100"/>
              <a:buChar char="●"/>
            </a:pPr>
            <a:r>
              <a:rPr lang="en-US" sz="1100"/>
              <a:t>UC7: Management of vehicles and resources (Logistics and required materials, in and out-flow of resources)</a:t>
            </a:r>
            <a:endParaRPr sz="1100"/>
          </a:p>
          <a:p>
            <a:pPr marL="457200" lvl="0" indent="-298450" algn="l" rtl="0">
              <a:lnSpc>
                <a:spcPct val="115000"/>
              </a:lnSpc>
              <a:spcBef>
                <a:spcPct val="0"/>
              </a:spcBef>
              <a:spcAft>
                <a:spcPct val="0"/>
              </a:spcAft>
              <a:buClr>
                <a:schemeClr val="dk1"/>
              </a:buClr>
              <a:buSzPts val="1100"/>
              <a:buChar char="●"/>
            </a:pPr>
            <a:r>
              <a:rPr lang="en-US" sz="1100"/>
              <a:t>UC8: Evaluation and Training</a:t>
            </a:r>
            <a:endParaRPr sz="1100"/>
          </a:p>
          <a:p>
            <a:pPr marL="457200" lvl="0" indent="-298450" algn="l" rtl="0">
              <a:lnSpc>
                <a:spcPct val="115000"/>
              </a:lnSpc>
              <a:spcBef>
                <a:spcPct val="0"/>
              </a:spcBef>
              <a:spcAft>
                <a:spcPct val="0"/>
              </a:spcAft>
              <a:buClr>
                <a:schemeClr val="dk1"/>
              </a:buClr>
              <a:buSzPts val="1100"/>
              <a:buChar char="●"/>
            </a:pPr>
            <a:r>
              <a:rPr lang="en-US" sz="1100"/>
              <a:t>UC9: Integration into legacy systems</a:t>
            </a:r>
            <a:endParaRPr sz="1100"/>
          </a:p>
          <a:p>
            <a:pPr marL="0" lvl="0" indent="0" algn="l" rtl="0">
              <a:lnSpc>
                <a:spcPct val="100000"/>
              </a:lnSpc>
              <a:spcBef>
                <a:spcPct val="0"/>
              </a:spcBef>
              <a:spcAft>
                <a:spcPct val="0"/>
              </a:spcAft>
              <a:buSzPts val="1400"/>
              <a:buNone/>
            </a:pPr>
            <a:r>
              <a:rPr lang="en-US"/>
              <a:t>A detailed list of all requirements and use cases will be provided in a scope document that is available on the iPS PCP website. A link to the scope document (and the supplier questionnaire at the end of the presentation).</a:t>
            </a:r>
            <a:endParaRPr/>
          </a:p>
        </p:txBody>
      </p:sp>
      <p:sp>
        <p:nvSpPr>
          <p:cNvPr id="361" name="Google Shape;361;p5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264" name="Google Shape;264;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0795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Welcome to the [Country] Open Market Consultation. This OMC is organised by [Organisation(s)] in the framework of the European project iProcure Security.</a:t>
            </a:r>
            <a:endParaRPr/>
          </a:p>
          <a:p>
            <a:pPr marL="0" lvl="0" indent="0" algn="l" rtl="0">
              <a:lnSpc>
                <a:spcPct val="100000"/>
              </a:lnSpc>
              <a:spcBef>
                <a:spcPct val="0"/>
              </a:spcBef>
              <a:spcAft>
                <a:spcPct val="0"/>
              </a:spcAft>
              <a:buSzPts val="1400"/>
              <a:buNone/>
            </a:pPr>
            <a:endParaRPr/>
          </a:p>
        </p:txBody>
      </p:sp>
      <p:sp>
        <p:nvSpPr>
          <p:cNvPr id="29" name="Google Shape;29;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de-DE" err="1"/>
              <a:t>Make clear that our project is a PCP, and there is no guarantee that a PPI will follow, this is to be decided at a later stage if some of the procurers are interested.</a:t>
            </a:r>
            <a:endParaRPr/>
          </a:p>
        </p:txBody>
      </p:sp>
      <p:sp>
        <p:nvSpPr>
          <p:cNvPr id="386" name="Google Shape;386;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Here, briefly say that there will be different phases with objectives and that at the end of each Phase, suppliers will be selected to enter the next phase based on a list of selection criteria.  </a:t>
            </a:r>
            <a:endParaRPr/>
          </a:p>
          <a:p>
            <a:pPr marL="0" lvl="0" indent="0" algn="l" rtl="0">
              <a:lnSpc>
                <a:spcPct val="100000"/>
              </a:lnSpc>
              <a:spcBef>
                <a:spcPct val="0"/>
              </a:spcBef>
              <a:spcAft>
                <a:spcPct val="0"/>
              </a:spcAft>
              <a:buSzPts val="1400"/>
              <a:buNone/>
            </a:pPr>
            <a:endParaRPr/>
          </a:p>
          <a:p>
            <a:pPr marL="0" lvl="0" indent="0" algn="l" rtl="0">
              <a:lnSpc>
                <a:spcPct val="100000"/>
              </a:lnSpc>
              <a:spcBef>
                <a:spcPct val="0"/>
              </a:spcBef>
              <a:spcAft>
                <a:spcPct val="0"/>
              </a:spcAft>
              <a:buSzPts val="1400"/>
              <a:buNone/>
            </a:pPr>
            <a:endParaRPr/>
          </a:p>
        </p:txBody>
      </p:sp>
      <p:sp>
        <p:nvSpPr>
          <p:cNvPr id="394" name="Google Shape;394;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402" name="Google Shape;402;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415" name="Google Shape;415;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de-DE" err="1"/>
              <a:t>Make clear that our project is a PCP, and there is no guarantee that a PPI will follow, this is to be decided at a later stage if some of the procurers are interested.</a:t>
            </a:r>
            <a:endParaRPr/>
          </a:p>
        </p:txBody>
      </p:sp>
      <p:sp>
        <p:nvSpPr>
          <p:cNvPr id="386" name="Google Shape;386;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73323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440" name="Google Shape;440;p2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450" name="Google Shape;450;p2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460" name="Google Shape;460;p2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n-US"/>
              <a:t>Describe details on the tender process. </a:t>
            </a:r>
            <a:endParaRPr/>
          </a:p>
        </p:txBody>
      </p:sp>
      <p:sp>
        <p:nvSpPr>
          <p:cNvPr id="470" name="Google Shape;470;p2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482" name="Google Shape;482;p2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513" name="Google Shape;513;p2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533" name="Google Shape;533;p3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545" name="Google Shape;545;p3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558" name="Google Shape;558;p3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375" name="Google Shape;375;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3979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7B12A5CF-DFED-44E7-B45C-FFCAB9A4635D}" type="slidenum">
              <a:rPr lang="en-GB" smtClean="0"/>
              <a:t>45</a:t>
            </a:fld>
            <a:endParaRPr lang="en-GB"/>
          </a:p>
        </p:txBody>
      </p:sp>
    </p:spTree>
    <p:extLst>
      <p:ext uri="{BB962C8B-B14F-4D97-AF65-F5344CB8AC3E}">
        <p14:creationId xmlns:p14="http://schemas.microsoft.com/office/powerpoint/2010/main" val="31170504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l-GR" sz="1200" b="0" i="0" u="none" strike="noStrike" cap="none">
                <a:solidFill>
                  <a:schemeClr val="lt1"/>
                </a:solidFill>
                <a:latin typeface="Verdana"/>
                <a:ea typeface="Verdana"/>
                <a:cs typeface="Verdana"/>
                <a:sym typeface="Verdana"/>
              </a:rPr>
              <a:t>Οι στόχοι της ανοικτής διαβούλευσης είναι:</a:t>
            </a:r>
          </a:p>
          <a:p>
            <a:pPr marL="0" lvl="0" indent="0" algn="l" rtl="0">
              <a:lnSpc>
                <a:spcPct val="100000"/>
              </a:lnSpc>
              <a:spcBef>
                <a:spcPct val="0"/>
              </a:spcBef>
              <a:spcAft>
                <a:spcPct val="0"/>
              </a:spcAft>
              <a:buSzPts val="1400"/>
              <a:buNone/>
            </a:pPr>
            <a:r>
              <a:rPr lang="el-GR" sz="1200" b="0" i="0" u="none" strike="noStrike" cap="none">
                <a:solidFill>
                  <a:schemeClr val="lt1"/>
                </a:solidFill>
                <a:latin typeface="Verdana"/>
                <a:ea typeface="Verdana"/>
                <a:cs typeface="Verdana"/>
                <a:sym typeface="Verdana"/>
              </a:rPr>
              <a:t>α. να φέρει την πληροφορία της αγοράς σχετικά με τις απαιτήσεις της προσδοκώμενης τεχνολογικής λύσης σε μια διαδικασία προμήθειας.  </a:t>
            </a:r>
          </a:p>
          <a:p>
            <a:pPr marL="0" lvl="0" indent="0" algn="l" rtl="0">
              <a:lnSpc>
                <a:spcPct val="100000"/>
              </a:lnSpc>
              <a:spcBef>
                <a:spcPct val="0"/>
              </a:spcBef>
              <a:spcAft>
                <a:spcPct val="0"/>
              </a:spcAft>
              <a:buSzPts val="1400"/>
              <a:buNone/>
            </a:pPr>
            <a:r>
              <a:rPr lang="el-GR" sz="1200" b="0" i="0" u="none" strike="noStrike" cap="none">
                <a:solidFill>
                  <a:schemeClr val="lt1"/>
                </a:solidFill>
                <a:latin typeface="Verdana"/>
                <a:ea typeface="Verdana"/>
                <a:cs typeface="Verdana"/>
                <a:sym typeface="Verdana"/>
              </a:rPr>
              <a:t>β. να  βοηθήσει τους προμηθευτές να προετοιμάσουν μια αποτελεσματική και ανταγωνιστική προσέγγιση προσφορών υπερ της καινοτομίας</a:t>
            </a:r>
          </a:p>
          <a:p>
            <a:pPr marL="0" lvl="0" indent="0" algn="l" rtl="0">
              <a:lnSpc>
                <a:spcPct val="100000"/>
              </a:lnSpc>
              <a:spcBef>
                <a:spcPct val="0"/>
              </a:spcBef>
              <a:spcAft>
                <a:spcPct val="0"/>
              </a:spcAft>
              <a:buSzPts val="1400"/>
              <a:buNone/>
            </a:pPr>
            <a:endParaRPr lang="el-GR" sz="1200" b="0" i="0" u="none" strike="noStrike" cap="none">
              <a:solidFill>
                <a:schemeClr val="lt1"/>
              </a:solidFill>
              <a:latin typeface="Verdana"/>
              <a:ea typeface="Verdana"/>
              <a:cs typeface="Verdana"/>
              <a:sym typeface="Verdana"/>
            </a:endParaRPr>
          </a:p>
          <a:p>
            <a:pPr marL="0" lvl="0" indent="0" algn="l" rtl="0">
              <a:lnSpc>
                <a:spcPct val="100000"/>
              </a:lnSpc>
              <a:spcBef>
                <a:spcPct val="0"/>
              </a:spcBef>
              <a:spcAft>
                <a:spcPct val="0"/>
              </a:spcAft>
              <a:buSzPts val="1400"/>
              <a:buNone/>
            </a:pPr>
            <a:endParaRPr lang="el-GR" sz="1200" b="0" i="0" u="none" strike="noStrike" cap="none">
              <a:solidFill>
                <a:schemeClr val="lt1"/>
              </a:solidFill>
              <a:latin typeface="Verdana"/>
              <a:ea typeface="Verdana"/>
              <a:cs typeface="Verdana"/>
              <a:sym typeface="Verdana"/>
            </a:endParaRPr>
          </a:p>
          <a:p>
            <a:pPr marL="0" lvl="0" indent="0" algn="l" rtl="0">
              <a:lnSpc>
                <a:spcPct val="100000"/>
              </a:lnSpc>
              <a:spcBef>
                <a:spcPct val="0"/>
              </a:spcBef>
              <a:spcAft>
                <a:spcPct val="0"/>
              </a:spcAft>
              <a:buSzPts val="1400"/>
              <a:buNone/>
            </a:pPr>
            <a:endParaRPr lang="el-GR" sz="1200" b="0" i="0" u="none" strike="noStrike" cap="none">
              <a:solidFill>
                <a:schemeClr val="lt1"/>
              </a:solidFill>
              <a:latin typeface="Verdana"/>
              <a:ea typeface="Verdana"/>
              <a:cs typeface="Verdana"/>
              <a:sym typeface="Verdana"/>
            </a:endParaRPr>
          </a:p>
          <a:p>
            <a:pPr marL="0" lvl="0" indent="0" algn="l" rtl="0">
              <a:lnSpc>
                <a:spcPct val="100000"/>
              </a:lnSpc>
              <a:spcBef>
                <a:spcPct val="0"/>
              </a:spcBef>
              <a:spcAft>
                <a:spcPct val="0"/>
              </a:spcAft>
              <a:buSzPts val="1400"/>
              <a:buNone/>
            </a:pPr>
            <a:endParaRPr lang="el-GR" sz="1200" b="0" i="0" u="none" strike="noStrike" cap="none">
              <a:solidFill>
                <a:schemeClr val="lt1"/>
              </a:solidFill>
              <a:latin typeface="Verdana"/>
              <a:ea typeface="Verdana"/>
              <a:cs typeface="Verdana"/>
              <a:sym typeface="Verdana"/>
            </a:endParaRPr>
          </a:p>
          <a:p>
            <a:pPr marL="0" lvl="0" indent="0" algn="l" rtl="0">
              <a:lnSpc>
                <a:spcPct val="100000"/>
              </a:lnSpc>
              <a:spcBef>
                <a:spcPct val="0"/>
              </a:spcBef>
              <a:spcAft>
                <a:spcPct val="0"/>
              </a:spcAft>
              <a:buSzPts val="1400"/>
              <a:buNone/>
            </a:pPr>
            <a:r>
              <a:rPr lang="el-GR" sz="1200" b="0" i="0" u="none" strike="noStrike" cap="none">
                <a:solidFill>
                  <a:schemeClr val="lt1"/>
                </a:solidFill>
                <a:latin typeface="Verdana"/>
                <a:ea typeface="Verdana"/>
                <a:cs typeface="Verdana"/>
                <a:sym typeface="Verdana"/>
              </a:rPr>
              <a:t>και θα τους επιτρέψει να προετοιμαστούν με ανταγωνιστικές προσφορές.</a:t>
            </a:r>
          </a:p>
          <a:p>
            <a:pPr marL="0" lvl="0" indent="0" algn="l" rtl="0">
              <a:lnSpc>
                <a:spcPct val="100000"/>
              </a:lnSpc>
              <a:spcBef>
                <a:spcPct val="0"/>
              </a:spcBef>
              <a:spcAft>
                <a:spcPct val="0"/>
              </a:spcAft>
              <a:buSzPts val="1400"/>
              <a:buNone/>
            </a:pPr>
            <a:endParaRPr lang="el-GR" sz="1200" b="0" i="0" u="none" strike="noStrike" cap="none">
              <a:solidFill>
                <a:schemeClr val="lt1"/>
              </a:solidFill>
              <a:latin typeface="Verdana"/>
              <a:ea typeface="Verdana"/>
              <a:cs typeface="Verdana"/>
              <a:sym typeface="Verdana"/>
            </a:endParaRPr>
          </a:p>
          <a:p>
            <a:pPr marL="0" lvl="0" indent="0" algn="l" rtl="0">
              <a:lnSpc>
                <a:spcPct val="100000"/>
              </a:lnSpc>
              <a:spcBef>
                <a:spcPct val="0"/>
              </a:spcBef>
              <a:spcAft>
                <a:spcPct val="0"/>
              </a:spcAft>
              <a:buSzPts val="1400"/>
              <a:buNone/>
            </a:pPr>
            <a:r>
              <a:rPr lang="el-GR" sz="1200" b="0" i="0" u="none" strike="noStrike" cap="none">
                <a:solidFill>
                  <a:schemeClr val="lt1"/>
                </a:solidFill>
                <a:latin typeface="Verdana"/>
                <a:ea typeface="Verdana"/>
                <a:cs typeface="Verdana"/>
                <a:sym typeface="Verdana"/>
              </a:rPr>
              <a:t>-----------------------</a:t>
            </a:r>
          </a:p>
          <a:p>
            <a:pPr marL="0" lvl="0" indent="0" algn="l" rtl="0">
              <a:lnSpc>
                <a:spcPct val="100000"/>
              </a:lnSpc>
              <a:spcBef>
                <a:spcPct val="0"/>
              </a:spcBef>
              <a:spcAft>
                <a:spcPct val="0"/>
              </a:spcAft>
              <a:buSzPts val="1400"/>
              <a:buNone/>
            </a:pPr>
            <a:r>
              <a:rPr lang="en-US" sz="1200" b="0" i="0" u="none" strike="noStrike" cap="none">
                <a:solidFill>
                  <a:schemeClr val="lt1"/>
                </a:solidFill>
                <a:latin typeface="Verdana"/>
                <a:ea typeface="Verdana"/>
                <a:cs typeface="Verdana"/>
                <a:sym typeface="Verdana"/>
              </a:rPr>
              <a:t>The OMC aims to bring the market perspective to a procurement process</a:t>
            </a:r>
            <a:endParaRPr lang="el-GR" sz="1200" b="0" i="0" u="none" strike="noStrike" cap="none">
              <a:solidFill>
                <a:schemeClr val="lt1"/>
              </a:solidFill>
              <a:latin typeface="Verdana"/>
              <a:ea typeface="Verdana"/>
              <a:cs typeface="Verdana"/>
              <a:sym typeface="Verdana"/>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n-US" sz="1200" b="0" i="0" u="none" strike="noStrike" cap="none">
                <a:solidFill>
                  <a:schemeClr val="lt1"/>
                </a:solidFill>
                <a:latin typeface="Verdana"/>
                <a:ea typeface="Verdana"/>
                <a:cs typeface="Verdana"/>
                <a:sym typeface="Verdana"/>
              </a:rPr>
              <a:t>It helps the procurers to prepare an effective pro-innovation tendering approach</a:t>
            </a:r>
            <a:endParaRPr lang="el-GR" sz="1200" b="0" i="0" u="none" strike="noStrike" cap="none">
              <a:solidFill>
                <a:schemeClr val="lt1"/>
              </a:solidFill>
              <a:latin typeface="Verdana"/>
              <a:ea typeface="Verdana"/>
              <a:cs typeface="Verdana"/>
              <a:sym typeface="Verdana"/>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n-US" sz="1200" b="0" i="0" u="none" strike="noStrike" cap="none">
                <a:solidFill>
                  <a:schemeClr val="lt1"/>
                </a:solidFill>
                <a:latin typeface="Verdana"/>
                <a:ea typeface="Verdana"/>
                <a:cs typeface="Verdana"/>
                <a:sym typeface="Verdana"/>
              </a:rPr>
              <a:t>It enables the suppliers to work in advance and prepare competitive offers</a:t>
            </a:r>
            <a:r>
              <a:rPr lang="el-GR" sz="1200" b="0" i="0" u="none" strike="noStrike" cap="none">
                <a:solidFill>
                  <a:schemeClr val="lt1"/>
                </a:solidFill>
                <a:latin typeface="Verdana"/>
                <a:ea typeface="Verdana"/>
                <a:cs typeface="Verdana"/>
                <a:sym typeface="Verdana"/>
              </a:rPr>
              <a:t>.</a:t>
            </a: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endParaRPr lang="el-GR" sz="1200" b="0" i="0" u="none" strike="noStrike" cap="none">
              <a:solidFill>
                <a:schemeClr val="lt1"/>
              </a:solidFill>
              <a:latin typeface="Verdana"/>
              <a:ea typeface="Verdana"/>
              <a:cs typeface="Verdana"/>
              <a:sym typeface="Verdana"/>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n-US" sz="1200" b="0" i="0" u="none" strike="noStrike" cap="none">
                <a:solidFill>
                  <a:schemeClr val="dk1"/>
                </a:solidFill>
                <a:latin typeface="Verdana"/>
                <a:ea typeface="Verdana"/>
                <a:cs typeface="Verdana"/>
                <a:sym typeface="Verdana"/>
              </a:rPr>
              <a:t>Participation in the Open Market Consultation is not a prerequisite for participating in the Call for Tenders.</a:t>
            </a:r>
            <a:endParaRPr lang="en-US"/>
          </a:p>
        </p:txBody>
      </p:sp>
      <p:sp>
        <p:nvSpPr>
          <p:cNvPr id="576" name="Google Shape;576;p3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l-GR" sz="1200" b="0" i="0" u="none" strike="noStrike" cap="none">
                <a:solidFill>
                  <a:srgbClr val="191919"/>
                </a:solidFill>
                <a:latin typeface="Verdana"/>
                <a:ea typeface="Verdana"/>
                <a:cs typeface="Verdana"/>
                <a:sym typeface="Verdana"/>
              </a:rPr>
              <a:t>Εθνικά </a:t>
            </a:r>
            <a:r>
              <a:rPr lang="en-US" sz="1200" b="0" i="0" u="none" strike="noStrike" cap="none">
                <a:solidFill>
                  <a:srgbClr val="191919"/>
                </a:solidFill>
                <a:latin typeface="Verdana"/>
                <a:ea typeface="Verdana"/>
                <a:cs typeface="Verdana"/>
                <a:sym typeface="Verdana"/>
              </a:rPr>
              <a:t>webinars: </a:t>
            </a:r>
            <a:r>
              <a:rPr lang="el-GR" sz="1200" b="0" i="0" u="none" strike="noStrike" cap="none">
                <a:solidFill>
                  <a:srgbClr val="191919"/>
                </a:solidFill>
                <a:latin typeface="Verdana"/>
                <a:ea typeface="Verdana"/>
                <a:cs typeface="Verdana"/>
                <a:sym typeface="Verdana"/>
              </a:rPr>
              <a:t>Κάθε iProcureSecurity PCP Αναθέτουσα Αρχή διεξάγει ένα ενημερωτικό σεμινάριο, κατά προτίμηση στην Γλώσσα της.</a:t>
            </a:r>
            <a:endParaRPr lang="el-GR" sz="12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l-GR"/>
              <a:t>Διεθνές </a:t>
            </a:r>
            <a:r>
              <a:rPr lang="en-US"/>
              <a:t>webinar: </a:t>
            </a:r>
            <a:r>
              <a:rPr lang="el-GR" sz="1200" b="0" i="0" u="none" strike="noStrike" cap="none">
                <a:solidFill>
                  <a:srgbClr val="191919"/>
                </a:solidFill>
                <a:latin typeface="Verdana"/>
                <a:ea typeface="Verdana"/>
                <a:cs typeface="Verdana"/>
                <a:sym typeface="Verdana"/>
              </a:rPr>
              <a:t>24 Μαρτίου 2022. Διαδικτυακό σεμινάριο το οποίο θα διεξαχθεί στα Αγγλικά.</a:t>
            </a:r>
            <a:endParaRPr lang="el-GR" sz="12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l-GR"/>
              <a:t>Θα υλοποιήσει Έρευνα Αγοράς μέσω ενός ερωτηματολογίου </a:t>
            </a: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l-GR"/>
              <a:t>Θα προωθήσει την ανάπτυξη συνεργασιών μέσω μιας πλατφόρμας</a:t>
            </a:r>
            <a:endParaRPr/>
          </a:p>
        </p:txBody>
      </p:sp>
      <p:sp>
        <p:nvSpPr>
          <p:cNvPr id="595" name="Google Shape;595;p3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l-GR"/>
              <a:t>Έχοντας ως στόχο να βελτιώσουμε τις απαιτήσεις της τεχνολογικής λύσης, η κοινοπραξία έχει ετοιμάσει ένα ερωτηματολόγιο όπου οι οικονομικοί φορείς θα έχουν τη δυνατότητα να μας ενημερώσουν για την εμπειρία τους, τις υπάρχουσες λύσεις και περαιτέρω σχόλια σχετικά με το πεδίο εφαρμογής του έργου. Το ερωτηματολόγιο θα μπορεί να απαντηθεί μέχρι τις 31 Αυγούστου 2022 και θα αποσταλεί στον κάθε συμμετέχοντα μετά τη λήξη του σεμιναρίου. Εξυπηρετώντας τον στόχο αυτό, έχει επίσης αναπτυχθεί αναλυτικός οδηγός των απαιτήσεων καθώς και της διαγωνιστικής διαδικασίας ο οποίος είναι διαθέσιμος στην ιστοσελίδα του έργου.</a:t>
            </a:r>
          </a:p>
          <a:p>
            <a:pPr marL="0" lvl="0" indent="0" algn="l" rtl="0">
              <a:lnSpc>
                <a:spcPct val="100000"/>
              </a:lnSpc>
              <a:spcBef>
                <a:spcPct val="0"/>
              </a:spcBef>
              <a:spcAft>
                <a:spcPct val="0"/>
              </a:spcAft>
              <a:buSzPts val="1400"/>
              <a:buNone/>
            </a:pPr>
            <a:endParaRPr lang="el-GR"/>
          </a:p>
          <a:p>
            <a:pPr marL="0" lvl="0" indent="0" algn="l" rtl="0">
              <a:lnSpc>
                <a:spcPct val="100000"/>
              </a:lnSpc>
              <a:spcBef>
                <a:spcPct val="0"/>
              </a:spcBef>
              <a:spcAft>
                <a:spcPct val="0"/>
              </a:spcAft>
              <a:buSzPts val="1400"/>
              <a:buNone/>
            </a:pPr>
            <a:endParaRPr/>
          </a:p>
        </p:txBody>
      </p:sp>
      <p:sp>
        <p:nvSpPr>
          <p:cNvPr id="623" name="Google Shape;623;p3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r>
              <a:rPr lang="el-GR"/>
              <a:t>Σε μια προσπάθεια να Ενθαρρύνουμε τους προμηθευτές που δεν μπορούν να καλύψουν ολόκληρο το πεδίο εφαρμογής του iProcureSecurity PCP δίνουμε τη δυνατότητα να συνεργαστούν με άλλους φορείς.</a:t>
            </a:r>
            <a:endParaRPr lang="en-US"/>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l-GR"/>
              <a:t>έχει δημιουργηθεί μια πλατφορμα– </a:t>
            </a:r>
            <a:r>
              <a:rPr lang="en-US"/>
              <a:t>matchmaking tool</a:t>
            </a:r>
            <a:r>
              <a:rPr lang="el-GR"/>
              <a:t> στην οποία κάθε φορέας μπορεί να βρει και να αναζητήσει συνεργάτες και η</a:t>
            </a:r>
            <a:r>
              <a:rPr lang="en-US"/>
              <a:t> </a:t>
            </a:r>
            <a:r>
              <a:rPr lang="el-GR"/>
              <a:t>οποία είναι διαθέσιμη στην ιστοσελίδα του έργου.</a:t>
            </a:r>
          </a:p>
          <a:p>
            <a:pPr marL="0" lvl="0" indent="0" algn="l" rtl="0">
              <a:lnSpc>
                <a:spcPct val="100000"/>
              </a:lnSpc>
              <a:spcBef>
                <a:spcPct val="0"/>
              </a:spcBef>
              <a:spcAft>
                <a:spcPct val="0"/>
              </a:spcAft>
              <a:buSzPts val="1400"/>
              <a:buNone/>
            </a:pPr>
            <a:r>
              <a:rPr lang="el-GR"/>
              <a:t>Επίσης, οι προμηθευτές θα έχουν την ευκαιρία να συμμετέχουν σε ειδική συνεδρία η οποία θα λάβει χώρα στο διεθνές διαδικτυακό σεμινάριο όπου θα μπορούν να παρουσιάσουν την επιχείρησή τους και να δηλώσουν το είδος της συνεργασία που αναζητούν.</a:t>
            </a:r>
          </a:p>
          <a:p>
            <a:pPr marL="0" lvl="0" indent="0" algn="l" rtl="0">
              <a:lnSpc>
                <a:spcPct val="100000"/>
              </a:lnSpc>
              <a:spcBef>
                <a:spcPct val="0"/>
              </a:spcBef>
              <a:spcAft>
                <a:spcPct val="0"/>
              </a:spcAft>
              <a:buSzPts val="1400"/>
              <a:buNone/>
            </a:pPr>
            <a:endParaRPr lang="el-GR"/>
          </a:p>
          <a:p>
            <a:pPr marL="0" lvl="0" indent="0" algn="l" rtl="0">
              <a:lnSpc>
                <a:spcPct val="100000"/>
              </a:lnSpc>
              <a:spcBef>
                <a:spcPct val="0"/>
              </a:spcBef>
              <a:spcAft>
                <a:spcPct val="0"/>
              </a:spcAft>
              <a:buSzPts val="1400"/>
              <a:buNone/>
            </a:pPr>
            <a:r>
              <a:rPr lang="el-GR"/>
              <a:t>----------------</a:t>
            </a:r>
          </a:p>
          <a:p>
            <a:pPr marL="0" lvl="0" indent="0" algn="l" rtl="0">
              <a:lnSpc>
                <a:spcPct val="100000"/>
              </a:lnSpc>
              <a:spcBef>
                <a:spcPct val="0"/>
              </a:spcBef>
              <a:spcAft>
                <a:spcPct val="0"/>
              </a:spcAft>
              <a:buSzPts val="1400"/>
              <a:buNone/>
            </a:pPr>
            <a:r>
              <a:rPr lang="en-US"/>
              <a:t>Suppliers can register in the Matchmaking-Tool to form consortia. </a:t>
            </a:r>
            <a:endParaRPr/>
          </a:p>
          <a:p>
            <a:pPr marL="0" lvl="0" indent="0" algn="l" rtl="0">
              <a:lnSpc>
                <a:spcPct val="100000"/>
              </a:lnSpc>
              <a:spcBef>
                <a:spcPct val="0"/>
              </a:spcBef>
              <a:spcAft>
                <a:spcPct val="0"/>
              </a:spcAft>
              <a:buSzPts val="1400"/>
              <a:buNone/>
            </a:pPr>
            <a:endParaRPr/>
          </a:p>
          <a:p>
            <a:pPr marL="0" lvl="0" indent="0" algn="l" rtl="0">
              <a:lnSpc>
                <a:spcPct val="100000"/>
              </a:lnSpc>
              <a:spcBef>
                <a:spcPct val="0"/>
              </a:spcBef>
              <a:spcAft>
                <a:spcPct val="0"/>
              </a:spcAft>
              <a:buSzPts val="1400"/>
              <a:buNone/>
            </a:pPr>
            <a:r>
              <a:rPr lang="en-US"/>
              <a:t>During the international OMC, there will be a supplier pitching session at the end. Interested suppliers can register for the OMC and the Pitching Session on the iPS PCP website</a:t>
            </a:r>
            <a:endParaRPr lang="el-GR"/>
          </a:p>
          <a:p>
            <a:pPr marL="0" lvl="0" indent="0" algn="l" rtl="0">
              <a:lnSpc>
                <a:spcPct val="100000"/>
              </a:lnSpc>
              <a:spcBef>
                <a:spcPct val="0"/>
              </a:spcBef>
              <a:spcAft>
                <a:spcPct val="0"/>
              </a:spcAft>
              <a:buSzPts val="1400"/>
              <a:buNone/>
            </a:pPr>
            <a:endParaRPr lang="el-GR"/>
          </a:p>
          <a:p>
            <a:pPr marL="0" lvl="0" indent="0" algn="l" rtl="0">
              <a:lnSpc>
                <a:spcPct val="100000"/>
              </a:lnSpc>
              <a:spcBef>
                <a:spcPct val="0"/>
              </a:spcBef>
              <a:spcAft>
                <a:spcPct val="0"/>
              </a:spcAft>
              <a:buSzPts val="1400"/>
              <a:buNone/>
            </a:pPr>
            <a:r>
              <a:rPr lang="en-US" sz="1200" b="0" i="0" u="none" strike="noStrike" cap="none">
                <a:solidFill>
                  <a:srgbClr val="1B456C"/>
                </a:solidFill>
                <a:latin typeface="Verdana"/>
                <a:ea typeface="Verdana"/>
                <a:cs typeface="Verdana"/>
                <a:sym typeface="Verdana"/>
              </a:rPr>
              <a:t>Fill in the Market Consultation questionnaire to get support for your partner search</a:t>
            </a:r>
          </a:p>
          <a:p>
            <a:pPr marL="0" lvl="0" indent="0" algn="l" rtl="0">
              <a:lnSpc>
                <a:spcPct val="100000"/>
              </a:lnSpc>
              <a:spcBef>
                <a:spcPct val="0"/>
              </a:spcBef>
              <a:spcAft>
                <a:spcPct val="0"/>
              </a:spcAft>
              <a:buSzPts val="1400"/>
              <a:buNone/>
            </a:pPr>
            <a:r>
              <a:rPr lang="en-US" sz="1200" b="0" i="0" u="none" strike="noStrike" cap="none">
                <a:solidFill>
                  <a:schemeClr val="lt1"/>
                </a:solidFill>
                <a:latin typeface="Verdana"/>
                <a:ea typeface="Verdana"/>
                <a:cs typeface="Verdana"/>
                <a:sym typeface="Verdana"/>
              </a:rPr>
              <a:t>Participate in in a dedicated pitching session at the international event and meet other organisations looking for partnership. If you have not yet stated a preference while registering for the OMC</a:t>
            </a:r>
            <a:endParaRPr/>
          </a:p>
        </p:txBody>
      </p:sp>
      <p:sp>
        <p:nvSpPr>
          <p:cNvPr id="640" name="Google Shape;640;p3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spcAft>
                <a:spcPts val="600"/>
              </a:spcAft>
            </a:pPr>
            <a:endParaRPr lang="el-GR" sz="1200" b="1" u="sng">
              <a:solidFill>
                <a:srgbClr val="313131"/>
              </a:solidFill>
            </a:endParaRPr>
          </a:p>
          <a:p>
            <a:pPr>
              <a:spcAft>
                <a:spcPts val="600"/>
              </a:spcAft>
            </a:pPr>
            <a:r>
              <a:rPr lang="el-GR" sz="1200" b="1" u="sng">
                <a:solidFill>
                  <a:srgbClr val="313131"/>
                </a:solidFill>
              </a:rPr>
              <a:t>Στάδιο προετοιμασίας</a:t>
            </a:r>
            <a:r>
              <a:rPr lang="en-US" sz="1200" b="1" u="sng">
                <a:solidFill>
                  <a:srgbClr val="313131"/>
                </a:solidFill>
              </a:rPr>
              <a:t>:</a:t>
            </a:r>
          </a:p>
          <a:p>
            <a:pPr marL="685800" lvl="1" indent="-228600">
              <a:spcAft>
                <a:spcPts val="600"/>
              </a:spcAft>
              <a:buFont typeface="+mj-lt"/>
              <a:buAutoNum type="arabicPeriod"/>
            </a:pPr>
            <a:r>
              <a:rPr lang="el-GR" sz="1200" b="1">
                <a:solidFill>
                  <a:srgbClr val="313131"/>
                </a:solidFill>
              </a:rPr>
              <a:t>Πριν τον διαγωνισμό</a:t>
            </a:r>
            <a:r>
              <a:rPr lang="en-US" sz="1200" b="1">
                <a:solidFill>
                  <a:srgbClr val="313131"/>
                </a:solidFill>
              </a:rPr>
              <a:t>: </a:t>
            </a:r>
            <a:r>
              <a:rPr lang="el-GR" sz="1200">
                <a:solidFill>
                  <a:srgbClr val="313131"/>
                </a:solidFill>
              </a:rPr>
              <a:t>συλλογή απαιτήσεων από την ομάδα αγοραστών / Διαβούλευση ανοιχτής αγοράς / κοινά κριτήρια αξιολόγησης / στρατηγική επαλήθευσης και επικύρωσης</a:t>
            </a:r>
            <a:endParaRPr lang="en-US" sz="1200">
              <a:solidFill>
                <a:srgbClr val="313131"/>
              </a:solidFill>
            </a:endParaRPr>
          </a:p>
          <a:p>
            <a:pPr marL="685800" lvl="1" indent="-228600">
              <a:spcAft>
                <a:spcPts val="600"/>
              </a:spcAft>
              <a:buFont typeface="+mj-lt"/>
              <a:buAutoNum type="arabicPeriod"/>
            </a:pPr>
            <a:r>
              <a:rPr lang="el-GR" sz="1200" b="1">
                <a:solidFill>
                  <a:srgbClr val="313131"/>
                </a:solidFill>
              </a:rPr>
              <a:t>Στάδιο διαγωνισμού: </a:t>
            </a:r>
            <a:r>
              <a:rPr lang="el-GR" sz="1200">
                <a:solidFill>
                  <a:srgbClr val="313131"/>
                </a:solidFill>
              </a:rPr>
              <a:t>Δημοσίευση &amp; υποβολή προσφοράς / Αξιολόγηση προσφορών / κατακύρωση προσφοράς</a:t>
            </a:r>
          </a:p>
          <a:p>
            <a:pPr>
              <a:spcAft>
                <a:spcPts val="600"/>
              </a:spcAft>
            </a:pPr>
            <a:r>
              <a:rPr lang="en-US" sz="1200" b="1" u="sng">
                <a:solidFill>
                  <a:srgbClr val="313131"/>
                </a:solidFill>
              </a:rPr>
              <a:t>PCP </a:t>
            </a:r>
            <a:r>
              <a:rPr lang="el-GR" sz="1200" b="1" u="sng">
                <a:solidFill>
                  <a:srgbClr val="313131"/>
                </a:solidFill>
              </a:rPr>
              <a:t>1η Φάση: Σχεδιασμός λύσης</a:t>
            </a:r>
          </a:p>
          <a:p>
            <a:pPr algn="just">
              <a:spcAft>
                <a:spcPts val="600"/>
              </a:spcAft>
            </a:pPr>
            <a:r>
              <a:rPr lang="el-GR" sz="1200">
                <a:solidFill>
                  <a:srgbClr val="313131"/>
                </a:solidFill>
              </a:rPr>
              <a:t>Οι Ανάδοχοι Υπηρεσιών Ε&amp;Α καλούνται να περιγράψουν τη λύση παρέχοντας την πλήρη αρχιτεκτονική και σχεδίασή της,  η οποία θα επαληθεύει την τεχνική, οικονομική και οργανωτική σκοπιμότητά της για την αντιμετώπιση της πρόκλησης του PCP, λαμβάνοντας υπόψη τα αποτελέσματα/ απαιτήσεις της Φάσης 0 PCP.</a:t>
            </a:r>
            <a:endParaRPr lang="en-US" sz="1200">
              <a:solidFill>
                <a:srgbClr val="313131"/>
              </a:solidFill>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n-US" sz="1200" b="1" u="sng">
                <a:solidFill>
                  <a:srgbClr val="313131"/>
                </a:solidFill>
              </a:rPr>
              <a:t>PCP </a:t>
            </a:r>
            <a:r>
              <a:rPr lang="el-GR" sz="1200" b="1" u="sng">
                <a:solidFill>
                  <a:srgbClr val="313131"/>
                </a:solidFill>
              </a:rPr>
              <a:t>Φάση</a:t>
            </a:r>
            <a:r>
              <a:rPr lang="en-US" sz="1200" b="1" u="sng">
                <a:solidFill>
                  <a:srgbClr val="313131"/>
                </a:solidFill>
              </a:rPr>
              <a:t> 2: </a:t>
            </a:r>
            <a:r>
              <a:rPr lang="el-GR" sz="1200" b="1" u="sng">
                <a:solidFill>
                  <a:srgbClr val="313131"/>
                </a:solidFill>
              </a:rPr>
              <a:t>Ανάπτυξη Πρωτοτύπων</a:t>
            </a:r>
            <a:br>
              <a:rPr lang="en-US" sz="1200" b="1">
                <a:solidFill>
                  <a:srgbClr val="313131"/>
                </a:solidFill>
              </a:rPr>
            </a:br>
            <a:r>
              <a:rPr lang="el-GR" sz="1200" b="1">
                <a:solidFill>
                  <a:srgbClr val="313131"/>
                </a:solidFill>
              </a:rPr>
              <a:t> </a:t>
            </a:r>
            <a:r>
              <a:rPr lang="el-GR" sz="1200">
                <a:solidFill>
                  <a:srgbClr val="313131"/>
                </a:solidFill>
              </a:rPr>
              <a:t>Οι Ανάδοχοι  θα αναπτύξουν ένα πρώτο πρωτότυπο με βάση τα έγγραφα σχεδιασμού που παραδόθηκαν στην προηγούμενη φάση και θα δοκιμάσουν τις λύσεις τους σε εργαστηριακές συνθήκες </a:t>
            </a:r>
            <a:r>
              <a:rPr lang="el-GR" sz="1200">
                <a:solidFill>
                  <a:srgbClr val="313131"/>
                </a:solidFill>
                <a:sym typeface="Wingdings" panose="05000000000000000000" pitchFamily="2" charset="2"/>
              </a:rPr>
              <a:t> </a:t>
            </a:r>
            <a:endParaRPr lang="en-US" sz="1200">
              <a:solidFill>
                <a:srgbClr val="313131"/>
              </a:solidFill>
            </a:endParaRPr>
          </a:p>
          <a:p>
            <a:pPr marL="0" marR="0" lvl="0" indent="0" algn="l" defTabSz="914400" rtl="0" eaLnBrk="1" fontAlgn="auto" latinLnBrk="0" hangingPunct="1">
              <a:lnSpc>
                <a:spcPct val="100000"/>
              </a:lnSpc>
              <a:spcBef>
                <a:spcPct val="0"/>
              </a:spcBef>
              <a:spcAft>
                <a:spcPct val="0"/>
              </a:spcAft>
              <a:buClr>
                <a:srgbClr val="000000"/>
              </a:buClr>
              <a:buSzPts val="1400"/>
              <a:buFont typeface="Arial" pitchFamily="34" charset="0"/>
              <a:buNone/>
              <a:defRPr/>
            </a:pPr>
            <a:r>
              <a:rPr lang="en-US" sz="1200" b="1" u="sng">
                <a:solidFill>
                  <a:srgbClr val="313131"/>
                </a:solidFill>
              </a:rPr>
              <a:t>PCP </a:t>
            </a:r>
            <a:r>
              <a:rPr lang="el-GR" sz="1200" b="1" u="sng">
                <a:solidFill>
                  <a:srgbClr val="313131"/>
                </a:solidFill>
              </a:rPr>
              <a:t>Φάση</a:t>
            </a:r>
            <a:r>
              <a:rPr lang="en-US" sz="1200" b="1" u="sng">
                <a:solidFill>
                  <a:srgbClr val="313131"/>
                </a:solidFill>
              </a:rPr>
              <a:t> 3: </a:t>
            </a:r>
            <a:r>
              <a:rPr lang="el-GR" sz="1200" b="1" u="sng">
                <a:solidFill>
                  <a:srgbClr val="313131"/>
                </a:solidFill>
              </a:rPr>
              <a:t>Στάδιο Επικύρωσης</a:t>
            </a:r>
            <a:br>
              <a:rPr lang="en-US" sz="1200">
                <a:solidFill>
                  <a:srgbClr val="313131"/>
                </a:solidFill>
              </a:rPr>
            </a:br>
            <a:r>
              <a:rPr lang="el-GR" sz="1200">
                <a:solidFill>
                  <a:srgbClr val="313131"/>
                </a:solidFill>
              </a:rPr>
              <a:t>Τουλάχιστον 2 τελικές λύσεις θα επικυρωθούν σε λειτουργικά περιβάλλοντα σε διαφορετικές συνθήκες, χρησιμοποιώντας τα σενάρια και τις διαδικασίες που αναπτύχθηκαν στη Στρατηγική Επαλήθευσης και Επικύρωσης</a:t>
            </a:r>
            <a:endParaRPr lang="en-US" sz="1200">
              <a:solidFill>
                <a:srgbClr val="313131"/>
              </a:solidFill>
            </a:endParaRPr>
          </a:p>
          <a:p>
            <a:pPr marL="0" lvl="0" indent="0" algn="l" rtl="0">
              <a:lnSpc>
                <a:spcPct val="100000"/>
              </a:lnSpc>
              <a:spcBef>
                <a:spcPct val="0"/>
              </a:spcBef>
              <a:spcAft>
                <a:spcPct val="0"/>
              </a:spcAft>
              <a:buSzPts val="1400"/>
              <a:buNone/>
            </a:pPr>
            <a:endParaRPr/>
          </a:p>
        </p:txBody>
      </p:sp>
      <p:sp>
        <p:nvSpPr>
          <p:cNvPr id="657" name="Google Shape;657;p3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565" name="Google Shape;565;p3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381747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a:p>
        </p:txBody>
      </p:sp>
      <p:sp>
        <p:nvSpPr>
          <p:cNvPr id="697" name="Google Shape;697;p3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Click to edit Master title style</a:t>
            </a:r>
          </a:p>
        </p:txBody>
      </p:sp>
      <p:sp>
        <p:nvSpPr>
          <p:cNvPr id="3" name="Subtitle 2"/>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2"/>
          </p:nvPr>
        </p:nvSpPr>
        <p:spPr/>
        <p:txBody>
          <a:bodyPr/>
          <a:lstStyle/>
          <a:p>
            <a:fld id="{E50560A4-ACD4-4A1C-8875-866656EE32CD}" type="datetimeFigureOut">
              <a:rPr lang="en-US" smtClean="0"/>
              <a:t>3/17/2022</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CBE6F72B-6C14-4911-9729-E1307E29771C}" type="datetimeFigureOut">
              <a:rPr lang="en-US" smtClean="0"/>
              <a:t>3/17/2022</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a:t>Click to edit Master text styles</a:t>
            </a:r>
          </a:p>
        </p:txBody>
      </p:sp>
      <p:sp>
        <p:nvSpPr>
          <p:cNvPr id="4" name="Date Placeholder 3"/>
          <p:cNvSpPr>
            <a:spLocks noGrp="1"/>
          </p:cNvSpPr>
          <p:nvPr>
            <p:ph type="dt" sz="half" idx="2"/>
          </p:nvPr>
        </p:nvSpPr>
        <p:spPr/>
        <p:txBody>
          <a:bodyPr/>
          <a:lstStyle/>
          <a:p>
            <a:fld id="{2E4E093E-C404-4C19-9D41-A98A41F922D1}" type="datetimeFigureOut">
              <a:rPr lang="en-US" smtClean="0"/>
              <a:t>3/17/2022</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3"/>
          </p:nvPr>
        </p:nvSpPr>
        <p:spPr/>
        <p:txBody>
          <a:bodyPr/>
          <a:lstStyle/>
          <a:p>
            <a:fld id="{BB10906B-6B37-42B8-B80D-2FC155D576C3}" type="datetimeFigureOut">
              <a:rPr lang="en-US" smtClean="0"/>
              <a:t>3/17/2022</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4" name="Content Placeholder 3"/>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a:t>Click to edit Master text styles</a:t>
            </a:r>
          </a:p>
        </p:txBody>
      </p:sp>
      <p:sp>
        <p:nvSpPr>
          <p:cNvPr id="6" name="Content Placeholder 5"/>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5"/>
          </p:nvPr>
        </p:nvSpPr>
        <p:spPr/>
        <p:txBody>
          <a:bodyPr/>
          <a:lstStyle/>
          <a:p>
            <a:fld id="{E73B9CE1-2B40-49BB-B993-738375AE7BA1}" type="datetimeFigureOut">
              <a:rPr lang="en-US" smtClean="0"/>
              <a:t>3/17/2022</a:t>
            </a:fld>
            <a:endParaRPr lang="en-US"/>
          </a:p>
        </p:txBody>
      </p:sp>
      <p:sp>
        <p:nvSpPr>
          <p:cNvPr id="8" name="Footer Placeholder 7"/>
          <p:cNvSpPr>
            <a:spLocks noGrp="1"/>
          </p:cNvSpPr>
          <p:nvPr>
            <p:ph type="ftr" sz="quarter" idx="6"/>
          </p:nvPr>
        </p:nvSpPr>
        <p:spPr/>
        <p:txBody>
          <a:bodyPr/>
          <a:lstStyle/>
          <a:p>
            <a:endParaRPr lang="en-US"/>
          </a:p>
        </p:txBody>
      </p:sp>
      <p:sp>
        <p:nvSpPr>
          <p:cNvPr id="9" name="Slide Number Placeholder 8"/>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
          </p:nvPr>
        </p:nvSpPr>
        <p:spPr/>
        <p:txBody>
          <a:bodyPr/>
          <a:lstStyle/>
          <a:p>
            <a:fld id="{96424FA0-A8F0-4BBC-A2FB-0EBE57C228B5}" type="datetimeFigureOut">
              <a:rPr lang="en-US" smtClean="0"/>
              <a:t>3/17/2022</a:t>
            </a:fld>
            <a:endParaRPr lang="en-US"/>
          </a:p>
        </p:txBody>
      </p:sp>
      <p:sp>
        <p:nvSpPr>
          <p:cNvPr id="4" name="Footer Placeholder 3"/>
          <p:cNvSpPr>
            <a:spLocks noGrp="1"/>
          </p:cNvSpPr>
          <p:nvPr>
            <p:ph type="ftr" sz="quarter" idx="2"/>
          </p:nvPr>
        </p:nvSpPr>
        <p:spPr/>
        <p:txBody>
          <a:bodyPr/>
          <a:lstStyle/>
          <a:p>
            <a:endParaRPr lang="en-US"/>
          </a:p>
        </p:txBody>
      </p:sp>
      <p:sp>
        <p:nvSpPr>
          <p:cNvPr id="5" name="Slide Number Placeholder 4"/>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23A86FA7-0A35-422C-8CA4-63C8B375DC2C}" type="datetimeFigureOut">
              <a:rPr lang="en-US" smtClean="0"/>
              <a:t>3/17/2022</a:t>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18D7B1F9-2BE3-4E92-A404-3DA6F099D189}" type="datetimeFigureOut">
              <a:rPr lang="en-US" smtClean="0"/>
              <a:t>3/17/2022</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t>Click to edit Master text styles</a:t>
            </a:r>
          </a:p>
        </p:txBody>
      </p:sp>
      <p:sp>
        <p:nvSpPr>
          <p:cNvPr id="5" name="Date Placeholder 4"/>
          <p:cNvSpPr>
            <a:spLocks noGrp="1"/>
          </p:cNvSpPr>
          <p:nvPr>
            <p:ph type="dt" sz="half" idx="3"/>
          </p:nvPr>
        </p:nvSpPr>
        <p:spPr/>
        <p:txBody>
          <a:bodyPr/>
          <a:lstStyle/>
          <a:p>
            <a:fld id="{2C3FF75F-C0D4-4A36-ACFC-D8A255A652B9}" type="datetimeFigureOut">
              <a:rPr lang="en-US" smtClean="0"/>
              <a:t>3/17/2022</a:t>
            </a:fld>
            <a:endParaRPr lang="en-US"/>
          </a:p>
        </p:txBody>
      </p:sp>
      <p:sp>
        <p:nvSpPr>
          <p:cNvPr id="6" name="Footer Placeholder 5"/>
          <p:cNvSpPr>
            <a:spLocks noGrp="1"/>
          </p:cNvSpPr>
          <p:nvPr>
            <p:ph type="ftr" sz="quarter" idx="4"/>
          </p:nvPr>
        </p:nvSpPr>
        <p:spPr/>
        <p:txBody>
          <a:bodyPr/>
          <a:lstStyle/>
          <a:p>
            <a:endParaRPr lang="en-US"/>
          </a:p>
        </p:txBody>
      </p:sp>
      <p:sp>
        <p:nvSpPr>
          <p:cNvPr id="7" name="Slide Number Placeholder 6"/>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C94EC1DF-F1F1-4C72-A079-7733AF650572}" type="datetimeFigureOut">
              <a:rPr lang="en-US" smtClean="0"/>
              <a:t>3/17/2022</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p:txBody>
          <a:bodyPr vert="eaVert"/>
          <a:lstStyle/>
          <a:p>
            <a:r>
              <a:rPr lang="en-US"/>
              <a:t>Click to edit Master title style</a:t>
            </a:r>
          </a:p>
        </p:txBody>
      </p:sp>
      <p:sp>
        <p:nvSpPr>
          <p:cNvPr id="3" name="Vertical Text Placeholder 2"/>
          <p:cNvSpPr>
            <a:spLocks noGrp="1"/>
          </p:cNvSpPr>
          <p:nvPr>
            <p:ph type="body" orient="vert" idx="1"/>
          </p:nvPr>
        </p:nvSpPr>
        <p:spPr/>
        <p:txBody>
          <a:bodyPr vert="eaVert"/>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p:txBody>
          <a:bodyPr/>
          <a:lstStyle/>
          <a:p>
            <a:fld id="{430F3AEF-A170-4546-A982-C88A837CEA64}" type="datetimeFigureOut">
              <a:rPr lang="en-US" smtClean="0"/>
              <a:t>3/17/2022</a:t>
            </a:fld>
            <a:endParaRPr lang="en-US"/>
          </a:p>
        </p:txBody>
      </p:sp>
      <p:sp>
        <p:nvSpPr>
          <p:cNvPr id="5" name="Footer Placeholder 4"/>
          <p:cNvSpPr>
            <a:spLocks noGrp="1"/>
          </p:cNvSpPr>
          <p:nvPr>
            <p:ph type="ftr" sz="quarter" idx="3"/>
          </p:nvPr>
        </p:nvSpPr>
        <p:spPr/>
        <p:txBody>
          <a:bodyPr/>
          <a:lstStyle/>
          <a:p>
            <a:endParaRPr lang="en-US"/>
          </a:p>
        </p:txBody>
      </p:sp>
      <p:sp>
        <p:nvSpPr>
          <p:cNvPr id="6" name="Slide Number Placeholder 5"/>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76832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Background">
    <p:bg>
      <p:bgPr>
        <a:solidFill>
          <a:srgbClr val="1B456C"/>
        </a:solidFill>
        <a:effectLst/>
      </p:bgPr>
    </p:bg>
    <p:spTree>
      <p:nvGrpSpPr>
        <p:cNvPr id="1" name=""/>
        <p:cNvGrpSpPr/>
        <p:nvPr/>
      </p:nvGrpSpPr>
      <p:grpSpPr>
        <a:xfrm>
          <a:off x="0" y="0"/>
          <a:ext cx="0" cy="0"/>
          <a:chOff x="0" y="0"/>
          <a:chExt cx="0" cy="0"/>
        </a:xfrm>
      </p:grpSpPr>
      <p:pic>
        <p:nvPicPr>
          <p:cNvPr id="2" name="Picture 27">
            <a:extLst>
              <a:ext uri="{FF2B5EF4-FFF2-40B4-BE49-F238E27FC236}">
                <a16:creationId xmlns:a16="http://schemas.microsoft.com/office/drawing/2014/main" id="{09F98FFB-7900-4883-AE8E-0898E8F7B2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7813" y="288858"/>
            <a:ext cx="2851824" cy="344596"/>
          </a:xfrm>
          <a:prstGeom prst="rect">
            <a:avLst/>
          </a:prstGeom>
        </p:spPr>
      </p:pic>
      <p:pic>
        <p:nvPicPr>
          <p:cNvPr id="10" name="Picture 20" descr="A picture containing grass, outdoor, sky, road&#10;&#10;Description automatically generated">
            <a:extLst>
              <a:ext uri="{FF2B5EF4-FFF2-40B4-BE49-F238E27FC236}">
                <a16:creationId xmlns:a16="http://schemas.microsoft.com/office/drawing/2014/main" id="{117D91F0-9AE8-4057-87E4-37C7A3602711}"/>
              </a:ext>
            </a:extLst>
          </p:cNvPr>
          <p:cNvPicPr>
            <a:picLocks noChangeAspect="1"/>
          </p:cNvPicPr>
          <p:nvPr userDrawn="1"/>
        </p:nvPicPr>
        <p:blipFill>
          <a:blip r:embed="rId3">
            <a:duotone>
              <a:prstClr val="black"/>
              <a:schemeClr val="tx2">
                <a:tint val="45000"/>
                <a:satMod val="400000"/>
              </a:schemeClr>
            </a:duotone>
            <a:alphaModFix amt="10000"/>
            <a:extLst>
              <a:ext uri="{28A0092B-C50C-407E-A947-70E740481C1C}">
                <a14:useLocalDpi xmlns:a14="http://schemas.microsoft.com/office/drawing/2010/main" val="0"/>
              </a:ext>
            </a:extLst>
          </a:blip>
          <a:srcRect l="17526"/>
          <a:stretch>
            <a:fillRect/>
          </a:stretch>
        </p:blipFill>
        <p:spPr>
          <a:xfrm>
            <a:off x="5577994" y="762000"/>
            <a:ext cx="6462041" cy="5223494"/>
          </a:xfrm>
          <a:prstGeom prst="rect">
            <a:avLst/>
          </a:prstGeom>
          <a:ln>
            <a:noFill/>
          </a:ln>
          <a:effectLst>
            <a:softEdge rad="736600"/>
          </a:effectLst>
        </p:spPr>
      </p:pic>
      <p:sp>
        <p:nvSpPr>
          <p:cNvPr id="13" name="Textplatzhalter 11">
            <a:extLst>
              <a:ext uri="{FF2B5EF4-FFF2-40B4-BE49-F238E27FC236}">
                <a16:creationId xmlns:a16="http://schemas.microsoft.com/office/drawing/2014/main" id="{C136A98A-986C-4DEB-9B72-B5E8BFB4C2E4}"/>
              </a:ext>
            </a:extLst>
          </p:cNvPr>
          <p:cNvSpPr>
            <a:spLocks noGrp="1"/>
          </p:cNvSpPr>
          <p:nvPr>
            <p:ph type="body" sz="quarter" idx="10" hasCustomPrompt="1"/>
          </p:nvPr>
        </p:nvSpPr>
        <p:spPr>
          <a:xfrm>
            <a:off x="482600" y="635000"/>
            <a:ext cx="8229600" cy="448841"/>
          </a:xfrm>
        </p:spPr>
        <p:txBody>
          <a:bodyPr wrap="square" lIns="0" tIns="0" rIns="0" bIns="0" rtlCol="0" anchor="t">
            <a:spAutoFit/>
          </a:bodyPr>
          <a:lstStyle>
            <a:lvl1pPr>
              <a:defRPr kumimoji="0" lang="de-DE" sz="4000" b="1" i="0" u="none" strike="noStrike" cap="none" spc="0" normalizeH="0" baseline="0" smtClean="0">
                <a:ln>
                  <a:noFill/>
                </a:ln>
                <a:solidFill>
                  <a:schemeClr val="bg1"/>
                </a:solidFill>
                <a:effectLst/>
                <a:uLnTx/>
                <a:uFillTx/>
                <a:latin typeface="+mj-lt"/>
                <a:ea typeface="+mn-lt"/>
                <a:cs typeface="Calibri" panose="020F0502020204030204"/>
              </a:defRPr>
            </a:lvl1pPr>
          </a:lstStyle>
          <a:p>
            <a:pPr marR="0" lvl="0" defTabSz="457200" fontAlgn="auto">
              <a:lnSpc>
                <a:spcPts val="3510"/>
              </a:lnSpc>
              <a:spcBef>
                <a:spcPct val="0"/>
              </a:spcBef>
              <a:spcAft>
                <a:spcPct val="0"/>
              </a:spcAft>
              <a:buClrTx/>
              <a:buSzTx/>
              <a:buFontTx/>
            </a:pPr>
            <a:r>
              <a:rPr lang="de-DE"/>
              <a:t>Slide title</a:t>
            </a:r>
          </a:p>
        </p:txBody>
      </p:sp>
    </p:spTree>
    <p:extLst>
      <p:ext uri="{BB962C8B-B14F-4D97-AF65-F5344CB8AC3E}">
        <p14:creationId xmlns:p14="http://schemas.microsoft.com/office/powerpoint/2010/main" val="251966503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pic>
        <p:nvPicPr>
          <p:cNvPr id="2" name="Picture 19">
            <a:extLst>
              <a:ext uri="{FF2B5EF4-FFF2-40B4-BE49-F238E27FC236}">
                <a16:creationId xmlns:a16="http://schemas.microsoft.com/office/drawing/2014/main" id="{69B9E5CC-CCE9-49D6-97F2-3B752644E1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3" name="AutoShape 2">
            <a:extLst>
              <a:ext uri="{FF2B5EF4-FFF2-40B4-BE49-F238E27FC236}">
                <a16:creationId xmlns:a16="http://schemas.microsoft.com/office/drawing/2014/main" id="{70976B51-743E-493D-BE0A-60A1B56D3C75}"/>
              </a:ext>
            </a:extLst>
          </p:cNvPr>
          <p:cNvSpPr/>
          <p:nvPr userDrawn="1"/>
        </p:nvSpPr>
        <p:spPr>
          <a:xfrm>
            <a:off x="2501139" y="2111360"/>
            <a:ext cx="2966760" cy="4008784"/>
          </a:xfrm>
          <a:prstGeom prst="rect">
            <a:avLst/>
          </a:prstGeom>
          <a:solidFill>
            <a:srgbClr val="D9325D"/>
          </a:solidFill>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AutoShape 2">
            <a:extLst>
              <a:ext uri="{FF2B5EF4-FFF2-40B4-BE49-F238E27FC236}">
                <a16:creationId xmlns:a16="http://schemas.microsoft.com/office/drawing/2014/main" id="{0697C207-B1E6-48FF-97EB-CD6413C07F7F}"/>
              </a:ext>
            </a:extLst>
          </p:cNvPr>
          <p:cNvSpPr/>
          <p:nvPr userDrawn="1"/>
        </p:nvSpPr>
        <p:spPr>
          <a:xfrm>
            <a:off x="5664091" y="2109464"/>
            <a:ext cx="4683822" cy="3998910"/>
          </a:xfrm>
          <a:prstGeom prst="rect">
            <a:avLst/>
          </a:prstGeom>
          <a:solidFill>
            <a:srgbClr val="1B456C"/>
          </a:solidFill>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17" name="Textplatzhalter 15">
            <a:extLst>
              <a:ext uri="{FF2B5EF4-FFF2-40B4-BE49-F238E27FC236}">
                <a16:creationId xmlns:a16="http://schemas.microsoft.com/office/drawing/2014/main" id="{18E4B2C8-0E87-4B69-86DE-925A91BFB69D}"/>
              </a:ext>
            </a:extLst>
          </p:cNvPr>
          <p:cNvSpPr>
            <a:spLocks noGrp="1"/>
          </p:cNvSpPr>
          <p:nvPr>
            <p:ph type="body" sz="quarter" idx="10" hasCustomPrompt="1"/>
          </p:nvPr>
        </p:nvSpPr>
        <p:spPr>
          <a:xfrm>
            <a:off x="5956300" y="2540000"/>
            <a:ext cx="4254500" cy="443198"/>
          </a:xfrm>
        </p:spPr>
        <p:txBody>
          <a:bodyPr wrap="square" lIns="0" tIns="0" rIns="0" bIns="0" rtlCol="0" anchor="t">
            <a:spAutoFit/>
          </a:bodyPr>
          <a:lstStyle>
            <a:lvl1pPr>
              <a:defRPr lang="en-GB" sz="3200" spc="-37">
                <a:solidFill>
                  <a:schemeClr val="bg1"/>
                </a:solidFill>
                <a:latin typeface="+mj-lt"/>
                <a:cs typeface="Arial" pitchFamily="34" charset="0"/>
              </a:defRPr>
            </a:lvl1pPr>
          </a:lstStyle>
          <a:p>
            <a:pPr lvl="0" defTabSz="457223"/>
            <a:r>
              <a:rPr lang="de-DE"/>
              <a:t>Jane Doe</a:t>
            </a:r>
            <a:endParaRPr lang="en-GB"/>
          </a:p>
        </p:txBody>
      </p:sp>
      <p:sp>
        <p:nvSpPr>
          <p:cNvPr id="19" name="Textplatzhalter 18">
            <a:extLst>
              <a:ext uri="{FF2B5EF4-FFF2-40B4-BE49-F238E27FC236}">
                <a16:creationId xmlns:a16="http://schemas.microsoft.com/office/drawing/2014/main" id="{571C40D5-6AFF-4526-A82A-C0ABF290FF9F}"/>
              </a:ext>
            </a:extLst>
          </p:cNvPr>
          <p:cNvSpPr>
            <a:spLocks noGrp="1"/>
          </p:cNvSpPr>
          <p:nvPr>
            <p:ph type="body" sz="quarter" idx="11" hasCustomPrompt="1"/>
          </p:nvPr>
        </p:nvSpPr>
        <p:spPr>
          <a:xfrm>
            <a:off x="5969000" y="3505200"/>
            <a:ext cx="4254500" cy="399405"/>
          </a:xfrm>
        </p:spPr>
        <p:txBody>
          <a:bodyPr wrap="square" lIns="0" tIns="0" rIns="0" bIns="0" rtlCol="0" anchor="t">
            <a:spAutoFit/>
          </a:bodyPr>
          <a:lstStyle>
            <a:lvl1pPr>
              <a:defRPr lang="en-GB">
                <a:solidFill>
                  <a:schemeClr val="bg1"/>
                </a:solidFill>
                <a:latin typeface="+mj-lt"/>
                <a:cs typeface="Arial" pitchFamily="34" charset="0"/>
              </a:defRPr>
            </a:lvl1pPr>
          </a:lstStyle>
          <a:p>
            <a:pPr lvl="0" defTabSz="457223">
              <a:lnSpc>
                <a:spcPct val="150000"/>
              </a:lnSpc>
              <a:spcBef>
                <a:spcPct val="0"/>
              </a:spcBef>
            </a:pPr>
            <a:r>
              <a:rPr lang="de-DE"/>
              <a:t>Job Title</a:t>
            </a:r>
            <a:endParaRPr lang="en-GB"/>
          </a:p>
        </p:txBody>
      </p:sp>
      <p:sp>
        <p:nvSpPr>
          <p:cNvPr id="22" name="Textplatzhalter 20">
            <a:extLst>
              <a:ext uri="{FF2B5EF4-FFF2-40B4-BE49-F238E27FC236}">
                <a16:creationId xmlns:a16="http://schemas.microsoft.com/office/drawing/2014/main" id="{DA9FA01B-63DB-4DC9-A5AA-D280DA411665}"/>
              </a:ext>
            </a:extLst>
          </p:cNvPr>
          <p:cNvSpPr>
            <a:spLocks noGrp="1"/>
          </p:cNvSpPr>
          <p:nvPr>
            <p:ph type="body" sz="quarter" idx="12" hasCustomPrompt="1"/>
          </p:nvPr>
        </p:nvSpPr>
        <p:spPr>
          <a:xfrm>
            <a:off x="5969000" y="4889500"/>
            <a:ext cx="4267200" cy="399405"/>
          </a:xfrm>
        </p:spPr>
        <p:txBody>
          <a:bodyPr wrap="square" lIns="0" tIns="0" rIns="0" bIns="0" rtlCol="0" anchor="t">
            <a:spAutoFit/>
          </a:bodyPr>
          <a:lstStyle>
            <a:lvl1pPr>
              <a:defRPr lang="en-GB">
                <a:solidFill>
                  <a:schemeClr val="bg1"/>
                </a:solidFill>
                <a:latin typeface="+mj-lt"/>
                <a:cs typeface="Arial" pitchFamily="34" charset="0"/>
              </a:defRPr>
            </a:lvl1pPr>
          </a:lstStyle>
          <a:p>
            <a:pPr lvl="0" defTabSz="457223">
              <a:lnSpc>
                <a:spcPct val="150000"/>
              </a:lnSpc>
              <a:spcBef>
                <a:spcPct val="0"/>
              </a:spcBef>
            </a:pPr>
            <a:r>
              <a:rPr lang="de-DE"/>
              <a:t>ORGANISATION</a:t>
            </a:r>
            <a:endParaRPr lang="en-GB"/>
          </a:p>
        </p:txBody>
      </p:sp>
      <p:sp>
        <p:nvSpPr>
          <p:cNvPr id="25" name="Textplatzhalter 23">
            <a:extLst>
              <a:ext uri="{FF2B5EF4-FFF2-40B4-BE49-F238E27FC236}">
                <a16:creationId xmlns:a16="http://schemas.microsoft.com/office/drawing/2014/main" id="{FF7F4635-8035-47D2-A86B-A459D1763015}"/>
              </a:ext>
            </a:extLst>
          </p:cNvPr>
          <p:cNvSpPr>
            <a:spLocks noGrp="1"/>
          </p:cNvSpPr>
          <p:nvPr>
            <p:ph type="body" sz="quarter" idx="13" hasCustomPrompt="1"/>
          </p:nvPr>
        </p:nvSpPr>
        <p:spPr>
          <a:xfrm>
            <a:off x="1612900" y="1397000"/>
            <a:ext cx="8699500" cy="590931"/>
          </a:xfrm>
          <a:noFill/>
        </p:spPr>
        <p:txBody>
          <a:bodyPr wrap="square">
            <a:spAutoFit/>
          </a:bodyPr>
          <a:lstStyle>
            <a:lvl1pPr>
              <a:defRPr lang="en-GB" sz="3600" b="1" kern="1200">
                <a:solidFill>
                  <a:srgbClr val="1B456C"/>
                </a:solidFill>
                <a:latin typeface="+mn-lt"/>
                <a:ea typeface="+mn-ea"/>
                <a:cs typeface="+mn-cs"/>
              </a:defRPr>
            </a:lvl1pPr>
          </a:lstStyle>
          <a:p>
            <a:pPr lvl="0"/>
            <a:r>
              <a:rPr lang="de-DE"/>
              <a:t>TITLE OF NEXT SECTION</a:t>
            </a:r>
            <a:endParaRPr lang="en-GB"/>
          </a:p>
        </p:txBody>
      </p:sp>
      <p:sp>
        <p:nvSpPr>
          <p:cNvPr id="28" name="Bildplatzhalter 26">
            <a:extLst>
              <a:ext uri="{FF2B5EF4-FFF2-40B4-BE49-F238E27FC236}">
                <a16:creationId xmlns:a16="http://schemas.microsoft.com/office/drawing/2014/main" id="{30B82DE5-1014-4E94-B584-DB53E4EDD245}"/>
              </a:ext>
            </a:extLst>
          </p:cNvPr>
          <p:cNvSpPr>
            <a:spLocks noGrp="1"/>
          </p:cNvSpPr>
          <p:nvPr>
            <p:ph type="pic" sz="quarter" idx="14"/>
          </p:nvPr>
        </p:nvSpPr>
        <p:spPr>
          <a:xfrm>
            <a:off x="1689100" y="2794000"/>
            <a:ext cx="2781300" cy="2552700"/>
          </a:xfrm>
        </p:spPr>
        <p:txBody>
          <a:bodyPr/>
          <a:lstStyle/>
          <a:p>
            <a:endParaRPr lang="en-GB"/>
          </a:p>
        </p:txBody>
      </p:sp>
    </p:spTree>
    <p:extLst>
      <p:ext uri="{BB962C8B-B14F-4D97-AF65-F5344CB8AC3E}">
        <p14:creationId xmlns:p14="http://schemas.microsoft.com/office/powerpoint/2010/main" val="36580003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ueBackground">
  <p:cSld name="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a:blip r:embed="rId2">
            <a:alphaModFix/>
          </a:blip>
          <a:stretch>
            <a:fillRect/>
          </a:stretch>
        </p:blipFill>
        <p:spPr>
          <a:xfrm>
            <a:off x="9007813" y="288858"/>
            <a:ext cx="2851824" cy="344596"/>
          </a:xfrm>
          <a:prstGeom prst="rect">
            <a:avLst/>
          </a:prstGeom>
          <a:noFill/>
          <a:ln>
            <a:noFill/>
          </a:ln>
        </p:spPr>
      </p:pic>
      <p:sp>
        <p:nvSpPr>
          <p:cNvPr id="17" name="Google Shape;17;p42"/>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4000"/>
              <a:buNone/>
              <a:defRPr sz="40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esenter">
  <p:cSld name="Presenter">
    <p:spTree>
      <p:nvGrpSpPr>
        <p:cNvPr id="1" name="Shape 18"/>
        <p:cNvGrpSpPr/>
        <p:nvPr/>
      </p:nvGrpSpPr>
      <p:grpSpPr>
        <a:xfrm>
          <a:off x="0" y="0"/>
          <a:ext cx="0" cy="0"/>
          <a:chOff x="0" y="0"/>
          <a:chExt cx="0" cy="0"/>
        </a:xfrm>
      </p:grpSpPr>
      <p:pic>
        <p:nvPicPr>
          <p:cNvPr id="19" name="Google Shape;19;p43"/>
          <p:cNvPicPr preferRelativeResize="0"/>
          <p:nvPr/>
        </p:nvPicPr>
        <p:blipFill>
          <a:blip r:embed="rId2">
            <a:alphaModFix/>
          </a:blip>
          <a:stretch>
            <a:fillRect/>
          </a:stretch>
        </p:blipFill>
        <p:spPr>
          <a:xfrm>
            <a:off x="9013656" y="285750"/>
            <a:ext cx="2853572" cy="345600"/>
          </a:xfrm>
          <a:prstGeom prst="rect">
            <a:avLst/>
          </a:prstGeom>
          <a:noFill/>
          <a:ln>
            <a:noFill/>
          </a:ln>
        </p:spPr>
      </p:pic>
      <p:sp>
        <p:nvSpPr>
          <p:cNvPr id="20" name="Google Shape;20;p4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1" name="Google Shape;21;p4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2" name="Google Shape;22;p43"/>
          <p:cNvSpPr txBox="1">
            <a:spLocks noGrp="1"/>
          </p:cNvSpPr>
          <p:nvPr>
            <p:ph type="body" idx="1"/>
          </p:nvPr>
        </p:nvSpPr>
        <p:spPr>
          <a:xfrm>
            <a:off x="5956300" y="2540000"/>
            <a:ext cx="4254500" cy="4431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3200"/>
              <a:buNone/>
              <a:defRPr sz="3200">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 name="Google Shape;23;p43"/>
          <p:cNvSpPr txBox="1">
            <a:spLocks noGrp="1"/>
          </p:cNvSpPr>
          <p:nvPr>
            <p:ph type="body" idx="2"/>
          </p:nvPr>
        </p:nvSpPr>
        <p:spPr>
          <a:xfrm>
            <a:off x="5969000" y="3505200"/>
            <a:ext cx="42545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 name="Google Shape;24;p43"/>
          <p:cNvSpPr txBox="1">
            <a:spLocks noGrp="1"/>
          </p:cNvSpPr>
          <p:nvPr>
            <p:ph type="body" idx="3"/>
          </p:nvPr>
        </p:nvSpPr>
        <p:spPr>
          <a:xfrm>
            <a:off x="5969000" y="4889500"/>
            <a:ext cx="42672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 name="Google Shape;25;p43"/>
          <p:cNvSpPr txBox="1">
            <a:spLocks noGrp="1"/>
          </p:cNvSpPr>
          <p:nvPr>
            <p:ph type="body" idx="4"/>
          </p:nvPr>
        </p:nvSpPr>
        <p:spPr>
          <a:xfrm>
            <a:off x="1612900" y="1397000"/>
            <a:ext cx="8699500" cy="590931"/>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ct val="0"/>
              </a:spcAft>
              <a:buClr>
                <a:srgbClr val="1B456C"/>
              </a:buClr>
              <a:buSzPts val="3600"/>
              <a:buNone/>
              <a:defRPr sz="3600" b="1">
                <a:solidFill>
                  <a:srgbClr val="1B456C"/>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 name="Google Shape;26;p43"/>
          <p:cNvSpPr>
            <a:spLocks noGrp="1"/>
          </p:cNvSpPr>
          <p:nvPr>
            <p:ph type="pic" idx="5"/>
          </p:nvPr>
        </p:nvSpPr>
        <p:spPr>
          <a:xfrm>
            <a:off x="1689100" y="2794000"/>
            <a:ext cx="2781300" cy="2552700"/>
          </a:xfrm>
          <a:prstGeom prst="rect">
            <a:avLst/>
          </a:prstGeom>
          <a:noFill/>
          <a:ln>
            <a:noFill/>
          </a:ln>
        </p:spPr>
        <p:txBody>
          <a:bodyPr/>
          <a:lstStyle/>
          <a:p>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08298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3" name="PlaceHolder 2"/>
          <p:cNvSpPr>
            <a:spLocks noGrp="1"/>
          </p:cNvSpPr>
          <p:nvPr>
            <p:ph type="subTitle" idx="1"/>
          </p:nvPr>
        </p:nvSpPr>
        <p:spPr>
          <a:xfrm>
            <a:off x="609480" y="1604520"/>
            <a:ext cx="10972440" cy="3977280"/>
          </a:xfrm>
          <a:prstGeom prst="rect">
            <a:avLst/>
          </a:prstGeom>
        </p:spPr>
        <p:txBody>
          <a:bodyPr lIns="0" tIns="0" rIns="0" bIns="0" anchor="ctr">
            <a:noAutofit/>
          </a:bodyPr>
          <a:lstStyle/>
          <a:p>
            <a:pPr algn="ctr"/>
            <a:endParaRPr lang="el-GR" sz="3200" b="0" strike="noStrike" spc="-1">
              <a:latin typeface="Arial" pitchFamily="34" charset="0"/>
            </a:endParaRPr>
          </a:p>
        </p:txBody>
      </p:sp>
    </p:spTree>
    <p:extLst>
      <p:ext uri="{BB962C8B-B14F-4D97-AF65-F5344CB8AC3E}">
        <p14:creationId xmlns:p14="http://schemas.microsoft.com/office/powerpoint/2010/main" val="96904384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5" name="PlaceHolder 2"/>
          <p:cNvSpPr>
            <a:spLocks noGrp="1"/>
          </p:cNvSpPr>
          <p:nvPr>
            <p:ph type="body" idx="1"/>
          </p:nvPr>
        </p:nvSpPr>
        <p:spPr>
          <a:xfrm>
            <a:off x="609480" y="1604520"/>
            <a:ext cx="10972440" cy="397728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45474013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7" name="PlaceHolder 2"/>
          <p:cNvSpPr>
            <a:spLocks noGrp="1"/>
          </p:cNvSpPr>
          <p:nvPr>
            <p:ph type="body" idx="1"/>
          </p:nvPr>
        </p:nvSpPr>
        <p:spPr>
          <a:xfrm>
            <a:off x="60948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
        <p:nvSpPr>
          <p:cNvPr id="8" name="PlaceHolder 3"/>
          <p:cNvSpPr>
            <a:spLocks noGrp="1"/>
          </p:cNvSpPr>
          <p:nvPr>
            <p:ph type="body" idx="2"/>
          </p:nvPr>
        </p:nvSpPr>
        <p:spPr>
          <a:xfrm>
            <a:off x="623196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126735302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Tree>
    <p:extLst>
      <p:ext uri="{BB962C8B-B14F-4D97-AF65-F5344CB8AC3E}">
        <p14:creationId xmlns:p14="http://schemas.microsoft.com/office/powerpoint/2010/main" val="417396416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l-GR" sz="3200" b="0" strike="noStrike" spc="-1">
              <a:latin typeface="Arial" pitchFamily="34" charset="0"/>
            </a:endParaRPr>
          </a:p>
        </p:txBody>
      </p:sp>
    </p:spTree>
    <p:extLst>
      <p:ext uri="{BB962C8B-B14F-4D97-AF65-F5344CB8AC3E}">
        <p14:creationId xmlns:p14="http://schemas.microsoft.com/office/powerpoint/2010/main" val="211350784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12" name="PlaceHolder 2"/>
          <p:cNvSpPr>
            <a:spLocks noGrp="1"/>
          </p:cNvSpPr>
          <p:nvPr>
            <p:ph type="body" idx="1"/>
          </p:nvPr>
        </p:nvSpPr>
        <p:spPr>
          <a:xfrm>
            <a:off x="60948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13" name="PlaceHolder 3"/>
          <p:cNvSpPr>
            <a:spLocks noGrp="1"/>
          </p:cNvSpPr>
          <p:nvPr>
            <p:ph type="body" idx="2"/>
          </p:nvPr>
        </p:nvSpPr>
        <p:spPr>
          <a:xfrm>
            <a:off x="623196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
        <p:nvSpPr>
          <p:cNvPr id="14" name="PlaceHolder 4"/>
          <p:cNvSpPr>
            <a:spLocks noGrp="1"/>
          </p:cNvSpPr>
          <p:nvPr>
            <p:ph type="body" idx="3"/>
          </p:nvPr>
        </p:nvSpPr>
        <p:spPr>
          <a:xfrm>
            <a:off x="60948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148828997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16" name="PlaceHolder 2"/>
          <p:cNvSpPr>
            <a:spLocks noGrp="1"/>
          </p:cNvSpPr>
          <p:nvPr>
            <p:ph type="body" idx="1"/>
          </p:nvPr>
        </p:nvSpPr>
        <p:spPr>
          <a:xfrm>
            <a:off x="60948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
        <p:nvSpPr>
          <p:cNvPr id="17" name="PlaceHolder 3"/>
          <p:cNvSpPr>
            <a:spLocks noGrp="1"/>
          </p:cNvSpPr>
          <p:nvPr>
            <p:ph type="body" idx="2"/>
          </p:nvPr>
        </p:nvSpPr>
        <p:spPr>
          <a:xfrm>
            <a:off x="623196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18" name="PlaceHolder 4"/>
          <p:cNvSpPr>
            <a:spLocks noGrp="1"/>
          </p:cNvSpPr>
          <p:nvPr>
            <p:ph type="body" idx="3"/>
          </p:nvPr>
        </p:nvSpPr>
        <p:spPr>
          <a:xfrm>
            <a:off x="623196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277662489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20" name="PlaceHolder 2"/>
          <p:cNvSpPr>
            <a:spLocks noGrp="1"/>
          </p:cNvSpPr>
          <p:nvPr>
            <p:ph type="body" idx="1"/>
          </p:nvPr>
        </p:nvSpPr>
        <p:spPr>
          <a:xfrm>
            <a:off x="60948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21" name="PlaceHolder 3"/>
          <p:cNvSpPr>
            <a:spLocks noGrp="1"/>
          </p:cNvSpPr>
          <p:nvPr>
            <p:ph type="body" idx="2"/>
          </p:nvPr>
        </p:nvSpPr>
        <p:spPr>
          <a:xfrm>
            <a:off x="623196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22" name="PlaceHolder 4"/>
          <p:cNvSpPr>
            <a:spLocks noGrp="1"/>
          </p:cNvSpPr>
          <p:nvPr>
            <p:ph type="body" idx="3"/>
          </p:nvPr>
        </p:nvSpPr>
        <p:spPr>
          <a:xfrm>
            <a:off x="609480" y="3682080"/>
            <a:ext cx="1097244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97487934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24" name="PlaceHolder 2"/>
          <p:cNvSpPr>
            <a:spLocks noGrp="1"/>
          </p:cNvSpPr>
          <p:nvPr>
            <p:ph type="body" idx="1"/>
          </p:nvPr>
        </p:nvSpPr>
        <p:spPr>
          <a:xfrm>
            <a:off x="609480" y="1604520"/>
            <a:ext cx="10972440" cy="1896840"/>
          </a:xfrm>
          <a:prstGeom prst="rect">
            <a:avLst/>
          </a:prstGeom>
        </p:spPr>
        <p:txBody>
          <a:bodyPr lIns="0" tIns="0" rIns="0" bIns="0">
            <a:normAutofit/>
          </a:bodyPr>
          <a:lstStyle/>
          <a:p>
            <a:endParaRPr lang="el-GR" sz="3200" b="0" strike="noStrike" spc="-1">
              <a:latin typeface="Arial" pitchFamily="34" charset="0"/>
            </a:endParaRPr>
          </a:p>
        </p:txBody>
      </p:sp>
      <p:sp>
        <p:nvSpPr>
          <p:cNvPr id="25" name="PlaceHolder 3"/>
          <p:cNvSpPr>
            <a:spLocks noGrp="1"/>
          </p:cNvSpPr>
          <p:nvPr>
            <p:ph type="body" idx="2"/>
          </p:nvPr>
        </p:nvSpPr>
        <p:spPr>
          <a:xfrm>
            <a:off x="609480" y="3682080"/>
            <a:ext cx="1097244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115488203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27" name="PlaceHolder 2"/>
          <p:cNvSpPr>
            <a:spLocks noGrp="1"/>
          </p:cNvSpPr>
          <p:nvPr>
            <p:ph type="body" idx="1"/>
          </p:nvPr>
        </p:nvSpPr>
        <p:spPr>
          <a:xfrm>
            <a:off x="60948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28" name="PlaceHolder 3"/>
          <p:cNvSpPr>
            <a:spLocks noGrp="1"/>
          </p:cNvSpPr>
          <p:nvPr>
            <p:ph type="body" idx="2"/>
          </p:nvPr>
        </p:nvSpPr>
        <p:spPr>
          <a:xfrm>
            <a:off x="623196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29" name="PlaceHolder 4"/>
          <p:cNvSpPr>
            <a:spLocks noGrp="1"/>
          </p:cNvSpPr>
          <p:nvPr>
            <p:ph type="body" idx="3"/>
          </p:nvPr>
        </p:nvSpPr>
        <p:spPr>
          <a:xfrm>
            <a:off x="60948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30" name="PlaceHolder 5"/>
          <p:cNvSpPr>
            <a:spLocks noGrp="1"/>
          </p:cNvSpPr>
          <p:nvPr>
            <p:ph type="body" idx="4"/>
          </p:nvPr>
        </p:nvSpPr>
        <p:spPr>
          <a:xfrm>
            <a:off x="623196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111509016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32" name="PlaceHolder 2"/>
          <p:cNvSpPr>
            <a:spLocks noGrp="1"/>
          </p:cNvSpPr>
          <p:nvPr>
            <p:ph type="body" idx="1"/>
          </p:nvPr>
        </p:nvSpPr>
        <p:spPr>
          <a:xfrm>
            <a:off x="609480" y="160452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33" name="PlaceHolder 3"/>
          <p:cNvSpPr>
            <a:spLocks noGrp="1"/>
          </p:cNvSpPr>
          <p:nvPr>
            <p:ph type="body" idx="2"/>
          </p:nvPr>
        </p:nvSpPr>
        <p:spPr>
          <a:xfrm>
            <a:off x="4319640" y="160452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34" name="PlaceHolder 4"/>
          <p:cNvSpPr>
            <a:spLocks noGrp="1"/>
          </p:cNvSpPr>
          <p:nvPr>
            <p:ph type="body" idx="3"/>
          </p:nvPr>
        </p:nvSpPr>
        <p:spPr>
          <a:xfrm>
            <a:off x="8029800" y="160452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35" name="PlaceHolder 5"/>
          <p:cNvSpPr>
            <a:spLocks noGrp="1"/>
          </p:cNvSpPr>
          <p:nvPr>
            <p:ph type="body" idx="4"/>
          </p:nvPr>
        </p:nvSpPr>
        <p:spPr>
          <a:xfrm>
            <a:off x="609480" y="368208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36" name="PlaceHolder 6"/>
          <p:cNvSpPr>
            <a:spLocks noGrp="1"/>
          </p:cNvSpPr>
          <p:nvPr>
            <p:ph type="body" idx="5"/>
          </p:nvPr>
        </p:nvSpPr>
        <p:spPr>
          <a:xfrm>
            <a:off x="4319640" y="368208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37" name="PlaceHolder 7"/>
          <p:cNvSpPr>
            <a:spLocks noGrp="1"/>
          </p:cNvSpPr>
          <p:nvPr>
            <p:ph type="body" idx="6"/>
          </p:nvPr>
        </p:nvSpPr>
        <p:spPr>
          <a:xfrm>
            <a:off x="8029800" y="3682080"/>
            <a:ext cx="353304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2712617679"/>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393032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364415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42" name="PlaceHolder 2"/>
          <p:cNvSpPr>
            <a:spLocks noGrp="1"/>
          </p:cNvSpPr>
          <p:nvPr>
            <p:ph type="subTitle" idx="1"/>
          </p:nvPr>
        </p:nvSpPr>
        <p:spPr>
          <a:xfrm>
            <a:off x="609480" y="1604520"/>
            <a:ext cx="10972440" cy="3977280"/>
          </a:xfrm>
          <a:prstGeom prst="rect">
            <a:avLst/>
          </a:prstGeom>
        </p:spPr>
        <p:txBody>
          <a:bodyPr lIns="0" tIns="0" rIns="0" bIns="0" anchor="ctr">
            <a:noAutofit/>
          </a:bodyPr>
          <a:lstStyle/>
          <a:p>
            <a:pPr algn="ctr"/>
            <a:endParaRPr lang="el-GR" sz="3200" b="0" strike="noStrike" spc="-1">
              <a:latin typeface="Arial" pitchFamily="34" charset="0"/>
            </a:endParaRPr>
          </a:p>
        </p:txBody>
      </p:sp>
    </p:spTree>
    <p:extLst>
      <p:ext uri="{BB962C8B-B14F-4D97-AF65-F5344CB8AC3E}">
        <p14:creationId xmlns:p14="http://schemas.microsoft.com/office/powerpoint/2010/main" val="1839912814"/>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44" name="PlaceHolder 2"/>
          <p:cNvSpPr>
            <a:spLocks noGrp="1"/>
          </p:cNvSpPr>
          <p:nvPr>
            <p:ph type="body" idx="1"/>
          </p:nvPr>
        </p:nvSpPr>
        <p:spPr>
          <a:xfrm>
            <a:off x="609480" y="1604520"/>
            <a:ext cx="10972440" cy="397728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162807277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46" name="PlaceHolder 2"/>
          <p:cNvSpPr>
            <a:spLocks noGrp="1"/>
          </p:cNvSpPr>
          <p:nvPr>
            <p:ph type="body" idx="1"/>
          </p:nvPr>
        </p:nvSpPr>
        <p:spPr>
          <a:xfrm>
            <a:off x="60948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
        <p:nvSpPr>
          <p:cNvPr id="47" name="PlaceHolder 3"/>
          <p:cNvSpPr>
            <a:spLocks noGrp="1"/>
          </p:cNvSpPr>
          <p:nvPr>
            <p:ph type="body" idx="2"/>
          </p:nvPr>
        </p:nvSpPr>
        <p:spPr>
          <a:xfrm>
            <a:off x="623196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860114930"/>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Tree>
    <p:extLst>
      <p:ext uri="{BB962C8B-B14F-4D97-AF65-F5344CB8AC3E}">
        <p14:creationId xmlns:p14="http://schemas.microsoft.com/office/powerpoint/2010/main" val="422505417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l-GR" sz="3200" b="0" strike="noStrike" spc="-1">
              <a:latin typeface="Arial" pitchFamily="34" charset="0"/>
            </a:endParaRPr>
          </a:p>
        </p:txBody>
      </p:sp>
    </p:spTree>
    <p:extLst>
      <p:ext uri="{BB962C8B-B14F-4D97-AF65-F5344CB8AC3E}">
        <p14:creationId xmlns:p14="http://schemas.microsoft.com/office/powerpoint/2010/main" val="2670899662"/>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51" name="PlaceHolder 2"/>
          <p:cNvSpPr>
            <a:spLocks noGrp="1"/>
          </p:cNvSpPr>
          <p:nvPr>
            <p:ph type="body" idx="1"/>
          </p:nvPr>
        </p:nvSpPr>
        <p:spPr>
          <a:xfrm>
            <a:off x="60948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52" name="PlaceHolder 3"/>
          <p:cNvSpPr>
            <a:spLocks noGrp="1"/>
          </p:cNvSpPr>
          <p:nvPr>
            <p:ph type="body" idx="2"/>
          </p:nvPr>
        </p:nvSpPr>
        <p:spPr>
          <a:xfrm>
            <a:off x="623196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
        <p:nvSpPr>
          <p:cNvPr id="53" name="PlaceHolder 4"/>
          <p:cNvSpPr>
            <a:spLocks noGrp="1"/>
          </p:cNvSpPr>
          <p:nvPr>
            <p:ph type="body" idx="3"/>
          </p:nvPr>
        </p:nvSpPr>
        <p:spPr>
          <a:xfrm>
            <a:off x="60948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3518205384"/>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55" name="PlaceHolder 2"/>
          <p:cNvSpPr>
            <a:spLocks noGrp="1"/>
          </p:cNvSpPr>
          <p:nvPr>
            <p:ph type="body" idx="1"/>
          </p:nvPr>
        </p:nvSpPr>
        <p:spPr>
          <a:xfrm>
            <a:off x="609480" y="1604520"/>
            <a:ext cx="5354280" cy="3977280"/>
          </a:xfrm>
          <a:prstGeom prst="rect">
            <a:avLst/>
          </a:prstGeom>
        </p:spPr>
        <p:txBody>
          <a:bodyPr lIns="0" tIns="0" rIns="0" bIns="0">
            <a:normAutofit/>
          </a:bodyPr>
          <a:lstStyle/>
          <a:p>
            <a:endParaRPr lang="el-GR" sz="3200" b="0" strike="noStrike" spc="-1">
              <a:latin typeface="Arial" pitchFamily="34" charset="0"/>
            </a:endParaRPr>
          </a:p>
        </p:txBody>
      </p:sp>
      <p:sp>
        <p:nvSpPr>
          <p:cNvPr id="56" name="PlaceHolder 3"/>
          <p:cNvSpPr>
            <a:spLocks noGrp="1"/>
          </p:cNvSpPr>
          <p:nvPr>
            <p:ph type="body" idx="2"/>
          </p:nvPr>
        </p:nvSpPr>
        <p:spPr>
          <a:xfrm>
            <a:off x="623196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57" name="PlaceHolder 4"/>
          <p:cNvSpPr>
            <a:spLocks noGrp="1"/>
          </p:cNvSpPr>
          <p:nvPr>
            <p:ph type="body" idx="3"/>
          </p:nvPr>
        </p:nvSpPr>
        <p:spPr>
          <a:xfrm>
            <a:off x="623196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1333936835"/>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59" name="PlaceHolder 2"/>
          <p:cNvSpPr>
            <a:spLocks noGrp="1"/>
          </p:cNvSpPr>
          <p:nvPr>
            <p:ph type="body" idx="1"/>
          </p:nvPr>
        </p:nvSpPr>
        <p:spPr>
          <a:xfrm>
            <a:off x="60948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60" name="PlaceHolder 3"/>
          <p:cNvSpPr>
            <a:spLocks noGrp="1"/>
          </p:cNvSpPr>
          <p:nvPr>
            <p:ph type="body" idx="2"/>
          </p:nvPr>
        </p:nvSpPr>
        <p:spPr>
          <a:xfrm>
            <a:off x="623196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61" name="PlaceHolder 4"/>
          <p:cNvSpPr>
            <a:spLocks noGrp="1"/>
          </p:cNvSpPr>
          <p:nvPr>
            <p:ph type="body" idx="3"/>
          </p:nvPr>
        </p:nvSpPr>
        <p:spPr>
          <a:xfrm>
            <a:off x="609480" y="3682080"/>
            <a:ext cx="1097244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260417822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63" name="PlaceHolder 2"/>
          <p:cNvSpPr>
            <a:spLocks noGrp="1"/>
          </p:cNvSpPr>
          <p:nvPr>
            <p:ph type="body" idx="1"/>
          </p:nvPr>
        </p:nvSpPr>
        <p:spPr>
          <a:xfrm>
            <a:off x="609480" y="1604520"/>
            <a:ext cx="10972440" cy="1896840"/>
          </a:xfrm>
          <a:prstGeom prst="rect">
            <a:avLst/>
          </a:prstGeom>
        </p:spPr>
        <p:txBody>
          <a:bodyPr lIns="0" tIns="0" rIns="0" bIns="0">
            <a:normAutofit/>
          </a:bodyPr>
          <a:lstStyle/>
          <a:p>
            <a:endParaRPr lang="el-GR" sz="3200" b="0" strike="noStrike" spc="-1">
              <a:latin typeface="Arial" pitchFamily="34" charset="0"/>
            </a:endParaRPr>
          </a:p>
        </p:txBody>
      </p:sp>
      <p:sp>
        <p:nvSpPr>
          <p:cNvPr id="64" name="PlaceHolder 3"/>
          <p:cNvSpPr>
            <a:spLocks noGrp="1"/>
          </p:cNvSpPr>
          <p:nvPr>
            <p:ph type="body" idx="2"/>
          </p:nvPr>
        </p:nvSpPr>
        <p:spPr>
          <a:xfrm>
            <a:off x="609480" y="3682080"/>
            <a:ext cx="1097244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292409823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66" name="PlaceHolder 2"/>
          <p:cNvSpPr>
            <a:spLocks noGrp="1"/>
          </p:cNvSpPr>
          <p:nvPr>
            <p:ph type="body" idx="1"/>
          </p:nvPr>
        </p:nvSpPr>
        <p:spPr>
          <a:xfrm>
            <a:off x="60948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67" name="PlaceHolder 3"/>
          <p:cNvSpPr>
            <a:spLocks noGrp="1"/>
          </p:cNvSpPr>
          <p:nvPr>
            <p:ph type="body" idx="2"/>
          </p:nvPr>
        </p:nvSpPr>
        <p:spPr>
          <a:xfrm>
            <a:off x="6231960" y="160452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68" name="PlaceHolder 4"/>
          <p:cNvSpPr>
            <a:spLocks noGrp="1"/>
          </p:cNvSpPr>
          <p:nvPr>
            <p:ph type="body" idx="3"/>
          </p:nvPr>
        </p:nvSpPr>
        <p:spPr>
          <a:xfrm>
            <a:off x="60948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
        <p:nvSpPr>
          <p:cNvPr id="69" name="PlaceHolder 5"/>
          <p:cNvSpPr>
            <a:spLocks noGrp="1"/>
          </p:cNvSpPr>
          <p:nvPr>
            <p:ph type="body" idx="4"/>
          </p:nvPr>
        </p:nvSpPr>
        <p:spPr>
          <a:xfrm>
            <a:off x="6231960" y="3682080"/>
            <a:ext cx="535428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397003502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l-GR" sz="4400" b="0" strike="noStrike" spc="-1">
              <a:latin typeface="Arial" pitchFamily="34" charset="0"/>
            </a:endParaRPr>
          </a:p>
        </p:txBody>
      </p:sp>
      <p:sp>
        <p:nvSpPr>
          <p:cNvPr id="71" name="PlaceHolder 2"/>
          <p:cNvSpPr>
            <a:spLocks noGrp="1"/>
          </p:cNvSpPr>
          <p:nvPr>
            <p:ph type="body" idx="1"/>
          </p:nvPr>
        </p:nvSpPr>
        <p:spPr>
          <a:xfrm>
            <a:off x="609480" y="160452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72" name="PlaceHolder 3"/>
          <p:cNvSpPr>
            <a:spLocks noGrp="1"/>
          </p:cNvSpPr>
          <p:nvPr>
            <p:ph type="body" idx="2"/>
          </p:nvPr>
        </p:nvSpPr>
        <p:spPr>
          <a:xfrm>
            <a:off x="4319640" y="160452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73" name="PlaceHolder 4"/>
          <p:cNvSpPr>
            <a:spLocks noGrp="1"/>
          </p:cNvSpPr>
          <p:nvPr>
            <p:ph type="body" idx="3"/>
          </p:nvPr>
        </p:nvSpPr>
        <p:spPr>
          <a:xfrm>
            <a:off x="8029800" y="160452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74" name="PlaceHolder 5"/>
          <p:cNvSpPr>
            <a:spLocks noGrp="1"/>
          </p:cNvSpPr>
          <p:nvPr>
            <p:ph type="body" idx="4"/>
          </p:nvPr>
        </p:nvSpPr>
        <p:spPr>
          <a:xfrm>
            <a:off x="609480" y="368208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75" name="PlaceHolder 6"/>
          <p:cNvSpPr>
            <a:spLocks noGrp="1"/>
          </p:cNvSpPr>
          <p:nvPr>
            <p:ph type="body" idx="5"/>
          </p:nvPr>
        </p:nvSpPr>
        <p:spPr>
          <a:xfrm>
            <a:off x="4319640" y="3682080"/>
            <a:ext cx="3533040" cy="1896840"/>
          </a:xfrm>
          <a:prstGeom prst="rect">
            <a:avLst/>
          </a:prstGeom>
        </p:spPr>
        <p:txBody>
          <a:bodyPr lIns="0" tIns="0" rIns="0" bIns="0">
            <a:normAutofit/>
          </a:bodyPr>
          <a:lstStyle/>
          <a:p>
            <a:endParaRPr lang="el-GR" sz="3200" b="0" strike="noStrike" spc="-1">
              <a:latin typeface="Arial" pitchFamily="34" charset="0"/>
            </a:endParaRPr>
          </a:p>
        </p:txBody>
      </p:sp>
      <p:sp>
        <p:nvSpPr>
          <p:cNvPr id="76" name="PlaceHolder 7"/>
          <p:cNvSpPr>
            <a:spLocks noGrp="1"/>
          </p:cNvSpPr>
          <p:nvPr>
            <p:ph type="body" idx="6"/>
          </p:nvPr>
        </p:nvSpPr>
        <p:spPr>
          <a:xfrm>
            <a:off x="8029800" y="3682080"/>
            <a:ext cx="3533040" cy="1896840"/>
          </a:xfrm>
          <a:prstGeom prst="rect">
            <a:avLst/>
          </a:prstGeom>
        </p:spPr>
        <p:txBody>
          <a:bodyPr lIns="0" tIns="0" rIns="0" bIns="0">
            <a:normAutofit/>
          </a:bodyPr>
          <a:lstStyle/>
          <a:p>
            <a:endParaRPr lang="el-GR" sz="3200" b="0" strike="noStrike" spc="-1">
              <a:latin typeface="Arial" pitchFamily="34" charset="0"/>
            </a:endParaRPr>
          </a:p>
        </p:txBody>
      </p:sp>
    </p:spTree>
    <p:extLst>
      <p:ext uri="{BB962C8B-B14F-4D97-AF65-F5344CB8AC3E}">
        <p14:creationId xmlns:p14="http://schemas.microsoft.com/office/powerpoint/2010/main" val="401874680"/>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ueBackground">
  <p:cSld name="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a:blip r:embed="rId2">
            <a:alphaModFix/>
          </a:blip>
          <a:stretch>
            <a:fillRect/>
          </a:stretch>
        </p:blipFill>
        <p:spPr>
          <a:xfrm>
            <a:off x="9007813" y="288858"/>
            <a:ext cx="2851824" cy="344596"/>
          </a:xfrm>
          <a:prstGeom prst="rect">
            <a:avLst/>
          </a:prstGeom>
          <a:noFill/>
          <a:ln>
            <a:noFill/>
          </a:ln>
        </p:spPr>
      </p:pic>
      <p:sp>
        <p:nvSpPr>
          <p:cNvPr id="17" name="Google Shape;17;p42"/>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4000"/>
              <a:buNone/>
              <a:defRPr sz="40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resenter">
  <p:cSld name="Presenter">
    <p:spTree>
      <p:nvGrpSpPr>
        <p:cNvPr id="1" name="Shape 18"/>
        <p:cNvGrpSpPr/>
        <p:nvPr/>
      </p:nvGrpSpPr>
      <p:grpSpPr>
        <a:xfrm>
          <a:off x="0" y="0"/>
          <a:ext cx="0" cy="0"/>
          <a:chOff x="0" y="0"/>
          <a:chExt cx="0" cy="0"/>
        </a:xfrm>
      </p:grpSpPr>
      <p:pic>
        <p:nvPicPr>
          <p:cNvPr id="19" name="Google Shape;19;p43"/>
          <p:cNvPicPr preferRelativeResize="0"/>
          <p:nvPr/>
        </p:nvPicPr>
        <p:blipFill>
          <a:blip r:embed="rId2">
            <a:alphaModFix/>
          </a:blip>
          <a:stretch>
            <a:fillRect/>
          </a:stretch>
        </p:blipFill>
        <p:spPr>
          <a:xfrm>
            <a:off x="9013656" y="285750"/>
            <a:ext cx="2853572" cy="345600"/>
          </a:xfrm>
          <a:prstGeom prst="rect">
            <a:avLst/>
          </a:prstGeom>
          <a:noFill/>
          <a:ln>
            <a:noFill/>
          </a:ln>
        </p:spPr>
      </p:pic>
      <p:sp>
        <p:nvSpPr>
          <p:cNvPr id="20" name="Google Shape;20;p4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1" name="Google Shape;21;p4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2" name="Google Shape;22;p43"/>
          <p:cNvSpPr txBox="1">
            <a:spLocks noGrp="1"/>
          </p:cNvSpPr>
          <p:nvPr>
            <p:ph type="body" idx="1"/>
          </p:nvPr>
        </p:nvSpPr>
        <p:spPr>
          <a:xfrm>
            <a:off x="5956300" y="2540000"/>
            <a:ext cx="4254500" cy="4431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3200"/>
              <a:buNone/>
              <a:defRPr sz="3200">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 name="Google Shape;23;p43"/>
          <p:cNvSpPr txBox="1">
            <a:spLocks noGrp="1"/>
          </p:cNvSpPr>
          <p:nvPr>
            <p:ph type="body" idx="2"/>
          </p:nvPr>
        </p:nvSpPr>
        <p:spPr>
          <a:xfrm>
            <a:off x="5969000" y="3505200"/>
            <a:ext cx="42545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 name="Google Shape;24;p43"/>
          <p:cNvSpPr txBox="1">
            <a:spLocks noGrp="1"/>
          </p:cNvSpPr>
          <p:nvPr>
            <p:ph type="body" idx="3"/>
          </p:nvPr>
        </p:nvSpPr>
        <p:spPr>
          <a:xfrm>
            <a:off x="5969000" y="4889500"/>
            <a:ext cx="42672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 name="Google Shape;25;p43"/>
          <p:cNvSpPr txBox="1">
            <a:spLocks noGrp="1"/>
          </p:cNvSpPr>
          <p:nvPr>
            <p:ph type="body" idx="4"/>
          </p:nvPr>
        </p:nvSpPr>
        <p:spPr>
          <a:xfrm>
            <a:off x="1612900" y="1397000"/>
            <a:ext cx="8699500" cy="590931"/>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ct val="0"/>
              </a:spcAft>
              <a:buClr>
                <a:srgbClr val="1B456C"/>
              </a:buClr>
              <a:buSzPts val="3600"/>
              <a:buNone/>
              <a:defRPr sz="3600" b="1">
                <a:solidFill>
                  <a:srgbClr val="1B456C"/>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 name="Google Shape;26;p43"/>
          <p:cNvSpPr>
            <a:spLocks noGrp="1"/>
          </p:cNvSpPr>
          <p:nvPr>
            <p:ph type="pic" idx="5"/>
          </p:nvPr>
        </p:nvSpPr>
        <p:spPr>
          <a:xfrm>
            <a:off x="1689100" y="2794000"/>
            <a:ext cx="2781300" cy="2552700"/>
          </a:xfrm>
          <a:prstGeom prst="rect">
            <a:avLst/>
          </a:prstGeom>
          <a:noFill/>
          <a:ln>
            <a:noFill/>
          </a:ln>
        </p:spPr>
        <p:txBody>
          <a:bodyPr/>
          <a:lstStyle/>
          <a:p>
            <a:endParaRP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extLst>
      <p:ext uri="{BB962C8B-B14F-4D97-AF65-F5344CB8AC3E}">
        <p14:creationId xmlns:p14="http://schemas.microsoft.com/office/powerpoint/2010/main" val="2678426906"/>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Presenter">
  <p:cSld name="Presenter">
    <p:spTree>
      <p:nvGrpSpPr>
        <p:cNvPr id="1" name="Shape 18"/>
        <p:cNvGrpSpPr/>
        <p:nvPr/>
      </p:nvGrpSpPr>
      <p:grpSpPr>
        <a:xfrm>
          <a:off x="0" y="0"/>
          <a:ext cx="0" cy="0"/>
          <a:chOff x="0" y="0"/>
          <a:chExt cx="0" cy="0"/>
        </a:xfrm>
      </p:grpSpPr>
      <p:pic>
        <p:nvPicPr>
          <p:cNvPr id="19" name="Google Shape;19;p43"/>
          <p:cNvPicPr preferRelativeResize="0"/>
          <p:nvPr/>
        </p:nvPicPr>
        <p:blipFill>
          <a:blip r:embed="rId2">
            <a:alphaModFix/>
          </a:blip>
          <a:stretch>
            <a:fillRect/>
          </a:stretch>
        </p:blipFill>
        <p:spPr>
          <a:xfrm>
            <a:off x="9013656" y="285750"/>
            <a:ext cx="2853572" cy="345600"/>
          </a:xfrm>
          <a:prstGeom prst="rect">
            <a:avLst/>
          </a:prstGeom>
          <a:noFill/>
          <a:ln>
            <a:noFill/>
          </a:ln>
        </p:spPr>
      </p:pic>
      <p:sp>
        <p:nvSpPr>
          <p:cNvPr id="20" name="Google Shape;20;p4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1" name="Google Shape;21;p4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2" name="Google Shape;22;p43"/>
          <p:cNvSpPr txBox="1">
            <a:spLocks noGrp="1"/>
          </p:cNvSpPr>
          <p:nvPr>
            <p:ph type="body" idx="1"/>
          </p:nvPr>
        </p:nvSpPr>
        <p:spPr>
          <a:xfrm>
            <a:off x="5956300" y="2540000"/>
            <a:ext cx="4254500" cy="4431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3200"/>
              <a:buNone/>
              <a:defRPr sz="3200">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 name="Google Shape;23;p43"/>
          <p:cNvSpPr txBox="1">
            <a:spLocks noGrp="1"/>
          </p:cNvSpPr>
          <p:nvPr>
            <p:ph type="body" idx="2"/>
          </p:nvPr>
        </p:nvSpPr>
        <p:spPr>
          <a:xfrm>
            <a:off x="5969000" y="3505200"/>
            <a:ext cx="42545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 name="Google Shape;24;p43"/>
          <p:cNvSpPr txBox="1">
            <a:spLocks noGrp="1"/>
          </p:cNvSpPr>
          <p:nvPr>
            <p:ph type="body" idx="3"/>
          </p:nvPr>
        </p:nvSpPr>
        <p:spPr>
          <a:xfrm>
            <a:off x="5969000" y="4889500"/>
            <a:ext cx="42672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ct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 name="Google Shape;25;p43"/>
          <p:cNvSpPr txBox="1">
            <a:spLocks noGrp="1"/>
          </p:cNvSpPr>
          <p:nvPr>
            <p:ph type="body" idx="4"/>
          </p:nvPr>
        </p:nvSpPr>
        <p:spPr>
          <a:xfrm>
            <a:off x="1612900" y="1397000"/>
            <a:ext cx="8699500" cy="590931"/>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ct val="0"/>
              </a:spcAft>
              <a:buClr>
                <a:srgbClr val="1B456C"/>
              </a:buClr>
              <a:buSzPts val="3600"/>
              <a:buNone/>
              <a:defRPr sz="3600" b="1">
                <a:solidFill>
                  <a:srgbClr val="1B456C"/>
                </a:solidFill>
                <a:latin typeface="Verdana"/>
                <a:ea typeface="Verdana"/>
                <a:cs typeface="Verdana"/>
                <a:sym typeface="Verdana"/>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 name="Google Shape;26;p43"/>
          <p:cNvSpPr>
            <a:spLocks noGrp="1"/>
          </p:cNvSpPr>
          <p:nvPr>
            <p:ph type="pic" idx="5"/>
          </p:nvPr>
        </p:nvSpPr>
        <p:spPr>
          <a:xfrm>
            <a:off x="1689100" y="2794000"/>
            <a:ext cx="2781300" cy="2552700"/>
          </a:xfrm>
          <a:prstGeom prst="rect">
            <a:avLst/>
          </a:prstGeom>
          <a:noFill/>
          <a:ln>
            <a:noFill/>
          </a:ln>
        </p:spPr>
        <p:txBody>
          <a:bodyPr/>
          <a:lstStyle/>
          <a:p>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5.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4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48.xml"/><Relationship Id="rId1"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3/17/2022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0FACE52-C182-465A-AE23-CCB04CCF937D}"/>
              </a:ext>
            </a:extLst>
          </p:cNvPr>
          <p:cNvSpPr>
            <a:spLocks noGrp="1"/>
          </p:cNvSpPr>
          <p:nvPr>
            <p:ph type="title"/>
          </p:nvPr>
        </p:nvSpPr>
        <p:spPr>
          <a:xfrm>
            <a:off x="426000" y="274926"/>
            <a:ext cx="11340000" cy="382299"/>
          </a:xfrm>
          <a:prstGeom prst="rect">
            <a:avLst/>
          </a:prstGeom>
        </p:spPr>
        <p:txBody>
          <a:bodyPr vert="horz" lIns="91440" tIns="0" rIns="91440" bIns="0" rtlCol="0" anchor="ctr">
            <a:normAutofit/>
          </a:bodyPr>
          <a:lstStyle/>
          <a:p>
            <a:r>
              <a:rPr lang="en-GB" noProof="0"/>
              <a:t>Mastertitelformat bearbeiten</a:t>
            </a:r>
          </a:p>
        </p:txBody>
      </p:sp>
      <p:sp>
        <p:nvSpPr>
          <p:cNvPr id="3" name="Textplatzhalter 2">
            <a:extLst>
              <a:ext uri="{FF2B5EF4-FFF2-40B4-BE49-F238E27FC236}">
                <a16:creationId xmlns:a16="http://schemas.microsoft.com/office/drawing/2014/main" id="{33062D52-7AD3-44FF-A6FA-50E559B966FC}"/>
              </a:ext>
            </a:extLst>
          </p:cNvPr>
          <p:cNvSpPr>
            <a:spLocks noGrp="1"/>
          </p:cNvSpPr>
          <p:nvPr>
            <p:ph type="body" idx="1"/>
          </p:nvPr>
        </p:nvSpPr>
        <p:spPr>
          <a:xfrm>
            <a:off x="426000" y="1145137"/>
            <a:ext cx="11340000" cy="5230026"/>
          </a:xfrm>
          <a:prstGeom prst="rect">
            <a:avLst/>
          </a:prstGeom>
        </p:spPr>
        <p:txBody>
          <a:bodyPr vert="horz" lIns="91440" tIns="45720" rIns="91440" bIns="45720" rtlCol="0">
            <a:normAutofit/>
          </a:bodyPr>
          <a:lstStyle/>
          <a:p>
            <a:pPr lvl="0"/>
            <a:r>
              <a:rPr lang="en-GB" noProof="0"/>
              <a:t>Mastertextformat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5" name="Fußzeilenplatzhalter 4">
            <a:extLst>
              <a:ext uri="{FF2B5EF4-FFF2-40B4-BE49-F238E27FC236}">
                <a16:creationId xmlns:a16="http://schemas.microsoft.com/office/drawing/2014/main" id="{CCAD8CF8-22E8-4030-BAFB-72D2A075A50F}"/>
              </a:ext>
            </a:extLst>
          </p:cNvPr>
          <p:cNvSpPr>
            <a:spLocks noGrp="1"/>
          </p:cNvSpPr>
          <p:nvPr>
            <p:ph type="ftr" sz="quarter" idx="3"/>
          </p:nvPr>
        </p:nvSpPr>
        <p:spPr>
          <a:xfrm>
            <a:off x="426000" y="6493698"/>
            <a:ext cx="10577280" cy="227777"/>
          </a:xfrm>
          <a:prstGeom prst="rect">
            <a:avLst/>
          </a:prstGeom>
        </p:spPr>
        <p:txBody>
          <a:bodyPr vert="horz" lIns="91440" tIns="45720" rIns="91440" bIns="45720" rtlCol="0" anchor="ctr"/>
          <a:lstStyle>
            <a:defPPr>
              <a:defRPr lang="de-DE"/>
            </a:defPPr>
            <a:lvl1pPr marL="0" algn="l"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iProcureSecurity PCP</a:t>
            </a:r>
            <a:endParaRPr lang="en-GB" noProof="0"/>
          </a:p>
        </p:txBody>
      </p:sp>
      <p:sp>
        <p:nvSpPr>
          <p:cNvPr id="6" name="Foliennummernplatzhalter 5">
            <a:extLst>
              <a:ext uri="{FF2B5EF4-FFF2-40B4-BE49-F238E27FC236}">
                <a16:creationId xmlns:a16="http://schemas.microsoft.com/office/drawing/2014/main" id="{06353F49-14C3-4646-A50D-A5CAC446ED61}"/>
              </a:ext>
            </a:extLst>
          </p:cNvPr>
          <p:cNvSpPr>
            <a:spLocks noGrp="1"/>
          </p:cNvSpPr>
          <p:nvPr>
            <p:ph type="sldNum" sz="quarter" idx="4"/>
          </p:nvPr>
        </p:nvSpPr>
        <p:spPr>
          <a:xfrm>
            <a:off x="11083894" y="6493698"/>
            <a:ext cx="682105" cy="227777"/>
          </a:xfrm>
          <a:prstGeom prst="rect">
            <a:avLst/>
          </a:prstGeom>
        </p:spPr>
        <p:txBody>
          <a:bodyPr vert="horz" lIns="91440" tIns="45720" rIns="91440" bIns="45720" rtlCol="0" anchor="ctr"/>
          <a:lstStyle>
            <a:defPPr>
              <a:defRPr lang="de-DE"/>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D8F40E6-5147-4048-8648-74966E0AD208}" type="slidenum">
              <a:rPr lang="en-GB" noProof="0" smtClean="0"/>
              <a:t>‹#›</a:t>
            </a:fld>
            <a:endParaRPr lang="en-GB" noProof="0"/>
          </a:p>
        </p:txBody>
      </p:sp>
    </p:spTree>
    <p:extLst>
      <p:ext uri="{BB962C8B-B14F-4D97-AF65-F5344CB8AC3E}">
        <p14:creationId xmlns:p14="http://schemas.microsoft.com/office/powerpoint/2010/main" val="651015900"/>
      </p:ext>
    </p:extLst>
  </p:cSld>
  <p:clrMap bg1="lt1" tx1="dk1" bg2="lt2" tx2="dk2" accent1="accent1" accent2="accent2" accent3="accent3" accent4="accent4" accent5="accent5" accent6="accent6" hlink="hlink" folHlink="folHlink"/>
  <p:sldLayoutIdLst>
    <p:sldLayoutId id="2147483660" r:id="rId1"/>
    <p:sldLayoutId id="2147483678" r:id="rId2"/>
    <p:sldLayoutId id="2147483680" r:id="rId3"/>
  </p:sldLayoutIdLst>
  <p:transition/>
  <p:hf hdr="0" dt="0"/>
  <p:txStyles>
    <p:title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Wingdings" panose="05000000000000000000" pitchFamily="2" charset="2"/>
        <a:buNone/>
        <a:defRPr sz="2000" kern="1200">
          <a:solidFill>
            <a:schemeClr val="tx1"/>
          </a:solidFill>
          <a:latin typeface="+mn-lt"/>
          <a:ea typeface="+mn-ea"/>
          <a:cs typeface="+mn-cs"/>
        </a:defRPr>
      </a:lvl1pPr>
      <a:lvl2pPr marL="444500" indent="-179388" algn="l" defTabSz="914400" rtl="0" eaLnBrk="1" latinLnBrk="0" hangingPunct="1">
        <a:lnSpc>
          <a:spcPct val="90000"/>
        </a:lnSpc>
        <a:spcBef>
          <a:spcPts val="500"/>
        </a:spcBef>
        <a:buFont typeface="Wingdings" panose="05000000000000000000" pitchFamily="2" charset="2"/>
        <a:buChar char="§"/>
        <a:defRPr sz="1700" kern="1200">
          <a:solidFill>
            <a:schemeClr val="tx1"/>
          </a:solidFill>
          <a:latin typeface="+mn-lt"/>
          <a:ea typeface="+mn-ea"/>
          <a:cs typeface="+mn-cs"/>
        </a:defRPr>
      </a:lvl2pPr>
      <a:lvl3pPr marL="982663"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341438" indent="-149225"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4pPr>
      <a:lvl5pPr marL="1700213" indent="-146050" algn="l" defTabSz="914400" rtl="0" eaLnBrk="1" latinLnBrk="0" hangingPunct="1">
        <a:lnSpc>
          <a:spcPct val="90000"/>
        </a:lnSpc>
        <a:spcBef>
          <a:spcPts val="500"/>
        </a:spcBef>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orient="horz" pos="2387" userDrawn="1">
          <p15:clr>
            <a:srgbClr val="F26B43"/>
          </p15:clr>
        </p15:guide>
        <p15:guide id="3" pos="7355" userDrawn="1">
          <p15:clr>
            <a:srgbClr val="F26B43"/>
          </p15:clr>
        </p15:guide>
        <p15:guide id="4" orient="horz" pos="754" userDrawn="1">
          <p15:clr>
            <a:srgbClr val="F26B43"/>
          </p15:clr>
        </p15:guide>
        <p15:guide id="5" orient="horz" pos="4020" userDrawn="1">
          <p15:clr>
            <a:srgbClr val="F26B43"/>
          </p15:clr>
        </p15:guide>
        <p15:guide id="6"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ct val="0"/>
              </a:spcBef>
              <a:spcAft>
                <a:spcPct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ct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ct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ct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ct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ct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pitchFamily="34" charset="0"/>
              <a:buNone/>
              <a:defRPr sz="1000" b="0" i="0" u="none" strike="noStrike" cap="none">
                <a:solidFill>
                  <a:srgbClr val="8E8E8E"/>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9pPr>
          </a:lstStyle>
          <a:p>
            <a:pPr marL="0" lvl="0" indent="0" algn="r" rtl="0">
              <a:spcBef>
                <a:spcPct val="0"/>
              </a:spcBef>
              <a:spcAft>
                <a:spcPct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l-GR" sz="4400" b="0" strike="noStrike" spc="-1">
                <a:latin typeface="Arial" pitchFamily="34" charset="0"/>
              </a:rPr>
              <a:t>Πατήστε για επεξεργασία της μορφής κειμένου του τίτλου</a:t>
            </a:r>
          </a:p>
        </p:txBody>
      </p:sp>
      <p:sp>
        <p:nvSpPr>
          <p:cNvPr id="3" name="PlaceHolder 2"/>
          <p:cNvSpPr>
            <a:spLocks noGrp="1"/>
          </p:cNvSpPr>
          <p:nvPr>
            <p:ph type="body" idx="1"/>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a:buChar char=""/>
            </a:pPr>
            <a:r>
              <a:rPr lang="el-GR" sz="3200" b="0" strike="noStrike" spc="-1">
                <a:latin typeface="Arial" pitchFamily="34" charset="0"/>
              </a:rPr>
              <a:t>Πατήστε για επεξεργασία της μορφής κειμένου διάρθρωσης</a:t>
            </a:r>
          </a:p>
          <a:p>
            <a:pPr marL="864000" lvl="1" indent="-324000">
              <a:spcBef>
                <a:spcPts val="1134"/>
              </a:spcBef>
              <a:buClr>
                <a:srgbClr val="000000"/>
              </a:buClr>
              <a:buSzPct val="75000"/>
              <a:buFont typeface="Symbol" charset="2"/>
              <a:buChar char=""/>
            </a:pPr>
            <a:r>
              <a:rPr lang="el-GR" sz="2800" b="0" strike="noStrike" spc="-1">
                <a:latin typeface="Arial" pitchFamily="34" charset="0"/>
              </a:rPr>
              <a:t>Δεύτερο επίπεδο διάρθρωσης</a:t>
            </a:r>
          </a:p>
          <a:p>
            <a:pPr marL="1296000" lvl="2" indent="-288000">
              <a:spcBef>
                <a:spcPts val="850"/>
              </a:spcBef>
              <a:buClr>
                <a:srgbClr val="000000"/>
              </a:buClr>
              <a:buSzPct val="45000"/>
              <a:buFont typeface="Wingdings"/>
              <a:buChar char=""/>
            </a:pPr>
            <a:r>
              <a:rPr lang="el-GR" sz="2400" b="0" strike="noStrike" spc="-1">
                <a:latin typeface="Arial" pitchFamily="34" charset="0"/>
              </a:rPr>
              <a:t>Τρίτο επίπεδο διάρθρωσης</a:t>
            </a:r>
          </a:p>
          <a:p>
            <a:pPr marL="1728000" lvl="3" indent="-216000">
              <a:spcBef>
                <a:spcPts val="567"/>
              </a:spcBef>
              <a:buClr>
                <a:srgbClr val="000000"/>
              </a:buClr>
              <a:buSzPct val="75000"/>
              <a:buFont typeface="Symbol" charset="2"/>
              <a:buChar char=""/>
            </a:pPr>
            <a:r>
              <a:rPr lang="el-GR" sz="2000" b="0" strike="noStrike" spc="-1">
                <a:latin typeface="Arial" pitchFamily="34" charset="0"/>
              </a:rPr>
              <a:t>Τέταρτο επίπεδο διάρθρωσης</a:t>
            </a:r>
          </a:p>
          <a:p>
            <a:pPr marL="2160000" lvl="4" indent="-216000">
              <a:spcBef>
                <a:spcPts val="283"/>
              </a:spcBef>
              <a:buClr>
                <a:srgbClr val="000000"/>
              </a:buClr>
              <a:buSzPct val="45000"/>
              <a:buFont typeface="Wingdings"/>
              <a:buChar char=""/>
            </a:pPr>
            <a:r>
              <a:rPr lang="el-GR" sz="2000" b="0" strike="noStrike" spc="-1">
                <a:latin typeface="Arial" pitchFamily="34" charset="0"/>
              </a:rPr>
              <a:t>Πέμπτο επίπεδο διάρθρωσης</a:t>
            </a:r>
          </a:p>
          <a:p>
            <a:pPr marL="2592000" lvl="5" indent="-216000">
              <a:spcBef>
                <a:spcPts val="283"/>
              </a:spcBef>
              <a:buClr>
                <a:srgbClr val="000000"/>
              </a:buClr>
              <a:buSzPct val="45000"/>
              <a:buFont typeface="Wingdings"/>
              <a:buChar char=""/>
            </a:pPr>
            <a:r>
              <a:rPr lang="el-GR" sz="2000" b="0" strike="noStrike" spc="-1">
                <a:latin typeface="Arial" pitchFamily="34" charset="0"/>
              </a:rPr>
              <a:t>Έκτο επίπεδο διάρθρωσης</a:t>
            </a:r>
          </a:p>
          <a:p>
            <a:pPr marL="3024000" lvl="6" indent="-216000">
              <a:spcBef>
                <a:spcPts val="283"/>
              </a:spcBef>
              <a:buClr>
                <a:srgbClr val="000000"/>
              </a:buClr>
              <a:buSzPct val="45000"/>
              <a:buFont typeface="Wingdings"/>
              <a:buChar char=""/>
            </a:pPr>
            <a:r>
              <a:rPr lang="el-GR" sz="2000" b="0" strike="noStrike" spc="-1">
                <a:latin typeface="Arial" pitchFamily="34" charset="0"/>
              </a:rPr>
              <a:t>Έβδομο επίπεδο διάρθρωσης</a:t>
            </a:r>
          </a:p>
        </p:txBody>
      </p:sp>
    </p:spTree>
    <p:extLst>
      <p:ext uri="{BB962C8B-B14F-4D97-AF65-F5344CB8AC3E}">
        <p14:creationId xmlns:p14="http://schemas.microsoft.com/office/powerpoint/2010/main" val="80113461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ransition/>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
        <p:cNvGrpSpPr/>
        <p:nvPr/>
      </p:nvGrpSpPr>
      <p:grpSpPr>
        <a:xfrm>
          <a:off x="0" y="0"/>
          <a:ext cx="0" cy="0"/>
          <a:chOff x="0" y="0"/>
          <a:chExt cx="0" cy="0"/>
        </a:xfrm>
      </p:grpSpPr>
      <p:pic>
        <p:nvPicPr>
          <p:cNvPr id="38" name="Google Shape;16;p42"/>
          <p:cNvPicPr/>
          <p:nvPr/>
        </p:nvPicPr>
        <p:blipFill>
          <a:blip r:embed="rId14"/>
          <a:stretch>
            <a:fillRect/>
          </a:stretch>
        </p:blipFill>
        <p:spPr>
          <a:xfrm>
            <a:off x="9007920" y="288720"/>
            <a:ext cx="2851200" cy="343800"/>
          </a:xfrm>
          <a:prstGeom prst="rect">
            <a:avLst/>
          </a:prstGeom>
          <a:ln w="0">
            <a:noFill/>
          </a:ln>
        </p:spPr>
      </p:pic>
      <p:sp>
        <p:nvSpPr>
          <p:cNvPr id="3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l-GR" sz="4400" b="0" strike="noStrike" spc="-1">
                <a:latin typeface="Arial" pitchFamily="34" charset="0"/>
              </a:rPr>
              <a:t>Πατήστε για επεξεργασία της μορφής κειμένου του τίτλου</a:t>
            </a:r>
          </a:p>
        </p:txBody>
      </p:sp>
      <p:sp>
        <p:nvSpPr>
          <p:cNvPr id="40" name="PlaceHolder 2"/>
          <p:cNvSpPr>
            <a:spLocks noGrp="1"/>
          </p:cNvSpPr>
          <p:nvPr>
            <p:ph type="body" idx="1"/>
          </p:nvPr>
        </p:nvSpPr>
        <p:spPr>
          <a:xfrm>
            <a:off x="609480" y="1604520"/>
            <a:ext cx="10972440" cy="3977280"/>
          </a:xfrm>
          <a:prstGeom prst="rect">
            <a:avLst/>
          </a:prstGeom>
        </p:spPr>
        <p:txBody>
          <a:bodyPr lIns="0" tIns="0" rIns="0" bIns="0">
            <a:normAutofit/>
          </a:bodyPr>
          <a:lstStyle/>
          <a:p>
            <a:pPr marL="432000" indent="-324000">
              <a:spcBef>
                <a:spcPts val="1417"/>
              </a:spcBef>
              <a:buClr>
                <a:srgbClr val="FFFFFF"/>
              </a:buClr>
              <a:buSzPct val="45000"/>
              <a:buFont typeface="Wingdings"/>
              <a:buChar char=""/>
            </a:pPr>
            <a:r>
              <a:rPr lang="el-GR" sz="3200" b="0" strike="noStrike" spc="-1">
                <a:latin typeface="Arial" pitchFamily="34" charset="0"/>
              </a:rPr>
              <a:t>Πατήστε για επεξεργασία της μορφής κειμένου διάρθρωσης</a:t>
            </a:r>
          </a:p>
          <a:p>
            <a:pPr marL="864000" lvl="1" indent="-324000">
              <a:spcBef>
                <a:spcPts val="1134"/>
              </a:spcBef>
              <a:buClr>
                <a:srgbClr val="FFFFFF"/>
              </a:buClr>
              <a:buSzPct val="75000"/>
              <a:buFont typeface="Symbol" charset="2"/>
              <a:buChar char=""/>
            </a:pPr>
            <a:r>
              <a:rPr lang="el-GR" sz="2800" b="0" strike="noStrike" spc="-1">
                <a:latin typeface="Arial" pitchFamily="34" charset="0"/>
              </a:rPr>
              <a:t>Δεύτερο επίπεδο διάρθρωσης</a:t>
            </a:r>
          </a:p>
          <a:p>
            <a:pPr marL="1296000" lvl="2" indent="-288000">
              <a:spcBef>
                <a:spcPts val="850"/>
              </a:spcBef>
              <a:buClr>
                <a:srgbClr val="FFFFFF"/>
              </a:buClr>
              <a:buSzPct val="45000"/>
              <a:buFont typeface="Wingdings"/>
              <a:buChar char=""/>
            </a:pPr>
            <a:r>
              <a:rPr lang="el-GR" sz="2400" b="0" strike="noStrike" spc="-1">
                <a:latin typeface="Arial" pitchFamily="34" charset="0"/>
              </a:rPr>
              <a:t>Τρίτο επίπεδο διάρθρωσης</a:t>
            </a:r>
          </a:p>
          <a:p>
            <a:pPr marL="1728000" lvl="3" indent="-216000">
              <a:spcBef>
                <a:spcPts val="567"/>
              </a:spcBef>
              <a:buClr>
                <a:srgbClr val="FFFFFF"/>
              </a:buClr>
              <a:buSzPct val="75000"/>
              <a:buFont typeface="Symbol" charset="2"/>
              <a:buChar char=""/>
            </a:pPr>
            <a:r>
              <a:rPr lang="el-GR" sz="2000" b="0" strike="noStrike" spc="-1">
                <a:latin typeface="Arial" pitchFamily="34" charset="0"/>
              </a:rPr>
              <a:t>Τέταρτο επίπεδο διάρθρωσης</a:t>
            </a:r>
          </a:p>
          <a:p>
            <a:pPr marL="2160000" lvl="4" indent="-216000">
              <a:spcBef>
                <a:spcPts val="283"/>
              </a:spcBef>
              <a:buClr>
                <a:srgbClr val="FFFFFF"/>
              </a:buClr>
              <a:buSzPct val="45000"/>
              <a:buFont typeface="Wingdings"/>
              <a:buChar char=""/>
            </a:pPr>
            <a:r>
              <a:rPr lang="el-GR" sz="2000" b="0" strike="noStrike" spc="-1">
                <a:latin typeface="Arial" pitchFamily="34" charset="0"/>
              </a:rPr>
              <a:t>Πέμπτο επίπεδο διάρθρωσης</a:t>
            </a:r>
          </a:p>
          <a:p>
            <a:pPr marL="2592000" lvl="5" indent="-216000">
              <a:spcBef>
                <a:spcPts val="283"/>
              </a:spcBef>
              <a:buClr>
                <a:srgbClr val="FFFFFF"/>
              </a:buClr>
              <a:buSzPct val="45000"/>
              <a:buFont typeface="Wingdings"/>
              <a:buChar char=""/>
            </a:pPr>
            <a:r>
              <a:rPr lang="el-GR" sz="2000" b="0" strike="noStrike" spc="-1">
                <a:latin typeface="Arial" pitchFamily="34" charset="0"/>
              </a:rPr>
              <a:t>Έκτο επίπεδο διάρθρωσης</a:t>
            </a:r>
          </a:p>
          <a:p>
            <a:pPr marL="3024000" lvl="6" indent="-216000">
              <a:spcBef>
                <a:spcPts val="283"/>
              </a:spcBef>
              <a:buClr>
                <a:srgbClr val="FFFFFF"/>
              </a:buClr>
              <a:buSzPct val="45000"/>
              <a:buFont typeface="Wingdings"/>
              <a:buChar char=""/>
            </a:pPr>
            <a:r>
              <a:rPr lang="el-GR" sz="2000" b="0" strike="noStrike" spc="-1">
                <a:latin typeface="Arial" pitchFamily="34" charset="0"/>
              </a:rPr>
              <a:t>Έβδομο επίπεδο διάρθρωσης</a:t>
            </a:r>
          </a:p>
        </p:txBody>
      </p:sp>
    </p:spTree>
    <p:extLst>
      <p:ext uri="{BB962C8B-B14F-4D97-AF65-F5344CB8AC3E}">
        <p14:creationId xmlns:p14="http://schemas.microsoft.com/office/powerpoint/2010/main" val="10954640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ransition/>
  <p:txStyles>
    <p:titleStyle/>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ct val="0"/>
              </a:spcBef>
              <a:spcAft>
                <a:spcPct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ct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ct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ct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ct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ct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pitchFamily="34" charset="0"/>
              <a:buNone/>
              <a:defRPr sz="1000" b="0" i="0" u="none" strike="noStrike" cap="none">
                <a:solidFill>
                  <a:srgbClr val="8E8E8E"/>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9pPr>
          </a:lstStyle>
          <a:p>
            <a:pPr marL="0" lvl="0" indent="0" algn="r" rtl="0">
              <a:spcBef>
                <a:spcPct val="0"/>
              </a:spcBef>
              <a:spcAft>
                <a:spcPct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13" r:id="rId1"/>
    <p:sldLayoutId id="2147483714" r:id="rId2"/>
    <p:sldLayoutId id="2147483715" r:id="rId3"/>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ct val="0"/>
              </a:spcBef>
              <a:spcAft>
                <a:spcPct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ct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ct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ct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ct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ct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pitchFamily="34" charset="0"/>
              <a:buNone/>
              <a:defRPr sz="1000" b="0" i="0" u="none" strike="noStrike" cap="none">
                <a:solidFill>
                  <a:srgbClr val="8E8E8E"/>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9pPr>
          </a:lstStyle>
          <a:p>
            <a:pPr marL="0" lvl="0" indent="0" algn="r" rtl="0">
              <a:spcBef>
                <a:spcPct val="0"/>
              </a:spcBef>
              <a:spcAft>
                <a:spcPct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17" r:id="rId1"/>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ct val="0"/>
              </a:spcBef>
              <a:spcAft>
                <a:spcPct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rgbClr val="000000"/>
                </a:solidFill>
                <a:latin typeface="Arial" pitchFamily="34" charset="0"/>
                <a:ea typeface="Arial" pitchFamily="34" charset="0"/>
                <a:cs typeface="Arial" pitchFamily="34" charset="0"/>
                <a:sym typeface="Arial" pitchFamily="34" charset="0"/>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ct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ct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ct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ct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ct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ct val="0"/>
              </a:spcAft>
              <a:buClr>
                <a:schemeClr val="dk1"/>
              </a:buClr>
              <a:buSzPts val="1800"/>
              <a:buFont typeface="Arial" pitchFamily="34" charset="0"/>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pitchFamily="34" charset="0"/>
              <a:buNone/>
              <a:defRPr sz="1000" b="0" i="0" u="none" strike="noStrike" cap="none">
                <a:solidFill>
                  <a:srgbClr val="8E8E8E"/>
                </a:solidFill>
                <a:latin typeface="Verdana"/>
                <a:ea typeface="Verdana"/>
                <a:cs typeface="Verdana"/>
                <a:sym typeface="Verdana"/>
              </a:defRPr>
            </a:lvl1pPr>
            <a:lvl2pPr marR="0" lvl="1"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2pPr>
            <a:lvl3pPr marR="0" lvl="2"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3pPr>
            <a:lvl4pPr marR="0" lvl="3"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4pPr>
            <a:lvl5pPr marR="0" lvl="4"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5pPr>
            <a:lvl6pPr marR="0" lvl="5"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6pPr>
            <a:lvl7pPr marR="0" lvl="6"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7pPr>
            <a:lvl8pPr marR="0" lvl="7"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8pPr>
            <a:lvl9pPr marR="0" lvl="8" algn="l" rtl="0">
              <a:lnSpc>
                <a:spcPct val="100000"/>
              </a:lnSpc>
              <a:spcBef>
                <a:spcPct val="0"/>
              </a:spcBef>
              <a:spcAft>
                <a:spcPct val="0"/>
              </a:spcAft>
              <a:buClr>
                <a:srgbClr val="000000"/>
              </a:buClr>
              <a:buSzPts val="1400"/>
              <a:buFont typeface="Arial" pitchFamily="34" charset="0"/>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ct val="0"/>
              </a:spcBef>
              <a:spcAft>
                <a:spcPct val="0"/>
              </a:spcAft>
              <a:buClr>
                <a:srgbClr val="000000"/>
              </a:buClr>
              <a:buSzPts val="1000"/>
              <a:buFont typeface="Arial" pitchFamily="34" charset="0"/>
              <a:buNone/>
              <a:defRPr sz="1000" b="0" i="0" u="none" strike="noStrike" cap="none">
                <a:solidFill>
                  <a:srgbClr val="8E8E8E"/>
                </a:solidFill>
                <a:latin typeface="Verdana"/>
                <a:ea typeface="Verdana"/>
                <a:cs typeface="Verdana"/>
                <a:sym typeface="Verdana"/>
              </a:defRPr>
            </a:lvl9pPr>
          </a:lstStyle>
          <a:p>
            <a:pPr marL="0" lvl="0" indent="0" algn="r" rtl="0">
              <a:spcBef>
                <a:spcPct val="0"/>
              </a:spcBef>
              <a:spcAft>
                <a:spcPct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19" r:id="rId1"/>
    <p:sldLayoutId id="2147483720" r:id="rId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3.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30.jpeg"/><Relationship Id="rId9" Type="http://schemas.openxmlformats.org/officeDocument/2006/relationships/image" Target="../media/image33.jpe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3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5.pn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30.xml"/><Relationship Id="rId6" Type="http://schemas.openxmlformats.org/officeDocument/2006/relationships/image" Target="../media/image9.svg"/><Relationship Id="rId11" Type="http://schemas.openxmlformats.org/officeDocument/2006/relationships/image" Target="../media/image4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5.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46.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30.jpeg"/><Relationship Id="rId9"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6.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46.xml"/><Relationship Id="rId6" Type="http://schemas.openxmlformats.org/officeDocument/2006/relationships/hyperlink" Target="https://ec.europa.eu/digital-single-market/en/newsletters" TargetMode="External"/><Relationship Id="rId5" Type="http://schemas.openxmlformats.org/officeDocument/2006/relationships/hyperlink" Target="https://digital-strategy.ec.europa.eu/en/policies/innovation-procurement" TargetMode="Externa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46.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46.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46.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46.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46.xml"/><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46.xml"/><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46.xml"/><Relationship Id="rId4" Type="http://schemas.openxmlformats.org/officeDocument/2006/relationships/image" Target="../media/image28.jpeg"/></Relationships>
</file>

<file path=ppt/slides/_rels/slide4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47.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47.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47.xml"/><Relationship Id="rId4" Type="http://schemas.openxmlformats.org/officeDocument/2006/relationships/image" Target="../media/image54.jpe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47.xml"/><Relationship Id="rId6" Type="http://schemas.openxmlformats.org/officeDocument/2006/relationships/hyperlink" Target="https://pcp.iprocuresecurity.eu/procurementplatform/" TargetMode="External"/><Relationship Id="rId5" Type="http://schemas.openxmlformats.org/officeDocument/2006/relationships/hyperlink" Target="https://ec.europa.eu/eusurvey/runner/OMCiProcureSecurityPCP" TargetMode="External"/><Relationship Id="rId4" Type="http://schemas.openxmlformats.org/officeDocument/2006/relationships/image" Target="../media/image55.jpe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47.xml"/><Relationship Id="rId5" Type="http://schemas.openxmlformats.org/officeDocument/2006/relationships/image" Target="../media/image57.jpeg"/><Relationship Id="rId4" Type="http://schemas.openxmlformats.org/officeDocument/2006/relationships/image" Target="../media/image56.jpeg"/></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47.xml"/><Relationship Id="rId4" Type="http://schemas.openxmlformats.org/officeDocument/2006/relationships/image" Target="../media/image58.jpe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47.xml"/><Relationship Id="rId4" Type="http://schemas.openxmlformats.org/officeDocument/2006/relationships/image" Target="../media/image29.jpe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F0DE17-6D9E-460F-A3FA-40AA1FADD4A5}"/>
              </a:ext>
            </a:extLst>
          </p:cNvPr>
          <p:cNvSpPr/>
          <p:nvPr/>
        </p:nvSpPr>
        <p:spPr>
          <a:xfrm>
            <a:off x="-14523" y="-2985"/>
            <a:ext cx="12192000" cy="6858000"/>
          </a:xfrm>
          <a:prstGeom prst="rect">
            <a:avLst/>
          </a:prstGeom>
          <a:solidFill>
            <a:srgbClr val="1B45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11" name="Rectangle 27">
            <a:extLst>
              <a:ext uri="{FF2B5EF4-FFF2-40B4-BE49-F238E27FC236}">
                <a16:creationId xmlns:a16="http://schemas.microsoft.com/office/drawing/2014/main" id="{AB44CC90-0E9F-442A-9DD8-5BB75913E382}"/>
              </a:ext>
            </a:extLst>
          </p:cNvPr>
          <p:cNvSpPr/>
          <p:nvPr/>
        </p:nvSpPr>
        <p:spPr>
          <a:xfrm>
            <a:off x="-20053" y="-20715"/>
            <a:ext cx="12192000" cy="1897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34" name="TextBox 33">
            <a:extLst>
              <a:ext uri="{FF2B5EF4-FFF2-40B4-BE49-F238E27FC236}">
                <a16:creationId xmlns:a16="http://schemas.microsoft.com/office/drawing/2014/main" id="{D7539DEB-74A0-47D7-87C1-299AE38317B3}"/>
              </a:ext>
            </a:extLst>
          </p:cNvPr>
          <p:cNvSpPr txBox="1"/>
          <p:nvPr/>
        </p:nvSpPr>
        <p:spPr>
          <a:xfrm>
            <a:off x="-163181" y="2063668"/>
            <a:ext cx="12192000" cy="1323439"/>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4000" b="1">
                <a:solidFill>
                  <a:schemeClr val="bg1"/>
                </a:solidFill>
                <a:latin typeface="+mj-lt"/>
              </a:rPr>
              <a:t>Διαδικτυακό Σεμινάριο Ανοικτής Διαβούλευσης με την Αγορά</a:t>
            </a:r>
            <a:endParaRPr lang="en-GB" sz="4000" b="1">
              <a:solidFill>
                <a:schemeClr val="bg1"/>
              </a:solidFill>
              <a:latin typeface="+mj-lt"/>
            </a:endParaRPr>
          </a:p>
        </p:txBody>
      </p:sp>
      <p:pic>
        <p:nvPicPr>
          <p:cNvPr id="8" name="Picture 19">
            <a:extLst>
              <a:ext uri="{FF2B5EF4-FFF2-40B4-BE49-F238E27FC236}">
                <a16:creationId xmlns:a16="http://schemas.microsoft.com/office/drawing/2014/main" id="{7FCCAC3B-D8B4-40A2-9DA9-130D94838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323" y="332432"/>
            <a:ext cx="4561504" cy="552450"/>
          </a:xfrm>
          <a:prstGeom prst="rect">
            <a:avLst/>
          </a:prstGeom>
        </p:spPr>
      </p:pic>
      <p:pic>
        <p:nvPicPr>
          <p:cNvPr id="3" name="Grafik 2" descr="Ein Bild, das Text, Himmel, draußen enthält.&#10;&#10;Automatisch generierte Beschreibung">
            <a:extLst>
              <a:ext uri="{FF2B5EF4-FFF2-40B4-BE49-F238E27FC236}">
                <a16:creationId xmlns:a16="http://schemas.microsoft.com/office/drawing/2014/main" id="{22576B93-F62E-43D8-9912-145DDABFF6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2866" y="0"/>
            <a:ext cx="2883582" cy="1895475"/>
          </a:xfrm>
          <a:prstGeom prst="rect">
            <a:avLst/>
          </a:prstGeom>
        </p:spPr>
      </p:pic>
      <p:sp>
        <p:nvSpPr>
          <p:cNvPr id="5" name="Rechteck 4">
            <a:extLst>
              <a:ext uri="{FF2B5EF4-FFF2-40B4-BE49-F238E27FC236}">
                <a16:creationId xmlns:a16="http://schemas.microsoft.com/office/drawing/2014/main" id="{2B3B26FC-CD6D-4705-BB25-4BD1FF12ADCB}"/>
              </a:ext>
            </a:extLst>
          </p:cNvPr>
          <p:cNvSpPr/>
          <p:nvPr/>
        </p:nvSpPr>
        <p:spPr>
          <a:xfrm>
            <a:off x="5020072" y="827858"/>
            <a:ext cx="2887376"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15" name="Rechteck 14">
            <a:extLst>
              <a:ext uri="{FF2B5EF4-FFF2-40B4-BE49-F238E27FC236}">
                <a16:creationId xmlns:a16="http://schemas.microsoft.com/office/drawing/2014/main" id="{39F9A711-54DC-47E0-81D6-192CED8D8B51}"/>
              </a:ext>
            </a:extLst>
          </p:cNvPr>
          <p:cNvSpPr/>
          <p:nvPr/>
        </p:nvSpPr>
        <p:spPr>
          <a:xfrm>
            <a:off x="3873500" y="1076778"/>
            <a:ext cx="403394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17" name="Rechteck 16">
            <a:extLst>
              <a:ext uri="{FF2B5EF4-FFF2-40B4-BE49-F238E27FC236}">
                <a16:creationId xmlns:a16="http://schemas.microsoft.com/office/drawing/2014/main" id="{7B2E2B41-1B9B-48E5-8D82-7FB5E361444B}"/>
              </a:ext>
            </a:extLst>
          </p:cNvPr>
          <p:cNvSpPr/>
          <p:nvPr/>
        </p:nvSpPr>
        <p:spPr>
          <a:xfrm>
            <a:off x="3625850" y="1291408"/>
            <a:ext cx="42815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18" name="Rechteck 17">
            <a:extLst>
              <a:ext uri="{FF2B5EF4-FFF2-40B4-BE49-F238E27FC236}">
                <a16:creationId xmlns:a16="http://schemas.microsoft.com/office/drawing/2014/main" id="{45FD20A5-EF1C-4A00-995F-EDDAE6062EB5}"/>
              </a:ext>
            </a:extLst>
          </p:cNvPr>
          <p:cNvSpPr/>
          <p:nvPr/>
        </p:nvSpPr>
        <p:spPr>
          <a:xfrm>
            <a:off x="4921250" y="1507308"/>
            <a:ext cx="29861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21" name="Textfeld 20">
            <a:extLst>
              <a:ext uri="{FF2B5EF4-FFF2-40B4-BE49-F238E27FC236}">
                <a16:creationId xmlns:a16="http://schemas.microsoft.com/office/drawing/2014/main" id="{2C1D6311-7D1F-4A54-8F75-25090A7EC16B}"/>
              </a:ext>
            </a:extLst>
          </p:cNvPr>
          <p:cNvSpPr txBox="1"/>
          <p:nvPr/>
        </p:nvSpPr>
        <p:spPr>
          <a:xfrm>
            <a:off x="3498850" y="622370"/>
            <a:ext cx="4417652" cy="1169551"/>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GB" sz="1400" b="0" i="0" u="none" strike="noStrike" baseline="0">
              <a:solidFill>
                <a:schemeClr val="bg1"/>
              </a:solidFill>
              <a:latin typeface="+mj-lt"/>
            </a:endParaRPr>
          </a:p>
          <a:p>
            <a:pPr marR="1800" algn="r"/>
            <a:r>
              <a:rPr lang="en-GB" sz="1400" b="0" i="0" u="none" strike="noStrike" baseline="0">
                <a:solidFill>
                  <a:schemeClr val="bg1"/>
                </a:solidFill>
                <a:latin typeface="+mj-lt"/>
              </a:rPr>
              <a:t> Pre-Commercial Procurement </a:t>
            </a:r>
            <a:br>
              <a:rPr lang="en-GB" sz="1400" b="0" i="0" u="none" strike="noStrike" baseline="0">
                <a:solidFill>
                  <a:schemeClr val="bg1"/>
                </a:solidFill>
                <a:latin typeface="+mj-lt"/>
              </a:rPr>
            </a:br>
            <a:r>
              <a:rPr lang="en-GB" sz="1400" b="0" i="0" u="none" strike="noStrike" baseline="0">
                <a:solidFill>
                  <a:schemeClr val="bg1"/>
                </a:solidFill>
                <a:latin typeface="+mj-lt"/>
              </a:rPr>
              <a:t>of Innovative Triage Management Systems </a:t>
            </a:r>
            <a:br>
              <a:rPr lang="en-GB" sz="1400" b="0" i="0" u="none" strike="noStrike" baseline="0">
                <a:solidFill>
                  <a:schemeClr val="bg1"/>
                </a:solidFill>
                <a:latin typeface="+mj-lt"/>
              </a:rPr>
            </a:br>
            <a:r>
              <a:rPr lang="en-GB" sz="1400" b="0" i="0" u="none" strike="noStrike" baseline="0">
                <a:solidFill>
                  <a:schemeClr val="bg1"/>
                </a:solidFill>
                <a:latin typeface="+mj-lt"/>
              </a:rPr>
              <a:t>Strengthening Resilience and Interoperability </a:t>
            </a:r>
            <a:br>
              <a:rPr lang="en-GB" sz="1400" b="0" i="0" u="none" strike="noStrike" baseline="0">
                <a:solidFill>
                  <a:schemeClr val="bg1"/>
                </a:solidFill>
                <a:latin typeface="+mj-lt"/>
              </a:rPr>
            </a:br>
            <a:r>
              <a:rPr lang="en-GB" sz="1400" b="0" i="0" u="none" strike="noStrike" baseline="0">
                <a:solidFill>
                  <a:schemeClr val="bg1"/>
                </a:solidFill>
                <a:latin typeface="+mj-lt"/>
              </a:rPr>
              <a:t>of Emergency Medical Services </a:t>
            </a:r>
            <a:endParaRPr lang="en-GB" sz="1400">
              <a:solidFill>
                <a:schemeClr val="bg1"/>
              </a:solidFill>
              <a:latin typeface="+mj-lt"/>
            </a:endParaRPr>
          </a:p>
        </p:txBody>
      </p:sp>
      <p:sp>
        <p:nvSpPr>
          <p:cNvPr id="22" name="TextBox 33">
            <a:extLst>
              <a:ext uri="{FF2B5EF4-FFF2-40B4-BE49-F238E27FC236}">
                <a16:creationId xmlns:a16="http://schemas.microsoft.com/office/drawing/2014/main" id="{712D2F26-97AE-4076-A116-1C11765BEAC7}"/>
              </a:ext>
            </a:extLst>
          </p:cNvPr>
          <p:cNvSpPr txBox="1"/>
          <p:nvPr/>
        </p:nvSpPr>
        <p:spPr>
          <a:xfrm>
            <a:off x="94065" y="4637635"/>
            <a:ext cx="12192000" cy="646331"/>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3600" b="1">
                <a:solidFill>
                  <a:srgbClr val="D9325D"/>
                </a:solidFill>
                <a:latin typeface="+mj-lt"/>
              </a:rPr>
              <a:t>Ελλάδα</a:t>
            </a:r>
            <a:endParaRPr lang="en-GB" sz="3600" b="1">
              <a:solidFill>
                <a:srgbClr val="D9325D"/>
              </a:solidFill>
              <a:latin typeface="+mj-lt"/>
            </a:endParaRPr>
          </a:p>
        </p:txBody>
      </p:sp>
      <p:sp>
        <p:nvSpPr>
          <p:cNvPr id="23" name="TextBox 33">
            <a:extLst>
              <a:ext uri="{FF2B5EF4-FFF2-40B4-BE49-F238E27FC236}">
                <a16:creationId xmlns:a16="http://schemas.microsoft.com/office/drawing/2014/main" id="{B3BAEEC0-36A0-4C42-AD8D-1724060E4001}"/>
              </a:ext>
            </a:extLst>
          </p:cNvPr>
          <p:cNvSpPr txBox="1"/>
          <p:nvPr/>
        </p:nvSpPr>
        <p:spPr>
          <a:xfrm>
            <a:off x="94065" y="5196480"/>
            <a:ext cx="12191999" cy="769441"/>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2000">
                <a:solidFill>
                  <a:schemeClr val="bg1"/>
                </a:solidFill>
                <a:latin typeface="Calibri Light" panose="020F0302020204030204" pitchFamily="34" charset="0"/>
                <a:cs typeface="Calibri Light" panose="020F0302020204030204" pitchFamily="34" charset="0"/>
              </a:rPr>
              <a:t>Πέμπτη, 24 Φεβρουαρίου 2022 </a:t>
            </a:r>
            <a:endParaRPr lang="en-US" sz="2000">
              <a:solidFill>
                <a:schemeClr val="bg1"/>
              </a:solidFill>
              <a:latin typeface="Calibri Light" panose="020F0302020204030204" pitchFamily="34" charset="0"/>
              <a:cs typeface="Calibri Light" panose="020F0302020204030204" pitchFamily="34" charset="0"/>
            </a:endParaRPr>
          </a:p>
          <a:p>
            <a:pPr algn="ctr"/>
            <a:r>
              <a:rPr lang="el-GR" sz="2400" b="1">
                <a:solidFill>
                  <a:schemeClr val="bg1"/>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Κέντρο Μελετών Ασφάλειας (ΚΕΜΕΑ)</a:t>
            </a:r>
            <a:endParaRPr lang="en-GB" sz="2400" b="1">
              <a:solidFill>
                <a:schemeClr val="bg1"/>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6" name="Gleichschenkliges Dreieck 5">
            <a:extLst>
              <a:ext uri="{FF2B5EF4-FFF2-40B4-BE49-F238E27FC236}">
                <a16:creationId xmlns:a16="http://schemas.microsoft.com/office/drawing/2014/main" id="{D0BBD52E-0413-4535-BF53-CD86F6201EBA}"/>
              </a:ext>
            </a:extLst>
          </p:cNvPr>
          <p:cNvSpPr/>
          <p:nvPr/>
        </p:nvSpPr>
        <p:spPr>
          <a:xfrm rot="10800000">
            <a:off x="7908128" y="828674"/>
            <a:ext cx="200027" cy="945356"/>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pic>
        <p:nvPicPr>
          <p:cNvPr id="9" name="Grafik 8" descr="Umschlag mit einfarbiger Füllung">
            <a:extLst>
              <a:ext uri="{FF2B5EF4-FFF2-40B4-BE49-F238E27FC236}">
                <a16:creationId xmlns:a16="http://schemas.microsoft.com/office/drawing/2014/main" id="{199442C0-A113-4777-9005-1A7D3E4BE45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0688" y="6252353"/>
            <a:ext cx="288000" cy="288000"/>
          </a:xfrm>
          <a:prstGeom prst="rect">
            <a:avLst/>
          </a:prstGeom>
        </p:spPr>
      </p:pic>
      <p:sp>
        <p:nvSpPr>
          <p:cNvPr id="12" name="Ellipse 11">
            <a:extLst>
              <a:ext uri="{FF2B5EF4-FFF2-40B4-BE49-F238E27FC236}">
                <a16:creationId xmlns:a16="http://schemas.microsoft.com/office/drawing/2014/main" id="{82A7F434-A49C-4D00-8F7A-44153157A4E5}"/>
              </a:ext>
            </a:extLst>
          </p:cNvPr>
          <p:cNvSpPr/>
          <p:nvPr/>
        </p:nvSpPr>
        <p:spPr>
          <a:xfrm>
            <a:off x="893383" y="6217587"/>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pic>
        <p:nvPicPr>
          <p:cNvPr id="25" name="Grafik 24" descr="Monitor mit einfarbiger Füllung">
            <a:extLst>
              <a:ext uri="{FF2B5EF4-FFF2-40B4-BE49-F238E27FC236}">
                <a16:creationId xmlns:a16="http://schemas.microsoft.com/office/drawing/2014/main" id="{22B6D1AF-E71F-4E6C-99C4-DAC6F515F4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52178" y="6271403"/>
            <a:ext cx="288000" cy="288000"/>
          </a:xfrm>
          <a:prstGeom prst="rect">
            <a:avLst/>
          </a:prstGeom>
        </p:spPr>
      </p:pic>
      <p:sp>
        <p:nvSpPr>
          <p:cNvPr id="30" name="Ellipse 29">
            <a:extLst>
              <a:ext uri="{FF2B5EF4-FFF2-40B4-BE49-F238E27FC236}">
                <a16:creationId xmlns:a16="http://schemas.microsoft.com/office/drawing/2014/main" id="{9F888A13-39C8-41FC-B194-90373C48BB51}"/>
              </a:ext>
            </a:extLst>
          </p:cNvPr>
          <p:cNvSpPr/>
          <p:nvPr/>
        </p:nvSpPr>
        <p:spPr>
          <a:xfrm>
            <a:off x="3012333" y="6220762"/>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pic>
        <p:nvPicPr>
          <p:cNvPr id="27" name="Grafik 26">
            <a:extLst>
              <a:ext uri="{FF2B5EF4-FFF2-40B4-BE49-F238E27FC236}">
                <a16:creationId xmlns:a16="http://schemas.microsoft.com/office/drawing/2014/main" id="{52F84C7A-276D-42F7-BC55-62AAFB9DE8C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86968" y="6264261"/>
            <a:ext cx="288000" cy="288000"/>
          </a:xfrm>
          <a:prstGeom prst="rect">
            <a:avLst/>
          </a:prstGeom>
        </p:spPr>
      </p:pic>
      <p:sp>
        <p:nvSpPr>
          <p:cNvPr id="35" name="Ellipse 34">
            <a:extLst>
              <a:ext uri="{FF2B5EF4-FFF2-40B4-BE49-F238E27FC236}">
                <a16:creationId xmlns:a16="http://schemas.microsoft.com/office/drawing/2014/main" id="{3ABA664B-B173-467D-A4E1-43D53151431C}"/>
              </a:ext>
            </a:extLst>
          </p:cNvPr>
          <p:cNvSpPr/>
          <p:nvPr/>
        </p:nvSpPr>
        <p:spPr>
          <a:xfrm>
            <a:off x="4843154" y="6216000"/>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31" name="Textfeld 30">
            <a:extLst>
              <a:ext uri="{FF2B5EF4-FFF2-40B4-BE49-F238E27FC236}">
                <a16:creationId xmlns:a16="http://schemas.microsoft.com/office/drawing/2014/main" id="{19957450-7CE0-470C-B072-0C6482005D4A}"/>
              </a:ext>
            </a:extLst>
          </p:cNvPr>
          <p:cNvSpPr txBox="1"/>
          <p:nvPr/>
        </p:nvSpPr>
        <p:spPr>
          <a:xfrm>
            <a:off x="144853" y="6567872"/>
            <a:ext cx="1986441" cy="253916"/>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50">
                <a:solidFill>
                  <a:schemeClr val="bg1"/>
                </a:solidFill>
                <a:latin typeface="+mj-lt"/>
              </a:rPr>
              <a:t>office@iprocuresecurity.eu</a:t>
            </a:r>
            <a:endParaRPr lang="en-GB" sz="1050">
              <a:solidFill>
                <a:schemeClr val="bg1"/>
              </a:solidFill>
              <a:latin typeface="+mj-lt"/>
            </a:endParaRPr>
          </a:p>
        </p:txBody>
      </p:sp>
      <p:sp>
        <p:nvSpPr>
          <p:cNvPr id="36" name="Textfeld 35">
            <a:extLst>
              <a:ext uri="{FF2B5EF4-FFF2-40B4-BE49-F238E27FC236}">
                <a16:creationId xmlns:a16="http://schemas.microsoft.com/office/drawing/2014/main" id="{77BA2ABB-A928-4EED-864F-2FC79F74A6E2}"/>
              </a:ext>
            </a:extLst>
          </p:cNvPr>
          <p:cNvSpPr txBox="1"/>
          <p:nvPr/>
        </p:nvSpPr>
        <p:spPr>
          <a:xfrm>
            <a:off x="2344594" y="6576925"/>
            <a:ext cx="1773242" cy="253916"/>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50">
                <a:solidFill>
                  <a:schemeClr val="bg1"/>
                </a:solidFill>
                <a:latin typeface="+mj-lt"/>
              </a:rPr>
              <a:t>pcp.iprocuresecurity.eu</a:t>
            </a:r>
            <a:endParaRPr lang="en-GB" sz="1050">
              <a:solidFill>
                <a:schemeClr val="bg1"/>
              </a:solidFill>
              <a:latin typeface="+mj-lt"/>
            </a:endParaRPr>
          </a:p>
        </p:txBody>
      </p:sp>
      <p:sp>
        <p:nvSpPr>
          <p:cNvPr id="37" name="Textfeld 36">
            <a:extLst>
              <a:ext uri="{FF2B5EF4-FFF2-40B4-BE49-F238E27FC236}">
                <a16:creationId xmlns:a16="http://schemas.microsoft.com/office/drawing/2014/main" id="{87E37136-8A52-4195-ADB5-43123894AFC8}"/>
              </a:ext>
            </a:extLst>
          </p:cNvPr>
          <p:cNvSpPr txBox="1"/>
          <p:nvPr/>
        </p:nvSpPr>
        <p:spPr>
          <a:xfrm>
            <a:off x="4335848" y="6567872"/>
            <a:ext cx="1369286" cy="253916"/>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50">
                <a:solidFill>
                  <a:schemeClr val="bg1"/>
                </a:solidFill>
                <a:latin typeface="+mj-lt"/>
              </a:rPr>
              <a:t>@procuresecurity</a:t>
            </a:r>
            <a:endParaRPr lang="en-GB" sz="1050">
              <a:solidFill>
                <a:schemeClr val="bg1"/>
              </a:solidFill>
              <a:latin typeface="+mj-lt"/>
            </a:endParaRPr>
          </a:p>
        </p:txBody>
      </p:sp>
      <p:sp>
        <p:nvSpPr>
          <p:cNvPr id="26" name="Textfeld 25">
            <a:extLst>
              <a:ext uri="{FF2B5EF4-FFF2-40B4-BE49-F238E27FC236}">
                <a16:creationId xmlns:a16="http://schemas.microsoft.com/office/drawing/2014/main" id="{2609636A-8BDF-416D-BD1E-99F462D76210}"/>
              </a:ext>
            </a:extLst>
          </p:cNvPr>
          <p:cNvSpPr txBox="1"/>
          <p:nvPr/>
        </p:nvSpPr>
        <p:spPr>
          <a:xfrm>
            <a:off x="7038975" y="6234315"/>
            <a:ext cx="5114925" cy="522900"/>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GB" sz="1000">
                <a:solidFill>
                  <a:schemeClr val="bg1"/>
                </a:solidFill>
              </a:rPr>
              <a:t>This project has received funding from the European Union’s Horizon 2020 research and innovation programme under grant agreement No 101022061.</a:t>
            </a:r>
          </a:p>
        </p:txBody>
      </p:sp>
      <p:pic>
        <p:nvPicPr>
          <p:cNvPr id="13" name="Grafik 12" descr="Ein Bild, das fliegend, Himmel, Flugzeug, Luft enthält.&#10;&#10;Automatisch generierte Beschreibung">
            <a:extLst>
              <a:ext uri="{FF2B5EF4-FFF2-40B4-BE49-F238E27FC236}">
                <a16:creationId xmlns:a16="http://schemas.microsoft.com/office/drawing/2014/main" id="{C8981BE5-BE46-4B7B-894E-5932654FEE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73924" y="6273108"/>
            <a:ext cx="722895" cy="482024"/>
          </a:xfrm>
          <a:prstGeom prst="rect">
            <a:avLst/>
          </a:prstGeom>
        </p:spPr>
      </p:pic>
      <p:pic>
        <p:nvPicPr>
          <p:cNvPr id="28" name="Picture 27">
            <a:extLst>
              <a:ext uri="{FF2B5EF4-FFF2-40B4-BE49-F238E27FC236}">
                <a16:creationId xmlns:a16="http://schemas.microsoft.com/office/drawing/2014/main" id="{378B06BA-8A47-43A2-A4F5-6DDBCDD8615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9928" y="900198"/>
            <a:ext cx="1681640" cy="969330"/>
          </a:xfrm>
          <a:prstGeom prst="rect">
            <a:avLst/>
          </a:prstGeom>
        </p:spPr>
      </p:pic>
      <p:sp>
        <p:nvSpPr>
          <p:cNvPr id="29" name="TextBox 28">
            <a:extLst>
              <a:ext uri="{FF2B5EF4-FFF2-40B4-BE49-F238E27FC236}">
                <a16:creationId xmlns:a16="http://schemas.microsoft.com/office/drawing/2014/main" id="{70A23C7E-BCE1-48E2-B564-126CE8C3CFF1}"/>
              </a:ext>
            </a:extLst>
          </p:cNvPr>
          <p:cNvSpPr txBox="1"/>
          <p:nvPr/>
        </p:nvSpPr>
        <p:spPr>
          <a:xfrm>
            <a:off x="228205" y="3741913"/>
            <a:ext cx="11695484" cy="830997"/>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600" b="1">
                <a:solidFill>
                  <a:schemeClr val="bg1"/>
                </a:solidFill>
                <a:effectLst>
                  <a:outerShdw blurRad="38100" dist="38100" dir="2700000" algn="tl">
                    <a:srgbClr val="000000">
                      <a:alpha val="43137"/>
                    </a:srgbClr>
                  </a:outerShdw>
                </a:effectLst>
              </a:rPr>
              <a:t>Δημόσια Σύμβαση Καινοτόμων Συστημάτων Διαχείρισης Διαλογής Θυμάτων για την Ενίσχυση της Ανθεκτικότητας και της Διαλειτουργικότητας των Υπηρεσιών Πρώτων Βοηθειών </a:t>
            </a:r>
          </a:p>
          <a:p>
            <a:pPr algn="ctr"/>
            <a:r>
              <a:rPr lang="el-GR" sz="1600" b="1">
                <a:solidFill>
                  <a:schemeClr val="bg1"/>
                </a:solidFill>
                <a:effectLst>
                  <a:outerShdw blurRad="38100" dist="38100" dir="2700000" algn="tl">
                    <a:srgbClr val="000000">
                      <a:alpha val="43137"/>
                    </a:srgbClr>
                  </a:outerShdw>
                </a:effectLst>
              </a:rPr>
              <a:t>- Προ-εμπορική Δημόσια Σύμβαση</a:t>
            </a:r>
            <a:endParaRPr lang="en-US" sz="1600" b="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642664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91;p21">
            <a:extLst>
              <a:ext uri="{FF2B5EF4-FFF2-40B4-BE49-F238E27FC236}">
                <a16:creationId xmlns:a16="http://schemas.microsoft.com/office/drawing/2014/main" id="{EBD6429F-8335-4644-90D1-6B52590A3210}"/>
              </a:ext>
            </a:extLst>
          </p:cNvPr>
          <p:cNvSpPr/>
          <p:nvPr/>
        </p:nvSpPr>
        <p:spPr>
          <a:xfrm>
            <a:off x="-1" y="0"/>
            <a:ext cx="3575721" cy="6858000"/>
          </a:xfrm>
          <a:prstGeom prst="rect">
            <a:avLst/>
          </a:prstGeom>
          <a:solidFill>
            <a:srgbClr val="1B456C">
              <a:alpha val="89411"/>
            </a:srgbClr>
          </a:solidFill>
          <a:ln>
            <a:noFill/>
          </a:ln>
        </p:spPr>
        <p:txBody>
          <a:bodyPr spcFirstLastPara="1" wrap="square" lIns="91425" tIns="91425" rIns="91425" bIns="91425"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endParaRPr>
              <a:solidFill>
                <a:prstClr val="black"/>
              </a:solidFill>
              <a:latin typeface="Calibri"/>
            </a:endParaRPr>
          </a:p>
        </p:txBody>
      </p:sp>
      <p:sp>
        <p:nvSpPr>
          <p:cNvPr id="4" name="Google Shape;393;p21">
            <a:extLst>
              <a:ext uri="{FF2B5EF4-FFF2-40B4-BE49-F238E27FC236}">
                <a16:creationId xmlns:a16="http://schemas.microsoft.com/office/drawing/2014/main" id="{BAAE6244-22EC-4A14-9817-4B192CCF611E}"/>
              </a:ext>
            </a:extLst>
          </p:cNvPr>
          <p:cNvSpPr/>
          <p:nvPr/>
        </p:nvSpPr>
        <p:spPr>
          <a:xfrm>
            <a:off x="4544246" y="1027660"/>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endParaRPr>
              <a:solidFill>
                <a:prstClr val="black"/>
              </a:solidFill>
              <a:latin typeface="Verdana" panose="020B0604030504040204" pitchFamily="34" charset="0"/>
              <a:ea typeface="Verdana" panose="020B0604030504040204" pitchFamily="34" charset="0"/>
            </a:endParaRPr>
          </a:p>
        </p:txBody>
      </p:sp>
      <p:sp>
        <p:nvSpPr>
          <p:cNvPr id="5" name="Google Shape;394;p21">
            <a:extLst>
              <a:ext uri="{FF2B5EF4-FFF2-40B4-BE49-F238E27FC236}">
                <a16:creationId xmlns:a16="http://schemas.microsoft.com/office/drawing/2014/main" id="{F6BB160D-27AA-47EC-8FB0-7828C595E501}"/>
              </a:ext>
            </a:extLst>
          </p:cNvPr>
          <p:cNvSpPr txBox="1"/>
          <p:nvPr/>
        </p:nvSpPr>
        <p:spPr>
          <a:xfrm>
            <a:off x="5777693" y="1097944"/>
            <a:ext cx="5400000" cy="1477328"/>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50000"/>
              </a:lnSpc>
              <a:defRPr/>
            </a:pPr>
            <a:r>
              <a:rPr lang="el-GR" sz="1600" b="1">
                <a:solidFill>
                  <a:srgbClr val="D9325D"/>
                </a:solidFill>
                <a:latin typeface="+mj-lt"/>
                <a:ea typeface="Verdana" panose="020B0604030504040204" pitchFamily="34" charset="0"/>
                <a:cs typeface="Arial" pitchFamily="34" charset="0"/>
                <a:sym typeface="Arial" pitchFamily="34" charset="0"/>
              </a:rPr>
              <a:t>Το Διαδικτυακό Σεμινάριο θα ηχογραφηθεί</a:t>
            </a:r>
            <a:r>
              <a:rPr lang="en-US" sz="1600" b="1">
                <a:solidFill>
                  <a:srgbClr val="D9325D"/>
                </a:solidFill>
                <a:latin typeface="+mj-lt"/>
                <a:ea typeface="Verdana" panose="020B0604030504040204" pitchFamily="34" charset="0"/>
                <a:cs typeface="Arial" pitchFamily="34" charset="0"/>
                <a:sym typeface="Arial" pitchFamily="34" charset="0"/>
              </a:rPr>
              <a:t> </a:t>
            </a:r>
            <a:r>
              <a:rPr lang="el-GR" sz="1600">
                <a:solidFill>
                  <a:srgbClr val="1B456C"/>
                </a:solidFill>
                <a:latin typeface="+mj-lt"/>
                <a:ea typeface="Verdana" panose="020B0604030504040204" pitchFamily="34" charset="0"/>
                <a:cs typeface="Arial" pitchFamily="34" charset="0"/>
                <a:sym typeface="Arial" pitchFamily="34" charset="0"/>
              </a:rPr>
              <a:t>και θα δημοσιευθεί στον ιστότοπο του έργου. Χρησιμοποιώντας το βίντεο και το μικρόφωνό σας θα συναινέσετε στην καταγραφή.</a:t>
            </a:r>
            <a:r>
              <a:rPr lang="el-GR" sz="1600" b="1">
                <a:solidFill>
                  <a:srgbClr val="1B456C"/>
                </a:solidFill>
                <a:latin typeface="+mj-lt"/>
                <a:ea typeface="Verdana" panose="020B0604030504040204" pitchFamily="34" charset="0"/>
                <a:cs typeface="Arial" pitchFamily="34" charset="0"/>
                <a:sym typeface="Arial" pitchFamily="34" charset="0"/>
              </a:rPr>
              <a:t> </a:t>
            </a:r>
            <a:endParaRPr sz="2000">
              <a:solidFill>
                <a:srgbClr val="1B456C"/>
              </a:solidFill>
              <a:latin typeface="+mj-lt"/>
              <a:ea typeface="Verdana" panose="020B0604030504040204" pitchFamily="34" charset="0"/>
            </a:endParaRPr>
          </a:p>
        </p:txBody>
      </p:sp>
      <p:sp>
        <p:nvSpPr>
          <p:cNvPr id="6" name="Google Shape;393;p21">
            <a:extLst>
              <a:ext uri="{FF2B5EF4-FFF2-40B4-BE49-F238E27FC236}">
                <a16:creationId xmlns:a16="http://schemas.microsoft.com/office/drawing/2014/main" id="{6B94AF9E-D540-4FBC-BEC8-D28474763902}"/>
              </a:ext>
            </a:extLst>
          </p:cNvPr>
          <p:cNvSpPr/>
          <p:nvPr/>
        </p:nvSpPr>
        <p:spPr>
          <a:xfrm>
            <a:off x="4544246" y="2704601"/>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endParaRPr>
              <a:solidFill>
                <a:prstClr val="black"/>
              </a:solidFill>
              <a:latin typeface="Verdana" panose="020B0604030504040204" pitchFamily="34" charset="0"/>
              <a:ea typeface="Verdana" panose="020B0604030504040204" pitchFamily="34" charset="0"/>
            </a:endParaRPr>
          </a:p>
        </p:txBody>
      </p:sp>
      <p:sp>
        <p:nvSpPr>
          <p:cNvPr id="7" name="Google Shape;394;p21">
            <a:extLst>
              <a:ext uri="{FF2B5EF4-FFF2-40B4-BE49-F238E27FC236}">
                <a16:creationId xmlns:a16="http://schemas.microsoft.com/office/drawing/2014/main" id="{B48F5B62-BC87-4D2F-81A6-C34097622B29}"/>
              </a:ext>
            </a:extLst>
          </p:cNvPr>
          <p:cNvSpPr txBox="1"/>
          <p:nvPr/>
        </p:nvSpPr>
        <p:spPr>
          <a:xfrm>
            <a:off x="5777694" y="2758129"/>
            <a:ext cx="5400000" cy="738664"/>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50000"/>
              </a:lnSpc>
              <a:defRPr/>
            </a:pPr>
            <a:r>
              <a:rPr lang="el-GR" sz="1600">
                <a:solidFill>
                  <a:srgbClr val="1B456C"/>
                </a:solidFill>
                <a:latin typeface="+mj-lt"/>
                <a:ea typeface="Verdana" panose="020B0604030504040204" pitchFamily="34" charset="0"/>
                <a:cs typeface="Arial" pitchFamily="34" charset="0"/>
                <a:sym typeface="Arial" pitchFamily="34" charset="0"/>
              </a:rPr>
              <a:t>Όλοι οι συμμετέχοντες εκτός από τους ομιλητές και τους συντονιστές θα τίθενται σε </a:t>
            </a:r>
            <a:r>
              <a:rPr lang="el-GR" sz="1600" b="1">
                <a:solidFill>
                  <a:srgbClr val="D9325D"/>
                </a:solidFill>
                <a:latin typeface="+mj-lt"/>
                <a:ea typeface="Verdana" panose="020B0604030504040204" pitchFamily="34" charset="0"/>
                <a:cs typeface="Arial" pitchFamily="34" charset="0"/>
                <a:sym typeface="Arial" pitchFamily="34" charset="0"/>
              </a:rPr>
              <a:t>σίγαση</a:t>
            </a:r>
            <a:r>
              <a:rPr lang="el-GR" sz="1600">
                <a:solidFill>
                  <a:srgbClr val="1B456C"/>
                </a:solidFill>
                <a:latin typeface="+mj-lt"/>
                <a:ea typeface="Verdana" panose="020B0604030504040204" pitchFamily="34" charset="0"/>
                <a:cs typeface="Arial" pitchFamily="34" charset="0"/>
                <a:sym typeface="Arial" pitchFamily="34" charset="0"/>
              </a:rPr>
              <a:t>.  </a:t>
            </a:r>
            <a:endParaRPr lang="en-GB" sz="1600">
              <a:solidFill>
                <a:srgbClr val="1B456C"/>
              </a:solidFill>
              <a:latin typeface="+mj-lt"/>
              <a:ea typeface="Verdana" panose="020B0604030504040204" pitchFamily="34" charset="0"/>
              <a:cs typeface="Arial" pitchFamily="34" charset="0"/>
              <a:sym typeface="Arial" pitchFamily="34" charset="0"/>
            </a:endParaRPr>
          </a:p>
        </p:txBody>
      </p:sp>
      <p:sp>
        <p:nvSpPr>
          <p:cNvPr id="8" name="Google Shape;393;p21">
            <a:extLst>
              <a:ext uri="{FF2B5EF4-FFF2-40B4-BE49-F238E27FC236}">
                <a16:creationId xmlns:a16="http://schemas.microsoft.com/office/drawing/2014/main" id="{30CE8732-4672-43B1-B197-459E7A78FB30}"/>
              </a:ext>
            </a:extLst>
          </p:cNvPr>
          <p:cNvSpPr/>
          <p:nvPr/>
        </p:nvSpPr>
        <p:spPr>
          <a:xfrm>
            <a:off x="4544246" y="3745114"/>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endParaRPr>
              <a:solidFill>
                <a:prstClr val="black"/>
              </a:solidFill>
              <a:latin typeface="Verdana" panose="020B0604030504040204" pitchFamily="34" charset="0"/>
              <a:ea typeface="Verdana" panose="020B0604030504040204" pitchFamily="34" charset="0"/>
            </a:endParaRPr>
          </a:p>
        </p:txBody>
      </p:sp>
      <p:sp>
        <p:nvSpPr>
          <p:cNvPr id="9" name="Google Shape;394;p21">
            <a:extLst>
              <a:ext uri="{FF2B5EF4-FFF2-40B4-BE49-F238E27FC236}">
                <a16:creationId xmlns:a16="http://schemas.microsoft.com/office/drawing/2014/main" id="{9FB75D0C-3E91-48C4-9D71-0D490EE25CCC}"/>
              </a:ext>
            </a:extLst>
          </p:cNvPr>
          <p:cNvSpPr txBox="1"/>
          <p:nvPr/>
        </p:nvSpPr>
        <p:spPr>
          <a:xfrm>
            <a:off x="5777693" y="3990619"/>
            <a:ext cx="5400000" cy="738664"/>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50000"/>
              </a:lnSpc>
              <a:defRPr/>
            </a:pPr>
            <a:r>
              <a:rPr lang="el-GR" sz="1600">
                <a:solidFill>
                  <a:srgbClr val="1B456C"/>
                </a:solidFill>
                <a:latin typeface="+mj-lt"/>
                <a:ea typeface="Verdana" panose="020B0604030504040204" pitchFamily="34" charset="0"/>
                <a:cs typeface="Arial" pitchFamily="34" charset="0"/>
                <a:sym typeface="Arial" pitchFamily="34" charset="0"/>
              </a:rPr>
              <a:t>Μη διστάσετε να δημοσιεύσετε τις ερωτήσεις σας στη συνομιλία.  </a:t>
            </a:r>
            <a:endParaRPr sz="2000">
              <a:solidFill>
                <a:srgbClr val="1B456C"/>
              </a:solidFill>
              <a:latin typeface="+mj-lt"/>
              <a:ea typeface="Verdana" panose="020B0604030504040204" pitchFamily="34" charset="0"/>
            </a:endParaRPr>
          </a:p>
        </p:txBody>
      </p:sp>
      <p:sp>
        <p:nvSpPr>
          <p:cNvPr id="10" name="Google Shape;393;p21">
            <a:extLst>
              <a:ext uri="{FF2B5EF4-FFF2-40B4-BE49-F238E27FC236}">
                <a16:creationId xmlns:a16="http://schemas.microsoft.com/office/drawing/2014/main" id="{8196B143-8018-43C4-9520-6126A6057CC3}"/>
              </a:ext>
            </a:extLst>
          </p:cNvPr>
          <p:cNvSpPr/>
          <p:nvPr/>
        </p:nvSpPr>
        <p:spPr>
          <a:xfrm>
            <a:off x="4544246" y="5106406"/>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endParaRPr>
              <a:solidFill>
                <a:prstClr val="black"/>
              </a:solidFill>
              <a:latin typeface="Verdana" panose="020B0604030504040204" pitchFamily="34" charset="0"/>
              <a:ea typeface="Verdana" panose="020B0604030504040204" pitchFamily="34" charset="0"/>
            </a:endParaRPr>
          </a:p>
        </p:txBody>
      </p:sp>
      <p:sp>
        <p:nvSpPr>
          <p:cNvPr id="11" name="Google Shape;394;p21">
            <a:extLst>
              <a:ext uri="{FF2B5EF4-FFF2-40B4-BE49-F238E27FC236}">
                <a16:creationId xmlns:a16="http://schemas.microsoft.com/office/drawing/2014/main" id="{CD7ACF17-BA51-40C8-A399-25CE4787CF0B}"/>
              </a:ext>
            </a:extLst>
          </p:cNvPr>
          <p:cNvSpPr txBox="1"/>
          <p:nvPr/>
        </p:nvSpPr>
        <p:spPr>
          <a:xfrm>
            <a:off x="5777693" y="5156978"/>
            <a:ext cx="5400000" cy="738664"/>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50000"/>
              </a:lnSpc>
              <a:defRPr/>
            </a:pPr>
            <a:r>
              <a:rPr lang="el-GR" sz="1600" b="1">
                <a:solidFill>
                  <a:srgbClr val="D9325D"/>
                </a:solidFill>
                <a:latin typeface="+mj-lt"/>
                <a:ea typeface="Verdana" panose="020B0604030504040204" pitchFamily="34" charset="0"/>
                <a:cs typeface="Arial" pitchFamily="34" charset="0"/>
                <a:sym typeface="Arial" pitchFamily="34" charset="0"/>
              </a:rPr>
              <a:t>Αν θέλετε να μιλήσετε, σηκώστε το χέρι </a:t>
            </a:r>
            <a:r>
              <a:rPr lang="el-GR" sz="1600">
                <a:solidFill>
                  <a:srgbClr val="1B456C"/>
                </a:solidFill>
                <a:latin typeface="+mj-lt"/>
                <a:ea typeface="Verdana" panose="020B0604030504040204" pitchFamily="34" charset="0"/>
                <a:cs typeface="Arial" pitchFamily="34" charset="0"/>
                <a:sym typeface="Arial" pitchFamily="34" charset="0"/>
              </a:rPr>
              <a:t>και περιμένετε να σας δώσει τον λόγο ο συντονιστής.</a:t>
            </a:r>
            <a:endParaRPr sz="1600">
              <a:solidFill>
                <a:srgbClr val="1B456C"/>
              </a:solidFill>
              <a:latin typeface="+mj-lt"/>
              <a:ea typeface="Verdana" panose="020B0604030504040204" pitchFamily="34" charset="0"/>
              <a:cs typeface="Arial" pitchFamily="34" charset="0"/>
            </a:endParaRPr>
          </a:p>
        </p:txBody>
      </p:sp>
      <p:pic>
        <p:nvPicPr>
          <p:cNvPr id="12" name="Gráfico 4" descr="Preguntas contorno">
            <a:extLst>
              <a:ext uri="{FF2B5EF4-FFF2-40B4-BE49-F238E27FC236}">
                <a16:creationId xmlns:a16="http://schemas.microsoft.com/office/drawing/2014/main" id="{6CF0F9C1-6AE3-4079-A78D-127ADA3860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33466" y="3864037"/>
            <a:ext cx="589124" cy="589124"/>
          </a:xfrm>
          <a:prstGeom prst="rect">
            <a:avLst/>
          </a:prstGeom>
        </p:spPr>
      </p:pic>
      <p:pic>
        <p:nvPicPr>
          <p:cNvPr id="13" name="Gráfico 6" descr="Mano contorno">
            <a:extLst>
              <a:ext uri="{FF2B5EF4-FFF2-40B4-BE49-F238E27FC236}">
                <a16:creationId xmlns:a16="http://schemas.microsoft.com/office/drawing/2014/main" id="{36C2F916-A502-4EC6-87F6-2843F871E1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17069" y="5225634"/>
            <a:ext cx="621919" cy="621919"/>
          </a:xfrm>
          <a:prstGeom prst="rect">
            <a:avLst/>
          </a:prstGeom>
        </p:spPr>
      </p:pic>
      <p:pic>
        <p:nvPicPr>
          <p:cNvPr id="14" name="Gráfico 8" descr="Cámara de vídeo contorno">
            <a:extLst>
              <a:ext uri="{FF2B5EF4-FFF2-40B4-BE49-F238E27FC236}">
                <a16:creationId xmlns:a16="http://schemas.microsoft.com/office/drawing/2014/main" id="{6DA394F6-ED05-45BE-97B1-F1737419E5D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33466" y="1097944"/>
            <a:ext cx="678345" cy="678345"/>
          </a:xfrm>
          <a:prstGeom prst="rect">
            <a:avLst/>
          </a:prstGeom>
        </p:spPr>
      </p:pic>
      <p:pic>
        <p:nvPicPr>
          <p:cNvPr id="15" name="Gráfico 10" descr="Micrófono de radiocomunicación contorno">
            <a:extLst>
              <a:ext uri="{FF2B5EF4-FFF2-40B4-BE49-F238E27FC236}">
                <a16:creationId xmlns:a16="http://schemas.microsoft.com/office/drawing/2014/main" id="{E1D6A760-F750-4773-AE69-76BB10C0E67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17069" y="2798254"/>
            <a:ext cx="631811" cy="631811"/>
          </a:xfrm>
          <a:prstGeom prst="rect">
            <a:avLst/>
          </a:prstGeom>
        </p:spPr>
      </p:pic>
      <p:pic>
        <p:nvPicPr>
          <p:cNvPr id="16" name="Gráfico 14" descr="Cerrar contorno">
            <a:extLst>
              <a:ext uri="{FF2B5EF4-FFF2-40B4-BE49-F238E27FC236}">
                <a16:creationId xmlns:a16="http://schemas.microsoft.com/office/drawing/2014/main" id="{DE8386A8-1828-4000-9D5A-687EA744AB3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76351" y="2917481"/>
            <a:ext cx="546040" cy="546040"/>
          </a:xfrm>
          <a:prstGeom prst="rect">
            <a:avLst/>
          </a:prstGeom>
        </p:spPr>
      </p:pic>
      <p:pic>
        <p:nvPicPr>
          <p:cNvPr id="20" name="Picture 19">
            <a:extLst>
              <a:ext uri="{FF2B5EF4-FFF2-40B4-BE49-F238E27FC236}">
                <a16:creationId xmlns:a16="http://schemas.microsoft.com/office/drawing/2014/main" id="{99B7E5B9-068E-4902-9501-155B5F5018A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pic>
        <p:nvPicPr>
          <p:cNvPr id="21" name="Picture 20" descr="A picture containing grass, outdoor, sky, road&#10;&#10;Description automatically generated">
            <a:extLst>
              <a:ext uri="{FF2B5EF4-FFF2-40B4-BE49-F238E27FC236}">
                <a16:creationId xmlns:a16="http://schemas.microsoft.com/office/drawing/2014/main" id="{5AE12966-EB7F-435A-AC32-0235190CD2D0}"/>
              </a:ext>
            </a:extLst>
          </p:cNvPr>
          <p:cNvPicPr>
            <a:picLocks noChangeAspect="1"/>
          </p:cNvPicPr>
          <p:nvPr/>
        </p:nvPicPr>
        <p:blipFill>
          <a:blip r:embed="rId14" cstate="print">
            <a:alphaModFix amt="26000"/>
            <a:extLst>
              <a:ext uri="{28A0092B-C50C-407E-A947-70E740481C1C}">
                <a14:useLocalDpi xmlns:a14="http://schemas.microsoft.com/office/drawing/2010/main" val="0"/>
              </a:ext>
            </a:extLst>
          </a:blip>
          <a:srcRect l="17526"/>
          <a:stretch>
            <a:fillRect/>
          </a:stretch>
        </p:blipFill>
        <p:spPr>
          <a:xfrm>
            <a:off x="81082" y="2702560"/>
            <a:ext cx="3472178" cy="2806683"/>
          </a:xfrm>
          <a:prstGeom prst="rect">
            <a:avLst/>
          </a:prstGeom>
          <a:ln>
            <a:noFill/>
          </a:ln>
          <a:effectLst>
            <a:softEdge rad="736600"/>
          </a:effectLst>
        </p:spPr>
      </p:pic>
      <p:sp>
        <p:nvSpPr>
          <p:cNvPr id="3" name="Google Shape;392;p21">
            <a:extLst>
              <a:ext uri="{FF2B5EF4-FFF2-40B4-BE49-F238E27FC236}">
                <a16:creationId xmlns:a16="http://schemas.microsoft.com/office/drawing/2014/main" id="{5D48FED4-F897-4F97-8530-07C232D3D119}"/>
              </a:ext>
            </a:extLst>
          </p:cNvPr>
          <p:cNvSpPr txBox="1"/>
          <p:nvPr/>
        </p:nvSpPr>
        <p:spPr>
          <a:xfrm>
            <a:off x="145664" y="815220"/>
            <a:ext cx="3254988" cy="646331"/>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lnSpc>
                <a:spcPct val="150000"/>
              </a:lnSpc>
              <a:defRPr/>
            </a:pPr>
            <a:r>
              <a:rPr lang="el-GR" sz="2800" b="1">
                <a:solidFill>
                  <a:srgbClr val="D9325D"/>
                </a:solidFill>
                <a:latin typeface="+mj-lt"/>
                <a:ea typeface="Verdana"/>
                <a:cs typeface="Arial" pitchFamily="34" charset="0"/>
                <a:sym typeface="Arial" pitchFamily="34" charset="0"/>
              </a:rPr>
              <a:t>Κ</a:t>
            </a:r>
            <a:r>
              <a:rPr lang="el-GR" sz="2800" b="1">
                <a:solidFill>
                  <a:schemeClr val="bg1"/>
                </a:solidFill>
                <a:latin typeface="+mj-lt"/>
                <a:ea typeface="Verdana"/>
                <a:cs typeface="Arial" pitchFamily="34" charset="0"/>
                <a:sym typeface="Arial" pitchFamily="34" charset="0"/>
              </a:rPr>
              <a:t>ανόνες</a:t>
            </a:r>
            <a:endParaRPr lang="en-US" sz="2800" b="1">
              <a:solidFill>
                <a:prstClr val="black"/>
              </a:solidFill>
              <a:latin typeface="+mj-lt"/>
              <a:ea typeface="Verdana"/>
              <a:cs typeface="Arial" pitchFamily="34" charset="0"/>
            </a:endParaRPr>
          </a:p>
        </p:txBody>
      </p:sp>
    </p:spTree>
    <p:extLst>
      <p:ext uri="{BB962C8B-B14F-4D97-AF65-F5344CB8AC3E}">
        <p14:creationId xmlns:p14="http://schemas.microsoft.com/office/powerpoint/2010/main" val="341432550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DE90AD1-61C6-4384-BAAB-AAAC18C49D1F}"/>
              </a:ext>
            </a:extLst>
          </p:cNvPr>
          <p:cNvSpPr>
            <a:spLocks noGrp="1"/>
          </p:cNvSpPr>
          <p:nvPr>
            <p:ph type="body" sz="quarter" idx="10"/>
          </p:nvPr>
        </p:nvSpPr>
        <p:spPr>
          <a:xfrm>
            <a:off x="482600" y="635000"/>
            <a:ext cx="8229600" cy="553998"/>
          </a:xfrm>
        </p:spPr>
        <p:txBody>
          <a:bodyPr/>
          <a:lstStyle/>
          <a:p>
            <a:r>
              <a:rPr lang="el-GR">
                <a:solidFill>
                  <a:srgbClr val="D9325D"/>
                </a:solidFill>
              </a:rPr>
              <a:t>Α</a:t>
            </a:r>
            <a:r>
              <a:rPr lang="el-GR"/>
              <a:t>ντικείμενο </a:t>
            </a:r>
            <a:endParaRPr lang="en-GB"/>
          </a:p>
        </p:txBody>
      </p:sp>
      <p:sp>
        <p:nvSpPr>
          <p:cNvPr id="3" name="Marcador de contenido 14">
            <a:extLst>
              <a:ext uri="{FF2B5EF4-FFF2-40B4-BE49-F238E27FC236}">
                <a16:creationId xmlns:a16="http://schemas.microsoft.com/office/drawing/2014/main" id="{DD2BEACE-335B-4519-8D05-36DDEDCCFADB}"/>
              </a:ext>
            </a:extLst>
          </p:cNvPr>
          <p:cNvSpPr txBox="1"/>
          <p:nvPr/>
        </p:nvSpPr>
        <p:spPr>
          <a:xfrm>
            <a:off x="1364892" y="1972934"/>
            <a:ext cx="10045913" cy="483394"/>
          </a:xfrm>
          <a:prstGeom prst="rect">
            <a:avLst/>
          </a:prstGeom>
        </p:spPr>
        <p:txBody>
          <a:bodyPr>
            <a:noAutofit/>
          </a:bodyPr>
          <a:lstStyle>
            <a:defPPr>
              <a:defRPr lang="de-DE"/>
            </a:defPPr>
            <a:lvl1pPr marL="0" indent="0" algn="l" defTabSz="914400" rtl="0" eaLnBrk="1" latinLnBrk="0" hangingPunct="1">
              <a:lnSpc>
                <a:spcPct val="90000"/>
              </a:lnSpc>
              <a:spcBef>
                <a:spcPts val="1000"/>
              </a:spcBef>
              <a:buFont typeface="Wingdings" panose="05000000000000000000" pitchFamily="2" charset="2"/>
              <a:buNone/>
              <a:defRPr sz="2000" kern="1200">
                <a:solidFill>
                  <a:schemeClr val="tx1"/>
                </a:solidFill>
                <a:latin typeface="+mn-lt"/>
                <a:ea typeface="+mn-ea"/>
                <a:cs typeface="+mn-cs"/>
              </a:defRPr>
            </a:lvl1pPr>
            <a:lvl2pPr marL="444500" indent="-179388" algn="l" defTabSz="914400" rtl="0" eaLnBrk="1" latinLnBrk="0" hangingPunct="1">
              <a:lnSpc>
                <a:spcPct val="90000"/>
              </a:lnSpc>
              <a:spcBef>
                <a:spcPts val="500"/>
              </a:spcBef>
              <a:buFont typeface="Wingdings" panose="05000000000000000000" pitchFamily="2" charset="2"/>
              <a:buChar char="§"/>
              <a:defRPr sz="1700" kern="1200">
                <a:solidFill>
                  <a:schemeClr val="tx1"/>
                </a:solidFill>
                <a:latin typeface="+mn-lt"/>
                <a:ea typeface="+mn-ea"/>
                <a:cs typeface="+mn-cs"/>
              </a:defRPr>
            </a:lvl2pPr>
            <a:lvl3pPr marL="982663"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341438" indent="-149225"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4pPr>
            <a:lvl5pPr marL="1700213" indent="-146050" algn="l" defTabSz="914400" rtl="0" eaLnBrk="1" latinLnBrk="0" hangingPunct="1">
              <a:lnSpc>
                <a:spcPct val="90000"/>
              </a:lnSpc>
              <a:spcBef>
                <a:spcPts val="500"/>
              </a:spcBef>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r>
              <a:rPr lang="el-GR">
                <a:solidFill>
                  <a:schemeClr val="bg1"/>
                </a:solidFill>
                <a:latin typeface="+mj-lt"/>
                <a:cs typeface="Arial" pitchFamily="34" charset="0"/>
              </a:rPr>
              <a:t>Παρουσίαση του έργου </a:t>
            </a:r>
            <a:r>
              <a:rPr lang="en-GB">
                <a:solidFill>
                  <a:schemeClr val="bg1"/>
                </a:solidFill>
                <a:latin typeface="+mj-lt"/>
                <a:cs typeface="Arial" pitchFamily="34" charset="0"/>
              </a:rPr>
              <a:t>iProcureSecurity PCP </a:t>
            </a:r>
            <a:r>
              <a:rPr lang="el-GR">
                <a:solidFill>
                  <a:schemeClr val="bg1"/>
                </a:solidFill>
                <a:latin typeface="+mj-lt"/>
                <a:cs typeface="Arial" pitchFamily="34" charset="0"/>
              </a:rPr>
              <a:t>και της Πρόσκλησης υποβολής Προσφορών</a:t>
            </a:r>
            <a:endParaRPr lang="en-GB">
              <a:solidFill>
                <a:schemeClr val="bg1"/>
              </a:solidFill>
              <a:latin typeface="+mj-lt"/>
              <a:cs typeface="Arial" pitchFamily="34" charset="0"/>
            </a:endParaRPr>
          </a:p>
        </p:txBody>
      </p:sp>
      <p:sp>
        <p:nvSpPr>
          <p:cNvPr id="4" name="Marcador de contenido 14">
            <a:extLst>
              <a:ext uri="{FF2B5EF4-FFF2-40B4-BE49-F238E27FC236}">
                <a16:creationId xmlns:a16="http://schemas.microsoft.com/office/drawing/2014/main" id="{AA597D48-D6D4-4548-BB30-5346C056F23C}"/>
              </a:ext>
            </a:extLst>
          </p:cNvPr>
          <p:cNvSpPr txBox="1"/>
          <p:nvPr/>
        </p:nvSpPr>
        <p:spPr>
          <a:xfrm>
            <a:off x="1364892" y="3151451"/>
            <a:ext cx="8204280" cy="483395"/>
          </a:xfrm>
          <a:prstGeom prst="rect">
            <a:avLst/>
          </a:prstGeom>
        </p:spPr>
        <p:txBody>
          <a:bodyPr vert="horz" lIns="91440" tIns="45720" rIns="91440" bIns="45720" rtlCol="0">
            <a:normAutofit fontScale="70000" lnSpcReduction="20000"/>
          </a:bodyPr>
          <a:lstStyle>
            <a:defPPr>
              <a:defRPr lang="de-DE"/>
            </a:defPPr>
            <a:lvl1pPr marL="228611" indent="-228611" algn="l" defTabSz="91444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el-GR">
                <a:solidFill>
                  <a:schemeClr val="bg1"/>
                </a:solidFill>
                <a:latin typeface="+mj-lt"/>
                <a:cs typeface="Arial" pitchFamily="34" charset="0"/>
              </a:rPr>
              <a:t>Ερμηνεία του μηχανισμού Προ-εμπορικής Δημόσιας Σύμβασης  </a:t>
            </a:r>
            <a:endParaRPr lang="en-GB">
              <a:latin typeface="+mj-lt"/>
            </a:endParaRPr>
          </a:p>
        </p:txBody>
      </p:sp>
      <p:sp>
        <p:nvSpPr>
          <p:cNvPr id="5" name="Marcador de contenido 14">
            <a:extLst>
              <a:ext uri="{FF2B5EF4-FFF2-40B4-BE49-F238E27FC236}">
                <a16:creationId xmlns:a16="http://schemas.microsoft.com/office/drawing/2014/main" id="{D637C6B0-4583-43DB-8D36-AA844014D050}"/>
              </a:ext>
            </a:extLst>
          </p:cNvPr>
          <p:cNvSpPr txBox="1"/>
          <p:nvPr/>
        </p:nvSpPr>
        <p:spPr>
          <a:xfrm>
            <a:off x="1387696" y="4093224"/>
            <a:ext cx="10045912" cy="483395"/>
          </a:xfrm>
          <a:prstGeom prst="rect">
            <a:avLst/>
          </a:prstGeom>
        </p:spPr>
        <p:txBody>
          <a:bodyPr vert="horz" lIns="91440" tIns="45720" rIns="91440" bIns="45720" rtlCol="0">
            <a:noAutofit/>
          </a:bodyPr>
          <a:lstStyle>
            <a:defPPr>
              <a:defRPr lang="de-DE"/>
            </a:defPPr>
            <a:lvl1pPr marL="228611" indent="-228611" algn="l" defTabSz="91444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el-GR" sz="2000">
                <a:solidFill>
                  <a:schemeClr val="bg1"/>
                </a:solidFill>
                <a:latin typeface="+mj-lt"/>
                <a:cs typeface="Arial" pitchFamily="34" charset="0"/>
              </a:rPr>
              <a:t>Συμβουλευτεί τους πιθανούς προμηθευτές σχετικά με το σχέδιο τεχνικών προδιαγραφών</a:t>
            </a:r>
            <a:endParaRPr lang="en-GB" sz="2000">
              <a:solidFill>
                <a:schemeClr val="bg1"/>
              </a:solidFill>
              <a:latin typeface="+mj-lt"/>
              <a:cs typeface="Arial" pitchFamily="34" charset="0"/>
            </a:endParaRPr>
          </a:p>
        </p:txBody>
      </p:sp>
      <p:sp>
        <p:nvSpPr>
          <p:cNvPr id="6" name="Marcador de contenido 14">
            <a:extLst>
              <a:ext uri="{FF2B5EF4-FFF2-40B4-BE49-F238E27FC236}">
                <a16:creationId xmlns:a16="http://schemas.microsoft.com/office/drawing/2014/main" id="{93468889-DD2A-4F12-A6C6-7C9EF229818D}"/>
              </a:ext>
            </a:extLst>
          </p:cNvPr>
          <p:cNvSpPr txBox="1"/>
          <p:nvPr/>
        </p:nvSpPr>
        <p:spPr>
          <a:xfrm>
            <a:off x="1387696" y="5226156"/>
            <a:ext cx="8332537" cy="483395"/>
          </a:xfrm>
          <a:prstGeom prst="rect">
            <a:avLst/>
          </a:prstGeom>
        </p:spPr>
        <p:txBody>
          <a:bodyPr vert="horz" lIns="91440" tIns="45720" rIns="91440" bIns="45720" rtlCol="0">
            <a:normAutofit/>
          </a:bodyPr>
          <a:lstStyle>
            <a:defPPr>
              <a:defRPr lang="de-DE"/>
            </a:defPPr>
            <a:lvl1pPr marL="228611" indent="-228611" algn="l" defTabSz="914446"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a:lstStyle>
          <a:p>
            <a:pPr marL="0" indent="0">
              <a:buNone/>
            </a:pPr>
            <a:r>
              <a:rPr lang="el-GR" sz="2000">
                <a:solidFill>
                  <a:schemeClr val="bg1"/>
                </a:solidFill>
                <a:latin typeface="+mj-lt"/>
                <a:cs typeface="Arial" pitchFamily="34" charset="0"/>
              </a:rPr>
              <a:t>Διευκολύνει τη δημιουργία συνεργασιών</a:t>
            </a:r>
            <a:endParaRPr lang="en-GB" sz="2000">
              <a:solidFill>
                <a:schemeClr val="bg1"/>
              </a:solidFill>
              <a:latin typeface="+mj-lt"/>
              <a:cs typeface="Arial" pitchFamily="34" charset="0"/>
            </a:endParaRPr>
          </a:p>
        </p:txBody>
      </p:sp>
      <p:sp>
        <p:nvSpPr>
          <p:cNvPr id="7" name="Google Shape;522;p29">
            <a:extLst>
              <a:ext uri="{FF2B5EF4-FFF2-40B4-BE49-F238E27FC236}">
                <a16:creationId xmlns:a16="http://schemas.microsoft.com/office/drawing/2014/main" id="{D4574D81-2FA9-410B-924B-DF820981B5EB}"/>
              </a:ext>
            </a:extLst>
          </p:cNvPr>
          <p:cNvSpPr txBox="1"/>
          <p:nvPr/>
        </p:nvSpPr>
        <p:spPr>
          <a:xfrm>
            <a:off x="537110" y="2041403"/>
            <a:ext cx="743578" cy="1184940"/>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55250"/>
              </a:lnSpc>
              <a:buClr>
                <a:srgbClr val="FFFFFF"/>
              </a:buClr>
              <a:buSzPts val="8000"/>
            </a:pPr>
            <a:r>
              <a:rPr lang="en-GB" sz="6000" b="1">
                <a:solidFill>
                  <a:schemeClr val="bg1"/>
                </a:solidFill>
                <a:latin typeface="+mj-lt"/>
                <a:ea typeface="Verdana"/>
                <a:cs typeface="Arial" pitchFamily="34" charset="0"/>
                <a:sym typeface="Arial" pitchFamily="34" charset="0"/>
              </a:rPr>
              <a:t>1</a:t>
            </a:r>
            <a:r>
              <a:rPr lang="en-GB" sz="8000" b="1">
                <a:solidFill>
                  <a:schemeClr val="bg1"/>
                </a:solidFill>
                <a:latin typeface="+mj-lt"/>
                <a:ea typeface="Verdana"/>
                <a:cs typeface="Arial" pitchFamily="34" charset="0"/>
                <a:sym typeface="Arial" pitchFamily="34" charset="0"/>
              </a:rPr>
              <a:t> </a:t>
            </a:r>
            <a:endParaRPr lang="en-GB" sz="8000">
              <a:solidFill>
                <a:schemeClr val="bg1"/>
              </a:solidFill>
              <a:latin typeface="+mj-lt"/>
              <a:ea typeface="Verdana" panose="020B0604030504040204" pitchFamily="34" charset="0"/>
              <a:cs typeface="Arial" pitchFamily="34" charset="0"/>
            </a:endParaRPr>
          </a:p>
        </p:txBody>
      </p:sp>
      <p:sp>
        <p:nvSpPr>
          <p:cNvPr id="8" name="Google Shape;522;p29">
            <a:extLst>
              <a:ext uri="{FF2B5EF4-FFF2-40B4-BE49-F238E27FC236}">
                <a16:creationId xmlns:a16="http://schemas.microsoft.com/office/drawing/2014/main" id="{528BBC8A-33F2-4754-A221-DCC6F346691E}"/>
              </a:ext>
            </a:extLst>
          </p:cNvPr>
          <p:cNvSpPr txBox="1"/>
          <p:nvPr/>
        </p:nvSpPr>
        <p:spPr>
          <a:xfrm>
            <a:off x="537110" y="3192059"/>
            <a:ext cx="743578" cy="507831"/>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55250"/>
              </a:lnSpc>
              <a:buClr>
                <a:srgbClr val="FFFFFF"/>
              </a:buClr>
              <a:buSzPts val="8000"/>
            </a:pPr>
            <a:r>
              <a:rPr lang="en-GB" sz="6000" b="1">
                <a:solidFill>
                  <a:schemeClr val="bg1"/>
                </a:solidFill>
                <a:latin typeface="+mj-lt"/>
                <a:ea typeface="Verdana" panose="020B0604030504040204" pitchFamily="34" charset="0"/>
                <a:cs typeface="Arial" pitchFamily="34" charset="0"/>
                <a:sym typeface="Arial" pitchFamily="34" charset="0"/>
              </a:rPr>
              <a:t>2</a:t>
            </a:r>
            <a:endParaRPr lang="en-GB" sz="6000">
              <a:solidFill>
                <a:schemeClr val="bg1"/>
              </a:solidFill>
              <a:latin typeface="+mj-lt"/>
              <a:ea typeface="Verdana" panose="020B0604030504040204" pitchFamily="34" charset="0"/>
              <a:cs typeface="Arial" pitchFamily="34" charset="0"/>
            </a:endParaRPr>
          </a:p>
        </p:txBody>
      </p:sp>
      <p:sp>
        <p:nvSpPr>
          <p:cNvPr id="9" name="Google Shape;522;p29">
            <a:extLst>
              <a:ext uri="{FF2B5EF4-FFF2-40B4-BE49-F238E27FC236}">
                <a16:creationId xmlns:a16="http://schemas.microsoft.com/office/drawing/2014/main" id="{101CCD72-3DB1-4DCE-96F6-7392E376BD55}"/>
              </a:ext>
            </a:extLst>
          </p:cNvPr>
          <p:cNvSpPr txBox="1"/>
          <p:nvPr/>
        </p:nvSpPr>
        <p:spPr>
          <a:xfrm>
            <a:off x="537110" y="4262584"/>
            <a:ext cx="743578" cy="507831"/>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55250"/>
              </a:lnSpc>
              <a:buClr>
                <a:srgbClr val="FFFFFF"/>
              </a:buClr>
              <a:buSzPts val="8000"/>
            </a:pPr>
            <a:r>
              <a:rPr lang="en-GB" sz="6000" b="1">
                <a:solidFill>
                  <a:schemeClr val="bg1"/>
                </a:solidFill>
                <a:latin typeface="+mj-lt"/>
                <a:ea typeface="Verdana" panose="020B0604030504040204" pitchFamily="34" charset="0"/>
                <a:cs typeface="Arial" pitchFamily="34" charset="0"/>
                <a:sym typeface="Arial" pitchFamily="34" charset="0"/>
              </a:rPr>
              <a:t>3</a:t>
            </a:r>
            <a:endParaRPr lang="en-GB" sz="6000">
              <a:solidFill>
                <a:schemeClr val="bg1"/>
              </a:solidFill>
              <a:latin typeface="+mj-lt"/>
              <a:ea typeface="Verdana" panose="020B0604030504040204" pitchFamily="34" charset="0"/>
              <a:cs typeface="Arial" pitchFamily="34" charset="0"/>
            </a:endParaRPr>
          </a:p>
        </p:txBody>
      </p:sp>
      <p:sp>
        <p:nvSpPr>
          <p:cNvPr id="10" name="Google Shape;522;p29">
            <a:extLst>
              <a:ext uri="{FF2B5EF4-FFF2-40B4-BE49-F238E27FC236}">
                <a16:creationId xmlns:a16="http://schemas.microsoft.com/office/drawing/2014/main" id="{5AC14AF7-2472-4F42-9A13-E6EF7B1E986E}"/>
              </a:ext>
            </a:extLst>
          </p:cNvPr>
          <p:cNvSpPr txBox="1"/>
          <p:nvPr/>
        </p:nvSpPr>
        <p:spPr>
          <a:xfrm>
            <a:off x="537110" y="5305786"/>
            <a:ext cx="743578" cy="507831"/>
          </a:xfrm>
          <a:prstGeom prst="rect">
            <a:avLst/>
          </a:prstGeom>
          <a:noFill/>
          <a:ln>
            <a:noFill/>
          </a:ln>
        </p:spPr>
        <p:txBody>
          <a:bodyPr spcFirstLastPara="1" wrap="square" lIns="0" tIns="0" rIns="0" bIns="0" anchor="t"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55250"/>
              </a:lnSpc>
              <a:buClr>
                <a:srgbClr val="FFFFFF"/>
              </a:buClr>
              <a:buSzPts val="8000"/>
            </a:pPr>
            <a:r>
              <a:rPr lang="en-GB" sz="6000" b="1">
                <a:solidFill>
                  <a:schemeClr val="bg1"/>
                </a:solidFill>
                <a:latin typeface="+mj-lt"/>
                <a:ea typeface="Verdana" panose="020B0604030504040204" pitchFamily="34" charset="0"/>
                <a:cs typeface="Arial" pitchFamily="34" charset="0"/>
                <a:sym typeface="Arial" pitchFamily="34" charset="0"/>
              </a:rPr>
              <a:t>4</a:t>
            </a:r>
            <a:endParaRPr lang="en-GB" sz="6000">
              <a:solidFill>
                <a:schemeClr val="bg1"/>
              </a:solidFill>
              <a:latin typeface="+mj-lt"/>
              <a:ea typeface="Verdana" panose="020B0604030504040204" pitchFamily="34" charset="0"/>
              <a:cs typeface="Arial" pitchFamily="34" charset="0"/>
            </a:endParaRPr>
          </a:p>
        </p:txBody>
      </p:sp>
    </p:spTree>
    <p:extLst>
      <p:ext uri="{BB962C8B-B14F-4D97-AF65-F5344CB8AC3E}">
        <p14:creationId xmlns:p14="http://schemas.microsoft.com/office/powerpoint/2010/main" val="300638730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20E64F5-1D8B-46F3-88B9-15B1CAC2106D}"/>
              </a:ext>
            </a:extLst>
          </p:cNvPr>
          <p:cNvSpPr/>
          <p:nvPr/>
        </p:nvSpPr>
        <p:spPr>
          <a:xfrm>
            <a:off x="0" y="2060849"/>
            <a:ext cx="12192000" cy="4797151"/>
          </a:xfrm>
          <a:prstGeom prst="rect">
            <a:avLst/>
          </a:prstGeom>
          <a:solidFill>
            <a:srgbClr val="1B4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5" name="AutoShape 2">
            <a:extLst>
              <a:ext uri="{FF2B5EF4-FFF2-40B4-BE49-F238E27FC236}">
                <a16:creationId xmlns:a16="http://schemas.microsoft.com/office/drawing/2014/main" id="{5E28F1CF-8752-43E5-BAD9-49676DAD5750}"/>
              </a:ext>
            </a:extLst>
          </p:cNvPr>
          <p:cNvSpPr/>
          <p:nvPr/>
        </p:nvSpPr>
        <p:spPr>
          <a:xfrm>
            <a:off x="2003974" y="4429466"/>
            <a:ext cx="1800000" cy="1702869"/>
          </a:xfrm>
          <a:prstGeom prst="rect">
            <a:avLst/>
          </a:prstGeom>
          <a:solidFill>
            <a:srgbClr val="FFFFFF"/>
          </a:solidFill>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l-GR" sz="1400" b="1">
                <a:solidFill>
                  <a:srgbClr val="1B456C"/>
                </a:solidFill>
              </a:rPr>
              <a:t>Παναγιώτα Μπενέκου</a:t>
            </a:r>
            <a:endParaRPr lang="de-DE" sz="1400" b="1">
              <a:solidFill>
                <a:srgbClr val="1B456C"/>
              </a:solidFill>
            </a:endParaRPr>
          </a:p>
          <a:p>
            <a:pPr algn="ctr">
              <a:spcAft>
                <a:spcPts val="600"/>
              </a:spcAft>
            </a:pPr>
            <a:r>
              <a:rPr lang="de-DE" sz="1100">
                <a:solidFill>
                  <a:srgbClr val="1B456C"/>
                </a:solidFill>
              </a:rPr>
              <a:t>Project Manager</a:t>
            </a:r>
          </a:p>
          <a:p>
            <a:pPr algn="ctr"/>
            <a:endParaRPr lang="el-GR" sz="1050">
              <a:solidFill>
                <a:srgbClr val="1B456C"/>
              </a:solidFill>
              <a:effectLst>
                <a:outerShdw blurRad="38100" dist="38100" dir="2700000" algn="tl">
                  <a:srgbClr val="000000">
                    <a:alpha val="43137"/>
                  </a:srgbClr>
                </a:outerShdw>
              </a:effectLst>
            </a:endParaRPr>
          </a:p>
          <a:p>
            <a:pPr algn="ctr"/>
            <a:r>
              <a:rPr lang="el-GR" sz="1050">
                <a:solidFill>
                  <a:srgbClr val="1B456C"/>
                </a:solidFill>
                <a:effectLst>
                  <a:outerShdw blurRad="38100" dist="38100" dir="2700000" algn="tl">
                    <a:srgbClr val="000000">
                      <a:alpha val="43137"/>
                    </a:srgbClr>
                  </a:outerShdw>
                </a:effectLst>
              </a:rPr>
              <a:t>ΚΕΝΤΡΟ ΜΕΛΕΤΩΝ ΑΣΦΑΛΕΙΑΣ (ΚΕΜΕΑ)</a:t>
            </a:r>
          </a:p>
        </p:txBody>
      </p:sp>
      <p:sp>
        <p:nvSpPr>
          <p:cNvPr id="13" name="AutoShape 2">
            <a:extLst>
              <a:ext uri="{FF2B5EF4-FFF2-40B4-BE49-F238E27FC236}">
                <a16:creationId xmlns:a16="http://schemas.microsoft.com/office/drawing/2014/main" id="{0FC6049A-D7DB-453F-ACC7-6E503D2294D1}"/>
              </a:ext>
            </a:extLst>
          </p:cNvPr>
          <p:cNvSpPr/>
          <p:nvPr/>
        </p:nvSpPr>
        <p:spPr>
          <a:xfrm>
            <a:off x="4086743" y="4429466"/>
            <a:ext cx="1800000" cy="1702869"/>
          </a:xfrm>
          <a:prstGeom prst="rect">
            <a:avLst/>
          </a:prstGeom>
          <a:solidFill>
            <a:schemeClr val="bg1"/>
          </a:solidFill>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l-GR" sz="1400" b="1">
                <a:solidFill>
                  <a:srgbClr val="1B456C"/>
                </a:solidFill>
              </a:rPr>
              <a:t>Ιωάννης Καραφύλλης</a:t>
            </a:r>
          </a:p>
          <a:p>
            <a:pPr algn="ctr">
              <a:spcAft>
                <a:spcPts val="600"/>
              </a:spcAft>
            </a:pPr>
            <a:r>
              <a:rPr lang="el-GR" sz="1100">
                <a:solidFill>
                  <a:srgbClr val="1B456C"/>
                </a:solidFill>
              </a:rPr>
              <a:t>Γενικός Διευθυντής </a:t>
            </a:r>
          </a:p>
          <a:p>
            <a:pPr algn="ctr">
              <a:spcAft>
                <a:spcPts val="600"/>
              </a:spcAft>
            </a:pPr>
            <a:endParaRPr lang="el-GR" sz="1050">
              <a:solidFill>
                <a:srgbClr val="1B456C"/>
              </a:solidFill>
              <a:effectLst>
                <a:outerShdw blurRad="38100" dist="38100" dir="2700000" algn="tl">
                  <a:srgbClr val="000000">
                    <a:alpha val="43137"/>
                  </a:srgbClr>
                </a:outerShdw>
              </a:effectLst>
            </a:endParaRPr>
          </a:p>
          <a:p>
            <a:pPr algn="ctr">
              <a:spcAft>
                <a:spcPts val="600"/>
              </a:spcAft>
            </a:pPr>
            <a:r>
              <a:rPr lang="el-GR" sz="1050">
                <a:solidFill>
                  <a:srgbClr val="1B456C"/>
                </a:solidFill>
                <a:effectLst>
                  <a:outerShdw blurRad="38100" dist="38100" dir="2700000" algn="tl">
                    <a:srgbClr val="000000">
                      <a:alpha val="43137"/>
                    </a:srgbClr>
                  </a:outerShdw>
                </a:effectLst>
              </a:rPr>
              <a:t>ΕΛΛΗΝΙΚΟΣ ΕΡΥΘΡΟΣ ΣΤΑΥΡΟΣ</a:t>
            </a:r>
          </a:p>
        </p:txBody>
      </p:sp>
      <p:sp>
        <p:nvSpPr>
          <p:cNvPr id="14" name="AutoShape 2">
            <a:extLst>
              <a:ext uri="{FF2B5EF4-FFF2-40B4-BE49-F238E27FC236}">
                <a16:creationId xmlns:a16="http://schemas.microsoft.com/office/drawing/2014/main" id="{E893C69D-779D-4129-856E-E7C3060DAAC4}"/>
              </a:ext>
            </a:extLst>
          </p:cNvPr>
          <p:cNvSpPr/>
          <p:nvPr/>
        </p:nvSpPr>
        <p:spPr>
          <a:xfrm>
            <a:off x="4086743" y="2646061"/>
            <a:ext cx="1800000" cy="1800000"/>
          </a:xfrm>
          <a:prstGeom prst="rect">
            <a:avLst/>
          </a:prstGeom>
          <a:solidFill>
            <a:srgbClr val="E5F1F1"/>
          </a:solidFill>
        </p:spPr>
        <p:txBody>
          <a:bodyPr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err="1"/>
              <a:t>Replace with image</a:t>
            </a:r>
            <a:br>
              <a:rPr lang="de-DE" err="1"/>
            </a:br>
            <a:r>
              <a:rPr lang="de-DE" err="1"/>
              <a:t>5x5 cm</a:t>
            </a:r>
            <a:endParaRPr lang="en-GB"/>
          </a:p>
        </p:txBody>
      </p:sp>
      <p:sp>
        <p:nvSpPr>
          <p:cNvPr id="18" name="AutoShape 2">
            <a:extLst>
              <a:ext uri="{FF2B5EF4-FFF2-40B4-BE49-F238E27FC236}">
                <a16:creationId xmlns:a16="http://schemas.microsoft.com/office/drawing/2014/main" id="{81643535-3782-4EEE-89DF-FC6B3ED64CED}"/>
              </a:ext>
            </a:extLst>
          </p:cNvPr>
          <p:cNvSpPr/>
          <p:nvPr/>
        </p:nvSpPr>
        <p:spPr>
          <a:xfrm>
            <a:off x="6187918" y="4435951"/>
            <a:ext cx="1800000" cy="1702869"/>
          </a:xfrm>
          <a:prstGeom prst="rect">
            <a:avLst/>
          </a:prstGeom>
          <a:solidFill>
            <a:schemeClr val="bg1"/>
          </a:solidFill>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l-GR" sz="1400" b="1">
                <a:solidFill>
                  <a:srgbClr val="1B456C"/>
                </a:solidFill>
              </a:rPr>
              <a:t>Αναστασία ΖΥΓΟΥΡΑ</a:t>
            </a:r>
          </a:p>
          <a:p>
            <a:pPr algn="ctr">
              <a:spcAft>
                <a:spcPts val="600"/>
              </a:spcAft>
            </a:pPr>
            <a:r>
              <a:rPr lang="el-GR" sz="1100">
                <a:solidFill>
                  <a:srgbClr val="1B456C"/>
                </a:solidFill>
              </a:rPr>
              <a:t>Διευθύντρια Αναισθησιολογίας </a:t>
            </a:r>
          </a:p>
          <a:p>
            <a:pPr algn="ctr"/>
            <a:endParaRPr lang="el-GR" sz="1050">
              <a:solidFill>
                <a:srgbClr val="1B456C"/>
              </a:solidFill>
              <a:effectLst>
                <a:outerShdw blurRad="38100" dist="38100" dir="2700000" algn="tl">
                  <a:srgbClr val="000000">
                    <a:alpha val="43137"/>
                  </a:srgbClr>
                </a:outerShdw>
              </a:effectLst>
            </a:endParaRPr>
          </a:p>
          <a:p>
            <a:pPr algn="ctr"/>
            <a:r>
              <a:rPr lang="el-GR" sz="1050">
                <a:solidFill>
                  <a:srgbClr val="1B456C"/>
                </a:solidFill>
                <a:effectLst>
                  <a:outerShdw blurRad="38100" dist="38100" dir="2700000" algn="tl">
                    <a:srgbClr val="000000">
                      <a:alpha val="43137"/>
                    </a:srgbClr>
                  </a:outerShdw>
                </a:effectLst>
              </a:rPr>
              <a:t>ΕΘΝΙΚΟ ΚΕΝΤΡΟ ΑΜΕΣΗΣ ΒΟΗΘΕΙΑΣ</a:t>
            </a:r>
          </a:p>
        </p:txBody>
      </p:sp>
      <p:sp>
        <p:nvSpPr>
          <p:cNvPr id="19" name="AutoShape 2">
            <a:extLst>
              <a:ext uri="{FF2B5EF4-FFF2-40B4-BE49-F238E27FC236}">
                <a16:creationId xmlns:a16="http://schemas.microsoft.com/office/drawing/2014/main" id="{B1744254-2E30-4634-BC85-6188704BB40B}"/>
              </a:ext>
            </a:extLst>
          </p:cNvPr>
          <p:cNvSpPr/>
          <p:nvPr/>
        </p:nvSpPr>
        <p:spPr>
          <a:xfrm>
            <a:off x="6187918" y="2652546"/>
            <a:ext cx="1800000" cy="1800000"/>
          </a:xfrm>
          <a:prstGeom prst="rect">
            <a:avLst/>
          </a:prstGeom>
          <a:solidFill>
            <a:srgbClr val="E5F1F1"/>
          </a:solidFill>
        </p:spPr>
        <p:txBody>
          <a:bodyPr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err="1"/>
              <a:t>Replace with image</a:t>
            </a:r>
            <a:endParaRPr lang="en-GB"/>
          </a:p>
        </p:txBody>
      </p:sp>
      <p:sp>
        <p:nvSpPr>
          <p:cNvPr id="20" name="AutoShape 2">
            <a:extLst>
              <a:ext uri="{FF2B5EF4-FFF2-40B4-BE49-F238E27FC236}">
                <a16:creationId xmlns:a16="http://schemas.microsoft.com/office/drawing/2014/main" id="{54703225-DA60-47B4-A312-D7458F44EFC1}"/>
              </a:ext>
            </a:extLst>
          </p:cNvPr>
          <p:cNvSpPr/>
          <p:nvPr/>
        </p:nvSpPr>
        <p:spPr>
          <a:xfrm>
            <a:off x="8344216" y="4435951"/>
            <a:ext cx="1800000" cy="1702869"/>
          </a:xfrm>
          <a:prstGeom prst="rect">
            <a:avLst/>
          </a:prstGeom>
          <a:solidFill>
            <a:schemeClr val="bg1"/>
          </a:solidFill>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l-GR" sz="1400" b="1">
                <a:solidFill>
                  <a:srgbClr val="1B456C"/>
                </a:solidFill>
              </a:rPr>
              <a:t>Ελένη Λιανού </a:t>
            </a:r>
          </a:p>
          <a:p>
            <a:pPr algn="ctr">
              <a:spcAft>
                <a:spcPts val="600"/>
              </a:spcAft>
            </a:pPr>
            <a:r>
              <a:rPr lang="el-GR" sz="1100">
                <a:solidFill>
                  <a:srgbClr val="1B456C"/>
                </a:solidFill>
              </a:rPr>
              <a:t>Δικηγόρος παρ’ Αρείω Πάγω-</a:t>
            </a:r>
          </a:p>
          <a:p>
            <a:pPr algn="ctr">
              <a:spcAft>
                <a:spcPts val="600"/>
              </a:spcAft>
            </a:pPr>
            <a:r>
              <a:rPr lang="el-GR" sz="1100">
                <a:solidFill>
                  <a:srgbClr val="1B456C"/>
                </a:solidFill>
              </a:rPr>
              <a:t>Ειδικευμένη σε θέματα δημοσίων συμβάσεων καινοτομίας </a:t>
            </a:r>
          </a:p>
          <a:p>
            <a:pPr algn="ctr"/>
            <a:r>
              <a:rPr lang="el-GR" sz="1050">
                <a:solidFill>
                  <a:srgbClr val="1B456C"/>
                </a:solidFill>
                <a:effectLst>
                  <a:outerShdw blurRad="38100" dist="38100" dir="2700000" algn="tl">
                    <a:srgbClr val="000000">
                      <a:alpha val="43137"/>
                    </a:srgbClr>
                  </a:outerShdw>
                </a:effectLst>
              </a:rPr>
              <a:t>ΚΕΝΤΡΟ ΜΕΛΕΤΩΝ ΑΣΦΑΛΕΙΑΣ (ΚΕΜΕΑ)</a:t>
            </a:r>
          </a:p>
        </p:txBody>
      </p:sp>
      <p:sp>
        <p:nvSpPr>
          <p:cNvPr id="21" name="AutoShape 2">
            <a:extLst>
              <a:ext uri="{FF2B5EF4-FFF2-40B4-BE49-F238E27FC236}">
                <a16:creationId xmlns:a16="http://schemas.microsoft.com/office/drawing/2014/main" id="{C21D3679-7B80-41D3-933D-0351F0D0254D}"/>
              </a:ext>
            </a:extLst>
          </p:cNvPr>
          <p:cNvSpPr/>
          <p:nvPr/>
        </p:nvSpPr>
        <p:spPr>
          <a:xfrm>
            <a:off x="8344216" y="2652546"/>
            <a:ext cx="1800000" cy="1800000"/>
          </a:xfrm>
          <a:prstGeom prst="rect">
            <a:avLst/>
          </a:prstGeom>
          <a:solidFill>
            <a:srgbClr val="E5F1F1"/>
          </a:solidFill>
        </p:spPr>
        <p:txBody>
          <a:bodyPr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err="1"/>
              <a:t>Replace with image</a:t>
            </a:r>
            <a:endParaRPr lang="en-GB"/>
          </a:p>
        </p:txBody>
      </p:sp>
      <p:pic>
        <p:nvPicPr>
          <p:cNvPr id="28" name="Picture 27">
            <a:extLst>
              <a:ext uri="{FF2B5EF4-FFF2-40B4-BE49-F238E27FC236}">
                <a16:creationId xmlns:a16="http://schemas.microsoft.com/office/drawing/2014/main" id="{37E47292-C9FA-479A-A2FF-E5562226B6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24" name="Título 9">
            <a:extLst>
              <a:ext uri="{FF2B5EF4-FFF2-40B4-BE49-F238E27FC236}">
                <a16:creationId xmlns:a16="http://schemas.microsoft.com/office/drawing/2014/main" id="{D9C6EB03-13E3-433A-9C14-54799EDEB88F}"/>
              </a:ext>
            </a:extLst>
          </p:cNvPr>
          <p:cNvSpPr txBox="1"/>
          <p:nvPr/>
        </p:nvSpPr>
        <p:spPr>
          <a:xfrm>
            <a:off x="457956" y="346309"/>
            <a:ext cx="7886700" cy="483394"/>
          </a:xfrm>
          <a:prstGeom prst="rect">
            <a:avLst/>
          </a:prstGeom>
        </p:spPr>
        <p:txBody>
          <a:bodyPr>
            <a:noAutofit/>
          </a:bodyPr>
          <a:lstStyle>
            <a:defPPr>
              <a:defRPr lang="de-DE"/>
            </a:defPPr>
            <a:lvl1pPr marL="0" algn="l" defTabSz="914400" rtl="0" eaLnBrk="1" latinLnBrk="0" hangingPunct="1">
              <a:lnSpc>
                <a:spcPct val="90000"/>
              </a:lnSpc>
              <a:spcBef>
                <a:spcPct val="0"/>
              </a:spcBef>
              <a:buNone/>
              <a:defRPr sz="2300" b="1" kern="1200">
                <a:solidFill>
                  <a:schemeClr val="accent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5400">
                <a:solidFill>
                  <a:srgbClr val="D9325D"/>
                </a:solidFill>
                <a:cs typeface="Arial" pitchFamily="34" charset="0"/>
              </a:rPr>
              <a:t>Ο</a:t>
            </a:r>
            <a:r>
              <a:rPr lang="el-GR" sz="5400">
                <a:solidFill>
                  <a:srgbClr val="1B456C"/>
                </a:solidFill>
                <a:cs typeface="Arial" pitchFamily="34" charset="0"/>
              </a:rPr>
              <a:t>μιλητές</a:t>
            </a:r>
            <a:endParaRPr lang="en-GB" sz="5400">
              <a:solidFill>
                <a:srgbClr val="1B456C"/>
              </a:solidFill>
            </a:endParaRPr>
          </a:p>
        </p:txBody>
      </p:sp>
      <p:pic>
        <p:nvPicPr>
          <p:cNvPr id="15" name="Εικόνα 2">
            <a:extLst>
              <a:ext uri="{FF2B5EF4-FFF2-40B4-BE49-F238E27FC236}">
                <a16:creationId xmlns:a16="http://schemas.microsoft.com/office/drawing/2014/main" id="{460330B9-E782-4DAB-B0A2-BE4F44DE289D}"/>
              </a:ext>
            </a:extLst>
          </p:cNvPr>
          <p:cNvPicPr>
            <a:picLocks noChangeAspect="1"/>
          </p:cNvPicPr>
          <p:nvPr/>
        </p:nvPicPr>
        <p:blipFill>
          <a:blip r:embed="rId4"/>
          <a:stretch>
            <a:fillRect/>
          </a:stretch>
        </p:blipFill>
        <p:spPr>
          <a:xfrm>
            <a:off x="4105149" y="2649303"/>
            <a:ext cx="1781594" cy="1796757"/>
          </a:xfrm>
          <a:prstGeom prst="rect">
            <a:avLst/>
          </a:prstGeom>
        </p:spPr>
      </p:pic>
      <p:pic>
        <p:nvPicPr>
          <p:cNvPr id="25" name="Εικόνα 2">
            <a:extLst>
              <a:ext uri="{FF2B5EF4-FFF2-40B4-BE49-F238E27FC236}">
                <a16:creationId xmlns:a16="http://schemas.microsoft.com/office/drawing/2014/main" id="{9DF53DE5-E0E1-4656-A17E-94C166BCEC5F}"/>
              </a:ext>
            </a:extLst>
          </p:cNvPr>
          <p:cNvPicPr>
            <a:picLocks noChangeAspect="1"/>
          </p:cNvPicPr>
          <p:nvPr/>
        </p:nvPicPr>
        <p:blipFill>
          <a:blip r:embed="rId5" cstate="print">
            <a:extLst>
              <a:ext uri="{28A0092B-C50C-407E-A947-70E740481C1C}">
                <a14:useLocalDpi xmlns:a14="http://schemas.microsoft.com/office/drawing/2010/main" val="0"/>
              </a:ext>
            </a:extLst>
          </a:blip>
          <a:srcRect l="8952" t="18730" r="4731" b="7928"/>
          <a:stretch>
            <a:fillRect/>
          </a:stretch>
        </p:blipFill>
        <p:spPr>
          <a:xfrm>
            <a:off x="6187917" y="2641660"/>
            <a:ext cx="1799999" cy="1787806"/>
          </a:xfrm>
          <a:prstGeom prst="rect">
            <a:avLst/>
          </a:prstGeom>
        </p:spPr>
      </p:pic>
      <p:pic>
        <p:nvPicPr>
          <p:cNvPr id="26" name="Εικόνα 28">
            <a:extLst>
              <a:ext uri="{FF2B5EF4-FFF2-40B4-BE49-F238E27FC236}">
                <a16:creationId xmlns:a16="http://schemas.microsoft.com/office/drawing/2014/main" id="{4C8575AF-4C6C-4748-B325-116D8D59E389}"/>
              </a:ext>
            </a:extLst>
          </p:cNvPr>
          <p:cNvPicPr>
            <a:picLocks noChangeAspect="1"/>
          </p:cNvPicPr>
          <p:nvPr/>
        </p:nvPicPr>
        <p:blipFill>
          <a:blip r:embed="rId6">
            <a:extLst>
              <a:ext uri="{28A0092B-C50C-407E-A947-70E740481C1C}">
                <a14:useLocalDpi xmlns:a14="http://schemas.microsoft.com/office/drawing/2010/main" val="0"/>
              </a:ext>
            </a:extLst>
          </a:blip>
          <a:srcRect l="3273" r="2858" b="11217"/>
          <a:stretch>
            <a:fillRect/>
          </a:stretch>
        </p:blipFill>
        <p:spPr>
          <a:xfrm>
            <a:off x="8344213" y="2652546"/>
            <a:ext cx="1799999" cy="1800000"/>
          </a:xfrm>
          <a:prstGeom prst="rect">
            <a:avLst/>
          </a:prstGeom>
          <a:ln>
            <a:noFill/>
          </a:ln>
          <a:effectLst>
            <a:outerShdw blurRad="292100" dist="139700" dir="2700000" algn="tl" rotWithShape="0">
              <a:srgbClr val="333333">
                <a:alpha val="65000"/>
              </a:srgbClr>
            </a:outerShdw>
          </a:effectLst>
        </p:spPr>
      </p:pic>
      <p:sp>
        <p:nvSpPr>
          <p:cNvPr id="27" name="AutoShape 2">
            <a:extLst>
              <a:ext uri="{FF2B5EF4-FFF2-40B4-BE49-F238E27FC236}">
                <a16:creationId xmlns:a16="http://schemas.microsoft.com/office/drawing/2014/main" id="{F6BAC8F3-2BEC-451E-9E0B-94854035AD2C}"/>
              </a:ext>
            </a:extLst>
          </p:cNvPr>
          <p:cNvSpPr/>
          <p:nvPr/>
        </p:nvSpPr>
        <p:spPr>
          <a:xfrm>
            <a:off x="2003970" y="2629466"/>
            <a:ext cx="1800000" cy="1800000"/>
          </a:xfrm>
          <a:prstGeom prst="rect">
            <a:avLst/>
          </a:prstGeom>
          <a:solidFill>
            <a:srgbClr val="E5F1F1"/>
          </a:solidFill>
        </p:spPr>
        <p:txBody>
          <a:bodyPr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err="1"/>
              <a:t>Replace with image</a:t>
            </a:r>
            <a:endParaRPr lang="en-GB"/>
          </a:p>
        </p:txBody>
      </p:sp>
      <p:pic>
        <p:nvPicPr>
          <p:cNvPr id="17" name="Picture 16" descr="A picture containing person, wall, clothing, red&#10;&#10;Description automatically generated">
            <a:extLst>
              <a:ext uri="{FF2B5EF4-FFF2-40B4-BE49-F238E27FC236}">
                <a16:creationId xmlns:a16="http://schemas.microsoft.com/office/drawing/2014/main" id="{34C192A1-168D-4715-A20A-F1A80D9013E8}"/>
              </a:ext>
            </a:extLst>
          </p:cNvPr>
          <p:cNvPicPr>
            <a:picLocks noChangeAspect="1"/>
          </p:cNvPicPr>
          <p:nvPr/>
        </p:nvPicPr>
        <p:blipFill>
          <a:blip r:embed="rId7"/>
          <a:stretch>
            <a:fillRect/>
          </a:stretch>
        </p:blipFill>
        <p:spPr>
          <a:xfrm>
            <a:off x="2016897" y="2596912"/>
            <a:ext cx="1768671" cy="1800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3255336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
        <p:cNvGrpSpPr/>
        <p:nvPr/>
      </p:nvGrpSpPr>
      <p:grpSpPr>
        <a:xfrm>
          <a:off x="0" y="0"/>
          <a:ext cx="0" cy="0"/>
          <a:chOff x="0" y="0"/>
          <a:chExt cx="0" cy="0"/>
        </a:xfrm>
      </p:grpSpPr>
      <p:pic>
        <p:nvPicPr>
          <p:cNvPr id="13" name="Picture 20" descr="A picture containing grass, outdoor, sky, road&#10;&#10;Description automatically generated">
            <a:extLst>
              <a:ext uri="{FF2B5EF4-FFF2-40B4-BE49-F238E27FC236}">
                <a16:creationId xmlns:a16="http://schemas.microsoft.com/office/drawing/2014/main" id="{E29D3885-BC61-4118-BEAC-EC27A156D8C3}"/>
              </a:ext>
            </a:extLst>
          </p:cNvPr>
          <p:cNvPicPr>
            <a:picLocks noChangeAspect="1"/>
          </p:cNvPicPr>
          <p:nvPr/>
        </p:nvPicPr>
        <p:blipFill>
          <a:blip r:embed="rId3">
            <a:duotone>
              <a:prstClr val="black"/>
              <a:schemeClr val="tx2">
                <a:tint val="45000"/>
                <a:satMod val="400000"/>
              </a:schemeClr>
            </a:duotone>
            <a:alphaModFix amt="10000"/>
            <a:extLst>
              <a:ext uri="{28A0092B-C50C-407E-A947-70E740481C1C}">
                <a14:useLocalDpi xmlns:a14="http://schemas.microsoft.com/office/drawing/2010/main" val="0"/>
              </a:ext>
            </a:extLst>
          </a:blip>
          <a:srcRect l="17526"/>
          <a:stretch>
            <a:fillRect/>
          </a:stretch>
        </p:blipFill>
        <p:spPr>
          <a:xfrm>
            <a:off x="5654194" y="1304925"/>
            <a:ext cx="6462041" cy="5223494"/>
          </a:xfrm>
          <a:prstGeom prst="rect">
            <a:avLst/>
          </a:prstGeom>
          <a:ln>
            <a:noFill/>
          </a:ln>
          <a:effectLst>
            <a:softEdge rad="736600"/>
          </a:effectLst>
        </p:spPr>
      </p:pic>
      <p:sp>
        <p:nvSpPr>
          <p:cNvPr id="2" name="Título 9">
            <a:extLst>
              <a:ext uri="{FF2B5EF4-FFF2-40B4-BE49-F238E27FC236}">
                <a16:creationId xmlns:a16="http://schemas.microsoft.com/office/drawing/2014/main" id="{EA115A80-020B-48C7-8CA5-2CC8E28A3CF8}"/>
              </a:ext>
            </a:extLst>
          </p:cNvPr>
          <p:cNvSpPr txBox="1"/>
          <p:nvPr/>
        </p:nvSpPr>
        <p:spPr>
          <a:xfrm>
            <a:off x="457956" y="346309"/>
            <a:ext cx="7886700" cy="483394"/>
          </a:xfrm>
          <a:prstGeom prst="rect">
            <a:avLst/>
          </a:prstGeom>
        </p:spPr>
        <p:txBody>
          <a:bodyPr>
            <a:noAutofit/>
          </a:bodyPr>
          <a:lstStyle>
            <a:defPPr>
              <a:defRPr lang="de-DE"/>
            </a:defPPr>
            <a:lvl1pPr marL="0" algn="l" defTabSz="914400" rtl="0" eaLnBrk="1" latinLnBrk="0" hangingPunct="1">
              <a:lnSpc>
                <a:spcPct val="90000"/>
              </a:lnSpc>
              <a:spcBef>
                <a:spcPct val="0"/>
              </a:spcBef>
              <a:buNone/>
              <a:defRPr sz="2300" b="1" kern="1200">
                <a:solidFill>
                  <a:schemeClr val="accent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5400">
                <a:solidFill>
                  <a:srgbClr val="D9325D"/>
                </a:solidFill>
                <a:cs typeface="Arial" pitchFamily="34" charset="0"/>
              </a:rPr>
              <a:t>Α</a:t>
            </a:r>
            <a:r>
              <a:rPr lang="el-GR" sz="5400">
                <a:solidFill>
                  <a:schemeClr val="bg1"/>
                </a:solidFill>
                <a:cs typeface="Arial" pitchFamily="34" charset="0"/>
              </a:rPr>
              <a:t>τζέντα</a:t>
            </a:r>
            <a:r>
              <a:rPr lang="en-GB" sz="5400">
                <a:solidFill>
                  <a:schemeClr val="bg1"/>
                </a:solidFill>
              </a:rPr>
              <a:t> </a:t>
            </a:r>
          </a:p>
        </p:txBody>
      </p:sp>
      <p:pic>
        <p:nvPicPr>
          <p:cNvPr id="28" name="Picture 27">
            <a:extLst>
              <a:ext uri="{FF2B5EF4-FFF2-40B4-BE49-F238E27FC236}">
                <a16:creationId xmlns:a16="http://schemas.microsoft.com/office/drawing/2014/main" id="{46D124E0-8B06-4CB1-A7D7-856A07EE50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7813" y="288858"/>
            <a:ext cx="2851824" cy="344596"/>
          </a:xfrm>
          <a:prstGeom prst="rect">
            <a:avLst/>
          </a:prstGeom>
        </p:spPr>
      </p:pic>
      <p:sp>
        <p:nvSpPr>
          <p:cNvPr id="14" name="AutoShape 10">
            <a:extLst>
              <a:ext uri="{FF2B5EF4-FFF2-40B4-BE49-F238E27FC236}">
                <a16:creationId xmlns:a16="http://schemas.microsoft.com/office/drawing/2014/main" id="{C2F5E3D7-7284-453D-A4B9-C4BF4C9D7037}"/>
              </a:ext>
            </a:extLst>
          </p:cNvPr>
          <p:cNvSpPr/>
          <p:nvPr/>
        </p:nvSpPr>
        <p:spPr>
          <a:xfrm>
            <a:off x="561502" y="1716807"/>
            <a:ext cx="10706573" cy="648000"/>
          </a:xfrm>
          <a:prstGeom prst="rect">
            <a:avLst/>
          </a:prstGeom>
          <a:solidFill>
            <a:srgbClr val="BDD7EB">
              <a:alpha val="80000"/>
            </a:srgbClr>
          </a:solidFill>
        </p:spPr>
        <p:txBody>
          <a:bodyPr lIns="108000" rIns="108000"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AutoNum type="arabicPeriod"/>
            </a:pPr>
            <a:r>
              <a:rPr lang="el-GR" sz="2000" b="1">
                <a:solidFill>
                  <a:srgbClr val="1B456C"/>
                </a:solidFill>
              </a:rPr>
              <a:t>ΕΙΣΑΓΩΓΗ: ΔΙΑΧΕΙΡΙΣΗ ΤΗΣ ΔΙΑΔΙΚΑΣΙΑΣ ΔΙΑΛΟΓΗΣ </a:t>
            </a:r>
            <a:endParaRPr lang="en-US" sz="2000" b="1">
              <a:solidFill>
                <a:srgbClr val="1B456C"/>
              </a:solidFill>
            </a:endParaRPr>
          </a:p>
          <a:p>
            <a:r>
              <a:rPr lang="en-US" sz="2000" b="1">
                <a:solidFill>
                  <a:srgbClr val="1B456C"/>
                </a:solidFill>
              </a:rPr>
              <a:t>     </a:t>
            </a:r>
            <a:r>
              <a:rPr lang="el-GR" sz="2000" b="1">
                <a:solidFill>
                  <a:srgbClr val="1B456C"/>
                </a:solidFill>
              </a:rPr>
              <a:t>ΘΥΜΑΤΩΝ</a:t>
            </a:r>
          </a:p>
        </p:txBody>
      </p:sp>
      <p:sp>
        <p:nvSpPr>
          <p:cNvPr id="15" name="AutoShape 10">
            <a:extLst>
              <a:ext uri="{FF2B5EF4-FFF2-40B4-BE49-F238E27FC236}">
                <a16:creationId xmlns:a16="http://schemas.microsoft.com/office/drawing/2014/main" id="{0375D7BE-C13E-4B5C-9CC9-18484D7EE417}"/>
              </a:ext>
            </a:extLst>
          </p:cNvPr>
          <p:cNvSpPr/>
          <p:nvPr/>
        </p:nvSpPr>
        <p:spPr>
          <a:xfrm>
            <a:off x="561502" y="2472512"/>
            <a:ext cx="10706573" cy="648000"/>
          </a:xfrm>
          <a:prstGeom prst="rect">
            <a:avLst/>
          </a:prstGeom>
          <a:solidFill>
            <a:srgbClr val="BDD7EB">
              <a:alpha val="80000"/>
            </a:srgbClr>
          </a:solidFill>
        </p:spPr>
        <p:txBody>
          <a:bodyPr lIns="108000" rIns="108000"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2000" b="1">
                <a:solidFill>
                  <a:srgbClr val="1B456C"/>
                </a:solidFill>
              </a:rPr>
              <a:t>2. </a:t>
            </a:r>
            <a:r>
              <a:rPr lang="el-GR" sz="2000" b="1">
                <a:solidFill>
                  <a:srgbClr val="1B456C"/>
                </a:solidFill>
              </a:rPr>
              <a:t>ΚΥΡΙΕΣ ΠΡΟΚΛΗΣΕΙΣ ΚΑΙ ΣΤΟΧΟΙ</a:t>
            </a:r>
            <a:endParaRPr lang="en-GB" sz="2000" b="1">
              <a:solidFill>
                <a:srgbClr val="1B456C"/>
              </a:solidFill>
            </a:endParaRPr>
          </a:p>
        </p:txBody>
      </p:sp>
      <p:sp>
        <p:nvSpPr>
          <p:cNvPr id="16" name="AutoShape 10">
            <a:extLst>
              <a:ext uri="{FF2B5EF4-FFF2-40B4-BE49-F238E27FC236}">
                <a16:creationId xmlns:a16="http://schemas.microsoft.com/office/drawing/2014/main" id="{3431AA04-E877-4AA2-94BD-B77E16B425CB}"/>
              </a:ext>
            </a:extLst>
          </p:cNvPr>
          <p:cNvSpPr/>
          <p:nvPr/>
        </p:nvSpPr>
        <p:spPr>
          <a:xfrm>
            <a:off x="561502" y="3248305"/>
            <a:ext cx="10706573" cy="925662"/>
          </a:xfrm>
          <a:prstGeom prst="rect">
            <a:avLst/>
          </a:prstGeom>
          <a:solidFill>
            <a:srgbClr val="BDD7EB">
              <a:alpha val="80000"/>
            </a:srgbClr>
          </a:solidFill>
        </p:spPr>
        <p:txBody>
          <a:bodyPr lIns="108000" rIns="108000"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2000" b="1">
                <a:solidFill>
                  <a:srgbClr val="1B456C"/>
                </a:solidFill>
              </a:rPr>
              <a:t>3. </a:t>
            </a:r>
            <a:r>
              <a:rPr lang="el-GR" sz="2000" b="1">
                <a:solidFill>
                  <a:srgbClr val="1B456C"/>
                </a:solidFill>
              </a:rPr>
              <a:t>ΠΡΟ-ΕΜΠΟΡΙΚΗ ΔΗΜΟΣΙΑ ΣΥΜΒΑΣΗ: ΕΝΑ ΕΡΓΑΛΕΙΟ ΔΗΜΟΣΙΩΝ ΣΥΜΒΑΣΕΩΝ ΚΑΙΝΟΤΟΜΙΑΣ </a:t>
            </a:r>
            <a:endParaRPr lang="en-GB" sz="2000" b="1">
              <a:solidFill>
                <a:srgbClr val="1B456C"/>
              </a:solidFill>
            </a:endParaRPr>
          </a:p>
        </p:txBody>
      </p:sp>
      <p:sp>
        <p:nvSpPr>
          <p:cNvPr id="18" name="AutoShape 10">
            <a:extLst>
              <a:ext uri="{FF2B5EF4-FFF2-40B4-BE49-F238E27FC236}">
                <a16:creationId xmlns:a16="http://schemas.microsoft.com/office/drawing/2014/main" id="{08A102E9-C4D4-45D9-86C5-838D8C9619D9}"/>
              </a:ext>
            </a:extLst>
          </p:cNvPr>
          <p:cNvSpPr/>
          <p:nvPr/>
        </p:nvSpPr>
        <p:spPr>
          <a:xfrm>
            <a:off x="553039" y="4301760"/>
            <a:ext cx="10706573" cy="648000"/>
          </a:xfrm>
          <a:prstGeom prst="rect">
            <a:avLst/>
          </a:prstGeom>
          <a:solidFill>
            <a:srgbClr val="BDD7EB">
              <a:alpha val="80000"/>
            </a:srgbClr>
          </a:solidFill>
        </p:spPr>
        <p:txBody>
          <a:bodyPr lIns="108000" rIns="108000"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2000" b="1">
                <a:solidFill>
                  <a:srgbClr val="1B456C"/>
                </a:solidFill>
              </a:rPr>
              <a:t>5. </a:t>
            </a:r>
            <a:r>
              <a:rPr lang="el-GR" sz="2000" b="1">
                <a:solidFill>
                  <a:srgbClr val="1B456C"/>
                </a:solidFill>
              </a:rPr>
              <a:t>ΕΠΟΜΕΝΑ ΒΗΜΑΤΑ</a:t>
            </a:r>
            <a:endParaRPr lang="en-GB" sz="2000" b="1">
              <a:solidFill>
                <a:srgbClr val="1B456C"/>
              </a:solidFill>
            </a:endParaRPr>
          </a:p>
        </p:txBody>
      </p:sp>
      <p:sp>
        <p:nvSpPr>
          <p:cNvPr id="19" name="AutoShape 10">
            <a:extLst>
              <a:ext uri="{FF2B5EF4-FFF2-40B4-BE49-F238E27FC236}">
                <a16:creationId xmlns:a16="http://schemas.microsoft.com/office/drawing/2014/main" id="{A23C10A0-7D14-4A51-93DB-797C84484450}"/>
              </a:ext>
            </a:extLst>
          </p:cNvPr>
          <p:cNvSpPr/>
          <p:nvPr/>
        </p:nvSpPr>
        <p:spPr>
          <a:xfrm>
            <a:off x="553039" y="5076539"/>
            <a:ext cx="10706573" cy="648000"/>
          </a:xfrm>
          <a:prstGeom prst="rect">
            <a:avLst/>
          </a:prstGeom>
          <a:solidFill>
            <a:srgbClr val="BDD7EB">
              <a:alpha val="80000"/>
            </a:srgbClr>
          </a:solidFill>
        </p:spPr>
        <p:txBody>
          <a:bodyPr lIns="108000" rIns="108000" anchor="ctr" anchorCtr="0"/>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2000" b="1">
                <a:solidFill>
                  <a:srgbClr val="1B456C"/>
                </a:solidFill>
              </a:rPr>
              <a:t>6. </a:t>
            </a:r>
            <a:r>
              <a:rPr lang="el-GR" sz="2000" b="1">
                <a:solidFill>
                  <a:srgbClr val="1B456C"/>
                </a:solidFill>
              </a:rPr>
              <a:t>ΕΡΩΤΗΣΕΙΣ</a:t>
            </a:r>
            <a:endParaRPr lang="en-GB" sz="2000" b="1">
              <a:solidFill>
                <a:srgbClr val="1B456C"/>
              </a:solidFill>
            </a:endParaRPr>
          </a:p>
        </p:txBody>
      </p:sp>
      <p:sp>
        <p:nvSpPr>
          <p:cNvPr id="3" name="Textfeld 2">
            <a:extLst>
              <a:ext uri="{FF2B5EF4-FFF2-40B4-BE49-F238E27FC236}">
                <a16:creationId xmlns:a16="http://schemas.microsoft.com/office/drawing/2014/main" id="{EAF4CC5E-65C4-4ECC-A8FF-D9E53B68B931}"/>
              </a:ext>
            </a:extLst>
          </p:cNvPr>
          <p:cNvSpPr txBox="1"/>
          <p:nvPr/>
        </p:nvSpPr>
        <p:spPr>
          <a:xfrm>
            <a:off x="9132107" y="1847850"/>
            <a:ext cx="2127505" cy="400110"/>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sz="2000" b="1" spc="-50">
                <a:solidFill>
                  <a:srgbClr val="D9325D"/>
                </a:solidFill>
                <a:latin typeface="+mj-lt"/>
                <a:cs typeface="Calibri Light" panose="020F0302020204030204" pitchFamily="34" charset="0"/>
              </a:rPr>
              <a:t>10:30 – 10:</a:t>
            </a:r>
            <a:r>
              <a:rPr lang="el-GR" sz="2000" b="1" spc="-50">
                <a:solidFill>
                  <a:srgbClr val="D9325D"/>
                </a:solidFill>
                <a:latin typeface="+mj-lt"/>
                <a:cs typeface="Calibri Light" panose="020F0302020204030204" pitchFamily="34" charset="0"/>
              </a:rPr>
              <a:t>50</a:t>
            </a:r>
            <a:endParaRPr lang="en-GB" sz="2000" b="1" spc="-50">
              <a:solidFill>
                <a:srgbClr val="D9325D"/>
              </a:solidFill>
              <a:latin typeface="+mj-lt"/>
              <a:cs typeface="Calibri Light" panose="020F0302020204030204" pitchFamily="34" charset="0"/>
            </a:endParaRPr>
          </a:p>
        </p:txBody>
      </p:sp>
      <p:sp>
        <p:nvSpPr>
          <p:cNvPr id="12" name="Textfeld 11">
            <a:extLst>
              <a:ext uri="{FF2B5EF4-FFF2-40B4-BE49-F238E27FC236}">
                <a16:creationId xmlns:a16="http://schemas.microsoft.com/office/drawing/2014/main" id="{FA1FF538-C57C-4AF0-838F-CF8E5D9AD01A}"/>
              </a:ext>
            </a:extLst>
          </p:cNvPr>
          <p:cNvSpPr txBox="1"/>
          <p:nvPr/>
        </p:nvSpPr>
        <p:spPr>
          <a:xfrm>
            <a:off x="9132107" y="2609850"/>
            <a:ext cx="2127505" cy="400110"/>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sz="2000" b="1" spc="-50">
                <a:solidFill>
                  <a:srgbClr val="D9325D"/>
                </a:solidFill>
                <a:latin typeface="+mj-lt"/>
                <a:cs typeface="Calibri Light" panose="020F0302020204030204" pitchFamily="34" charset="0"/>
              </a:rPr>
              <a:t>10:</a:t>
            </a:r>
            <a:r>
              <a:rPr lang="el-GR" sz="2000" b="1" spc="-50">
                <a:solidFill>
                  <a:srgbClr val="D9325D"/>
                </a:solidFill>
                <a:latin typeface="+mj-lt"/>
                <a:cs typeface="Calibri Light" panose="020F0302020204030204" pitchFamily="34" charset="0"/>
              </a:rPr>
              <a:t>50</a:t>
            </a:r>
            <a:r>
              <a:rPr lang="de-DE" sz="2000" b="1" spc="-50">
                <a:solidFill>
                  <a:srgbClr val="D9325D"/>
                </a:solidFill>
                <a:latin typeface="+mj-lt"/>
                <a:cs typeface="Calibri Light" panose="020F0302020204030204" pitchFamily="34" charset="0"/>
              </a:rPr>
              <a:t> – 11:</a:t>
            </a:r>
            <a:r>
              <a:rPr lang="el-GR" sz="2000" b="1" spc="-50">
                <a:solidFill>
                  <a:srgbClr val="D9325D"/>
                </a:solidFill>
                <a:latin typeface="+mj-lt"/>
                <a:cs typeface="Calibri Light" panose="020F0302020204030204" pitchFamily="34" charset="0"/>
              </a:rPr>
              <a:t>10</a:t>
            </a:r>
            <a:endParaRPr lang="en-GB" sz="2000" b="1" spc="-50">
              <a:solidFill>
                <a:srgbClr val="D9325D"/>
              </a:solidFill>
              <a:latin typeface="+mj-lt"/>
              <a:cs typeface="Calibri Light" panose="020F0302020204030204" pitchFamily="34" charset="0"/>
            </a:endParaRPr>
          </a:p>
        </p:txBody>
      </p:sp>
      <p:sp>
        <p:nvSpPr>
          <p:cNvPr id="20" name="Textfeld 19">
            <a:extLst>
              <a:ext uri="{FF2B5EF4-FFF2-40B4-BE49-F238E27FC236}">
                <a16:creationId xmlns:a16="http://schemas.microsoft.com/office/drawing/2014/main" id="{10ED487B-0108-4058-BC41-F5730933BC68}"/>
              </a:ext>
            </a:extLst>
          </p:cNvPr>
          <p:cNvSpPr txBox="1"/>
          <p:nvPr/>
        </p:nvSpPr>
        <p:spPr>
          <a:xfrm>
            <a:off x="9140569" y="3674973"/>
            <a:ext cx="2127506" cy="400110"/>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e-DE" sz="2000" b="1" spc="-50">
                <a:solidFill>
                  <a:srgbClr val="D9325D"/>
                </a:solidFill>
                <a:latin typeface="+mj-lt"/>
                <a:cs typeface="Calibri Light" panose="020F0302020204030204" pitchFamily="34" charset="0"/>
              </a:rPr>
              <a:t>11:</a:t>
            </a:r>
            <a:r>
              <a:rPr lang="el-GR" sz="2000" b="1" spc="-50">
                <a:solidFill>
                  <a:srgbClr val="D9325D"/>
                </a:solidFill>
                <a:latin typeface="+mj-lt"/>
                <a:cs typeface="Calibri Light" panose="020F0302020204030204" pitchFamily="34" charset="0"/>
              </a:rPr>
              <a:t>10</a:t>
            </a:r>
            <a:r>
              <a:rPr lang="de-DE" sz="2000" b="1" spc="-50">
                <a:solidFill>
                  <a:srgbClr val="D9325D"/>
                </a:solidFill>
                <a:latin typeface="+mj-lt"/>
                <a:cs typeface="Calibri Light" panose="020F0302020204030204" pitchFamily="34" charset="0"/>
              </a:rPr>
              <a:t> – 11:</a:t>
            </a:r>
            <a:r>
              <a:rPr lang="el-GR" sz="2000" b="1" spc="-50">
                <a:solidFill>
                  <a:srgbClr val="D9325D"/>
                </a:solidFill>
                <a:latin typeface="+mj-lt"/>
                <a:cs typeface="Calibri Light" panose="020F0302020204030204" pitchFamily="34" charset="0"/>
              </a:rPr>
              <a:t>30</a:t>
            </a:r>
            <a:endParaRPr lang="en-GB" sz="2000" b="1" spc="-50">
              <a:solidFill>
                <a:srgbClr val="D9325D"/>
              </a:solidFill>
              <a:latin typeface="+mj-lt"/>
              <a:cs typeface="Calibri Light" panose="020F0302020204030204" pitchFamily="34" charset="0"/>
            </a:endParaRPr>
          </a:p>
        </p:txBody>
      </p:sp>
      <p:sp>
        <p:nvSpPr>
          <p:cNvPr id="22" name="Textfeld 21">
            <a:extLst>
              <a:ext uri="{FF2B5EF4-FFF2-40B4-BE49-F238E27FC236}">
                <a16:creationId xmlns:a16="http://schemas.microsoft.com/office/drawing/2014/main" id="{833150FD-B7C1-4D82-9F08-8E780CF58778}"/>
              </a:ext>
            </a:extLst>
          </p:cNvPr>
          <p:cNvSpPr txBox="1"/>
          <p:nvPr/>
        </p:nvSpPr>
        <p:spPr>
          <a:xfrm>
            <a:off x="9110819" y="4468646"/>
            <a:ext cx="2127506" cy="400110"/>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l-GR" sz="2000" b="1" spc="-50">
                <a:solidFill>
                  <a:srgbClr val="D9325D"/>
                </a:solidFill>
                <a:latin typeface="+mj-lt"/>
                <a:cs typeface="Calibri Light" panose="020F0302020204030204" pitchFamily="34" charset="0"/>
              </a:rPr>
              <a:t>11</a:t>
            </a:r>
            <a:r>
              <a:rPr lang="de-DE" sz="2000" b="1" spc="-50">
                <a:solidFill>
                  <a:srgbClr val="D9325D"/>
                </a:solidFill>
                <a:latin typeface="+mj-lt"/>
                <a:cs typeface="Calibri Light" panose="020F0302020204030204" pitchFamily="34" charset="0"/>
              </a:rPr>
              <a:t>:</a:t>
            </a:r>
            <a:r>
              <a:rPr lang="el-GR" sz="2000" b="1" spc="-50">
                <a:solidFill>
                  <a:srgbClr val="D9325D"/>
                </a:solidFill>
                <a:latin typeface="+mj-lt"/>
                <a:cs typeface="Calibri Light" panose="020F0302020204030204" pitchFamily="34" charset="0"/>
              </a:rPr>
              <a:t>30</a:t>
            </a:r>
            <a:r>
              <a:rPr lang="de-DE" sz="2000" b="1" spc="-50">
                <a:solidFill>
                  <a:srgbClr val="D9325D"/>
                </a:solidFill>
                <a:latin typeface="+mj-lt"/>
                <a:cs typeface="Calibri Light" panose="020F0302020204030204" pitchFamily="34" charset="0"/>
              </a:rPr>
              <a:t> – </a:t>
            </a:r>
            <a:r>
              <a:rPr lang="el-GR" sz="2000" b="1" spc="-50">
                <a:solidFill>
                  <a:srgbClr val="D9325D"/>
                </a:solidFill>
                <a:latin typeface="+mj-lt"/>
                <a:cs typeface="Calibri Light" panose="020F0302020204030204" pitchFamily="34" charset="0"/>
              </a:rPr>
              <a:t>11</a:t>
            </a:r>
            <a:r>
              <a:rPr lang="de-DE" sz="2000" b="1" spc="-50">
                <a:solidFill>
                  <a:srgbClr val="D9325D"/>
                </a:solidFill>
                <a:latin typeface="+mj-lt"/>
                <a:cs typeface="Calibri Light" panose="020F0302020204030204" pitchFamily="34" charset="0"/>
              </a:rPr>
              <a:t>:</a:t>
            </a:r>
            <a:r>
              <a:rPr lang="el-GR" sz="2000" b="1" spc="-50">
                <a:solidFill>
                  <a:srgbClr val="D9325D"/>
                </a:solidFill>
                <a:latin typeface="+mj-lt"/>
                <a:cs typeface="Calibri Light" panose="020F0302020204030204" pitchFamily="34" charset="0"/>
              </a:rPr>
              <a:t>45</a:t>
            </a:r>
            <a:endParaRPr lang="en-GB" sz="2000" b="1" spc="-50">
              <a:solidFill>
                <a:srgbClr val="D9325D"/>
              </a:solidFill>
              <a:latin typeface="+mj-lt"/>
              <a:cs typeface="Calibri Light" panose="020F0302020204030204" pitchFamily="34" charset="0"/>
            </a:endParaRPr>
          </a:p>
        </p:txBody>
      </p:sp>
      <p:sp>
        <p:nvSpPr>
          <p:cNvPr id="23" name="Textfeld 22">
            <a:extLst>
              <a:ext uri="{FF2B5EF4-FFF2-40B4-BE49-F238E27FC236}">
                <a16:creationId xmlns:a16="http://schemas.microsoft.com/office/drawing/2014/main" id="{23D88696-3D79-4947-BFB9-2C292D09D910}"/>
              </a:ext>
            </a:extLst>
          </p:cNvPr>
          <p:cNvSpPr txBox="1"/>
          <p:nvPr/>
        </p:nvSpPr>
        <p:spPr>
          <a:xfrm>
            <a:off x="9110819" y="5221121"/>
            <a:ext cx="2127506" cy="400110"/>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l-GR" sz="2000" b="1" spc="-50">
                <a:solidFill>
                  <a:srgbClr val="D9325D"/>
                </a:solidFill>
                <a:latin typeface="+mj-lt"/>
                <a:cs typeface="Calibri Light" panose="020F0302020204030204" pitchFamily="34" charset="0"/>
              </a:rPr>
              <a:t>11</a:t>
            </a:r>
            <a:r>
              <a:rPr lang="de-DE" sz="2000" b="1" spc="-50">
                <a:solidFill>
                  <a:srgbClr val="D9325D"/>
                </a:solidFill>
                <a:latin typeface="+mj-lt"/>
                <a:cs typeface="Calibri Light" panose="020F0302020204030204" pitchFamily="34" charset="0"/>
              </a:rPr>
              <a:t>:</a:t>
            </a:r>
            <a:r>
              <a:rPr lang="el-GR" sz="2000" b="1" spc="-50">
                <a:solidFill>
                  <a:srgbClr val="D9325D"/>
                </a:solidFill>
                <a:latin typeface="+mj-lt"/>
                <a:cs typeface="Calibri Light" panose="020F0302020204030204" pitchFamily="34" charset="0"/>
              </a:rPr>
              <a:t>45</a:t>
            </a:r>
            <a:r>
              <a:rPr lang="de-DE" sz="2000" b="1" spc="-50">
                <a:solidFill>
                  <a:srgbClr val="D9325D"/>
                </a:solidFill>
                <a:latin typeface="+mj-lt"/>
                <a:cs typeface="Calibri Light" panose="020F0302020204030204" pitchFamily="34" charset="0"/>
              </a:rPr>
              <a:t> – </a:t>
            </a:r>
            <a:r>
              <a:rPr lang="el-GR" sz="2000" b="1" spc="-50">
                <a:solidFill>
                  <a:srgbClr val="D9325D"/>
                </a:solidFill>
                <a:latin typeface="+mj-lt"/>
                <a:cs typeface="Calibri Light" panose="020F0302020204030204" pitchFamily="34" charset="0"/>
              </a:rPr>
              <a:t>12</a:t>
            </a:r>
            <a:r>
              <a:rPr lang="de-DE" sz="2000" b="1" spc="-50">
                <a:solidFill>
                  <a:srgbClr val="D9325D"/>
                </a:solidFill>
                <a:latin typeface="+mj-lt"/>
                <a:cs typeface="Calibri Light" panose="020F0302020204030204" pitchFamily="34" charset="0"/>
              </a:rPr>
              <a:t>:</a:t>
            </a:r>
            <a:r>
              <a:rPr lang="el-GR" sz="2000" b="1" spc="-50">
                <a:solidFill>
                  <a:srgbClr val="D9325D"/>
                </a:solidFill>
                <a:latin typeface="+mj-lt"/>
                <a:cs typeface="Calibri Light" panose="020F0302020204030204" pitchFamily="34" charset="0"/>
              </a:rPr>
              <a:t>00</a:t>
            </a:r>
            <a:endParaRPr lang="en-GB" sz="2000" b="1" spc="-50">
              <a:solidFill>
                <a:srgbClr val="D9325D"/>
              </a:solidFill>
              <a:latin typeface="+mj-lt"/>
              <a:cs typeface="Calibri Light" panose="020F0302020204030204" pitchFamily="34" charset="0"/>
            </a:endParaRPr>
          </a:p>
        </p:txBody>
      </p:sp>
    </p:spTree>
    <p:extLst>
      <p:ext uri="{BB962C8B-B14F-4D97-AF65-F5344CB8AC3E}">
        <p14:creationId xmlns:p14="http://schemas.microsoft.com/office/powerpoint/2010/main" val="240147713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753FFD-9E0E-4395-8EE1-714693EAF9A0}"/>
              </a:ext>
            </a:extLst>
          </p:cNvPr>
          <p:cNvSpPr>
            <a:spLocks noGrp="1"/>
          </p:cNvSpPr>
          <p:nvPr>
            <p:ph type="body" sz="quarter" idx="10"/>
          </p:nvPr>
        </p:nvSpPr>
        <p:spPr>
          <a:xfrm>
            <a:off x="645160" y="797560"/>
            <a:ext cx="9657080" cy="1236236"/>
          </a:xfrm>
        </p:spPr>
        <p:txBody>
          <a:bodyPr/>
          <a:lstStyle/>
          <a:p>
            <a:pPr algn="ctr"/>
            <a:r>
              <a:rPr lang="el-GR" sz="4000" b="1"/>
              <a:t>Στοιχεία Επικοινωνίας </a:t>
            </a:r>
            <a:endParaRPr lang="en-US" sz="4000" b="1"/>
          </a:p>
          <a:p>
            <a:pPr algn="ctr"/>
            <a:r>
              <a:rPr lang="el-GR" sz="4000" b="1"/>
              <a:t>του έργου </a:t>
            </a:r>
            <a:r>
              <a:rPr lang="en-US" sz="4000" b="1"/>
              <a:t>iProcure</a:t>
            </a:r>
            <a:r>
              <a:rPr lang="en-US"/>
              <a:t>Security PCP</a:t>
            </a:r>
          </a:p>
        </p:txBody>
      </p:sp>
      <p:pic>
        <p:nvPicPr>
          <p:cNvPr id="7" name="Grafik 8" descr="Umschlag mit einfarbiger Füllung">
            <a:extLst>
              <a:ext uri="{FF2B5EF4-FFF2-40B4-BE49-F238E27FC236}">
                <a16:creationId xmlns:a16="http://schemas.microsoft.com/office/drawing/2014/main" id="{6A520916-AA14-46F7-9080-9F501A3154D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26801" y="3092174"/>
            <a:ext cx="288000" cy="288000"/>
          </a:xfrm>
          <a:prstGeom prst="rect">
            <a:avLst/>
          </a:prstGeom>
        </p:spPr>
      </p:pic>
      <p:sp>
        <p:nvSpPr>
          <p:cNvPr id="8" name="Ellipse 11">
            <a:extLst>
              <a:ext uri="{FF2B5EF4-FFF2-40B4-BE49-F238E27FC236}">
                <a16:creationId xmlns:a16="http://schemas.microsoft.com/office/drawing/2014/main" id="{F91D3149-33C6-4862-BF77-32CBC0BDBA28}"/>
              </a:ext>
            </a:extLst>
          </p:cNvPr>
          <p:cNvSpPr/>
          <p:nvPr/>
        </p:nvSpPr>
        <p:spPr>
          <a:xfrm>
            <a:off x="3979157" y="3056174"/>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pic>
        <p:nvPicPr>
          <p:cNvPr id="9" name="Grafik 24" descr="Monitor mit einfarbiger Füllung">
            <a:extLst>
              <a:ext uri="{FF2B5EF4-FFF2-40B4-BE49-F238E27FC236}">
                <a16:creationId xmlns:a16="http://schemas.microsoft.com/office/drawing/2014/main" id="{7A4BB5CA-717F-474B-BC8C-E5BE87D29F3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19002" y="3769833"/>
            <a:ext cx="288000" cy="288000"/>
          </a:xfrm>
          <a:prstGeom prst="rect">
            <a:avLst/>
          </a:prstGeom>
        </p:spPr>
      </p:pic>
      <p:sp>
        <p:nvSpPr>
          <p:cNvPr id="10" name="Ellipse 29">
            <a:extLst>
              <a:ext uri="{FF2B5EF4-FFF2-40B4-BE49-F238E27FC236}">
                <a16:creationId xmlns:a16="http://schemas.microsoft.com/office/drawing/2014/main" id="{8A58BF72-C10D-4445-9E31-D5C6248D38CB}"/>
              </a:ext>
            </a:extLst>
          </p:cNvPr>
          <p:cNvSpPr/>
          <p:nvPr/>
        </p:nvSpPr>
        <p:spPr>
          <a:xfrm>
            <a:off x="3979157" y="3719192"/>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11" name="Textfeld 35">
            <a:extLst>
              <a:ext uri="{FF2B5EF4-FFF2-40B4-BE49-F238E27FC236}">
                <a16:creationId xmlns:a16="http://schemas.microsoft.com/office/drawing/2014/main" id="{E067AE30-613B-4B27-AA54-1054BBA9EC62}"/>
              </a:ext>
            </a:extLst>
          </p:cNvPr>
          <p:cNvSpPr txBox="1"/>
          <p:nvPr/>
        </p:nvSpPr>
        <p:spPr>
          <a:xfrm>
            <a:off x="4472863" y="3701136"/>
            <a:ext cx="2880147" cy="369332"/>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latin typeface="+mj-lt"/>
              </a:rPr>
              <a:t>pcp.iprocuresecurity.eu</a:t>
            </a:r>
            <a:endParaRPr lang="en-GB">
              <a:solidFill>
                <a:schemeClr val="bg1"/>
              </a:solidFill>
              <a:latin typeface="+mj-lt"/>
            </a:endParaRPr>
          </a:p>
        </p:txBody>
      </p:sp>
      <p:sp>
        <p:nvSpPr>
          <p:cNvPr id="12" name="Textfeld 30">
            <a:extLst>
              <a:ext uri="{FF2B5EF4-FFF2-40B4-BE49-F238E27FC236}">
                <a16:creationId xmlns:a16="http://schemas.microsoft.com/office/drawing/2014/main" id="{FFA13B4B-6409-44D2-A5C3-B5891D39D4FE}"/>
              </a:ext>
            </a:extLst>
          </p:cNvPr>
          <p:cNvSpPr txBox="1"/>
          <p:nvPr/>
        </p:nvSpPr>
        <p:spPr>
          <a:xfrm>
            <a:off x="4472863" y="3059668"/>
            <a:ext cx="3246273" cy="369332"/>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latin typeface="+mj-lt"/>
              </a:rPr>
              <a:t>office@iprocuresecurity.eu</a:t>
            </a:r>
            <a:endParaRPr lang="en-GB">
              <a:solidFill>
                <a:schemeClr val="bg1"/>
              </a:solidFill>
              <a:latin typeface="+mj-lt"/>
            </a:endParaRPr>
          </a:p>
        </p:txBody>
      </p:sp>
      <p:pic>
        <p:nvPicPr>
          <p:cNvPr id="21" name="Grafik 26">
            <a:extLst>
              <a:ext uri="{FF2B5EF4-FFF2-40B4-BE49-F238E27FC236}">
                <a16:creationId xmlns:a16="http://schemas.microsoft.com/office/drawing/2014/main" id="{42E98A22-8B7B-4964-99FC-CE9C6BB5BF6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22971" y="4430471"/>
            <a:ext cx="288000" cy="288000"/>
          </a:xfrm>
          <a:prstGeom prst="rect">
            <a:avLst/>
          </a:prstGeom>
        </p:spPr>
      </p:pic>
      <p:sp>
        <p:nvSpPr>
          <p:cNvPr id="22" name="Ellipse 34">
            <a:extLst>
              <a:ext uri="{FF2B5EF4-FFF2-40B4-BE49-F238E27FC236}">
                <a16:creationId xmlns:a16="http://schemas.microsoft.com/office/drawing/2014/main" id="{6FF149C0-0796-49AA-87B8-8E9277D77FD0}"/>
              </a:ext>
            </a:extLst>
          </p:cNvPr>
          <p:cNvSpPr/>
          <p:nvPr/>
        </p:nvSpPr>
        <p:spPr>
          <a:xfrm>
            <a:off x="3979157" y="4382210"/>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Verdana"/>
                <a:ea typeface="Arial" pitchFamily="34" charset="0"/>
                <a:cs typeface="Arial" pitchFamily="34" charset="0"/>
                <a:sym typeface="Wingdings"/>
              </a:defRPr>
            </a:lvl9pPr>
          </a:lstStyle>
          <a:p>
            <a:pPr algn="ctr"/>
            <a:endParaRPr lang="en-GB"/>
          </a:p>
        </p:txBody>
      </p:sp>
      <p:sp>
        <p:nvSpPr>
          <p:cNvPr id="23" name="Textfeld 36">
            <a:extLst>
              <a:ext uri="{FF2B5EF4-FFF2-40B4-BE49-F238E27FC236}">
                <a16:creationId xmlns:a16="http://schemas.microsoft.com/office/drawing/2014/main" id="{AA46FB13-6BDD-48A9-AEEB-6489C2288926}"/>
              </a:ext>
            </a:extLst>
          </p:cNvPr>
          <p:cNvSpPr txBox="1"/>
          <p:nvPr/>
        </p:nvSpPr>
        <p:spPr>
          <a:xfrm>
            <a:off x="4469033" y="4418682"/>
            <a:ext cx="2211311" cy="369332"/>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latin typeface="+mj-lt"/>
              </a:rPr>
              <a:t>@procuresecurity</a:t>
            </a:r>
            <a:endParaRPr lang="en-GB">
              <a:solidFill>
                <a:schemeClr val="bg1"/>
              </a:solidFill>
              <a:latin typeface="+mj-lt"/>
            </a:endParaRPr>
          </a:p>
        </p:txBody>
      </p:sp>
    </p:spTree>
    <p:extLst>
      <p:ext uri="{BB962C8B-B14F-4D97-AF65-F5344CB8AC3E}">
        <p14:creationId xmlns:p14="http://schemas.microsoft.com/office/powerpoint/2010/main" val="99376963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15"/>
          <p:cNvSpPr/>
          <p:nvPr/>
        </p:nvSpPr>
        <p:spPr>
          <a:xfrm>
            <a:off x="0" y="102081"/>
            <a:ext cx="12192000" cy="6858000"/>
          </a:xfrm>
          <a:prstGeom prst="rect">
            <a:avLst/>
          </a:prstGeom>
          <a:solidFill>
            <a:srgbClr val="1B456C"/>
          </a:solidFill>
          <a:ln w="25400" cap="flat" cmpd="sng">
            <a:solidFill>
              <a:srgbClr val="1A3853"/>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33" name="Google Shape;33;p15"/>
          <p:cNvSpPr/>
          <p:nvPr/>
        </p:nvSpPr>
        <p:spPr>
          <a:xfrm>
            <a:off x="0" y="0"/>
            <a:ext cx="12192000" cy="1897200"/>
          </a:xfrm>
          <a:prstGeom prst="rect">
            <a:avLst/>
          </a:prstGeom>
          <a:solidFill>
            <a:schemeClr val="lt1"/>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34" name="Google Shape;34;p15"/>
          <p:cNvSpPr txBox="1"/>
          <p:nvPr/>
        </p:nvSpPr>
        <p:spPr>
          <a:xfrm>
            <a:off x="38100" y="2006551"/>
            <a:ext cx="12192000" cy="132343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r>
              <a:rPr lang="en-US" sz="4000" b="1" i="0" u="none" strike="noStrike" cap="none">
                <a:solidFill>
                  <a:schemeClr val="lt1"/>
                </a:solidFill>
                <a:latin typeface="Arial" pitchFamily="34" charset="0"/>
                <a:ea typeface="Arial" pitchFamily="34" charset="0"/>
                <a:cs typeface="Arial" pitchFamily="34" charset="0"/>
                <a:sym typeface="Arial" pitchFamily="34" charset="0"/>
              </a:rPr>
              <a:t>Διαδικτυακό Σεμινάριο Ανοικτής Διαβούλευσης με την Αγορά</a:t>
            </a:r>
            <a:endParaRPr sz="4000" b="1" i="0" u="none" strike="noStrike" cap="none">
              <a:solidFill>
                <a:schemeClr val="lt1"/>
              </a:solidFill>
              <a:latin typeface="Arial" pitchFamily="34" charset="0"/>
              <a:ea typeface="Arial" pitchFamily="34" charset="0"/>
              <a:cs typeface="Arial" pitchFamily="34" charset="0"/>
              <a:sym typeface="Arial" pitchFamily="34" charset="0"/>
            </a:endParaRPr>
          </a:p>
        </p:txBody>
      </p:sp>
      <p:pic>
        <p:nvPicPr>
          <p:cNvPr id="35" name="Google Shape;35;p15"/>
          <p:cNvPicPr preferRelativeResize="0"/>
          <p:nvPr/>
        </p:nvPicPr>
        <p:blipFill>
          <a:blip r:embed="rId3">
            <a:alphaModFix/>
          </a:blip>
          <a:stretch>
            <a:fillRect/>
          </a:stretch>
        </p:blipFill>
        <p:spPr>
          <a:xfrm>
            <a:off x="342323" y="332432"/>
            <a:ext cx="4561504" cy="552450"/>
          </a:xfrm>
          <a:prstGeom prst="rect">
            <a:avLst/>
          </a:prstGeom>
          <a:noFill/>
          <a:ln>
            <a:noFill/>
          </a:ln>
        </p:spPr>
      </p:pic>
      <p:pic>
        <p:nvPicPr>
          <p:cNvPr id="36" name="Google Shape;36;p15" descr="Ein Bild, das Text, Himmel, draußen enthält.&#10;&#10;Automatisch generierte Beschreibung"/>
          <p:cNvPicPr preferRelativeResize="0"/>
          <p:nvPr/>
        </p:nvPicPr>
        <p:blipFill>
          <a:blip r:embed="rId4">
            <a:alphaModFix/>
          </a:blip>
          <a:stretch>
            <a:fillRect/>
          </a:stretch>
        </p:blipFill>
        <p:spPr>
          <a:xfrm>
            <a:off x="8322866" y="0"/>
            <a:ext cx="2883582" cy="1895475"/>
          </a:xfrm>
          <a:prstGeom prst="rect">
            <a:avLst/>
          </a:prstGeom>
          <a:noFill/>
          <a:ln>
            <a:noFill/>
          </a:ln>
        </p:spPr>
      </p:pic>
      <p:sp>
        <p:nvSpPr>
          <p:cNvPr id="37" name="Google Shape;37;p15"/>
          <p:cNvSpPr/>
          <p:nvPr/>
        </p:nvSpPr>
        <p:spPr>
          <a:xfrm>
            <a:off x="5020072" y="827858"/>
            <a:ext cx="2887376"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38" name="Google Shape;38;p15"/>
          <p:cNvSpPr/>
          <p:nvPr/>
        </p:nvSpPr>
        <p:spPr>
          <a:xfrm>
            <a:off x="3873500" y="1076778"/>
            <a:ext cx="4033948"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39" name="Google Shape;39;p15"/>
          <p:cNvSpPr/>
          <p:nvPr/>
        </p:nvSpPr>
        <p:spPr>
          <a:xfrm>
            <a:off x="3625850" y="1291408"/>
            <a:ext cx="4281598"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40" name="Google Shape;40;p15"/>
          <p:cNvSpPr/>
          <p:nvPr/>
        </p:nvSpPr>
        <p:spPr>
          <a:xfrm>
            <a:off x="4921250" y="1507308"/>
            <a:ext cx="2986198"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41" name="Google Shape;41;p15"/>
          <p:cNvSpPr txBox="1"/>
          <p:nvPr/>
        </p:nvSpPr>
        <p:spPr>
          <a:xfrm>
            <a:off x="3498850" y="622370"/>
            <a:ext cx="4417652" cy="116955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0" marR="1800" lvl="0" indent="0" algn="r" rtl="0">
              <a:lnSpc>
                <a:spcPct val="100000"/>
              </a:lnSpc>
              <a:spcBef>
                <a:spcPct val="0"/>
              </a:spcBef>
              <a:spcAft>
                <a:spcPct val="0"/>
              </a:spcAft>
              <a:buNone/>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 Pre-Commercial Procurement </a:t>
            </a:r>
            <a:br>
              <a:rPr lang="en-US" sz="1400" b="0" i="0" u="none" strike="noStrike" cap="none">
                <a:solidFill>
                  <a:schemeClr val="lt1"/>
                </a:solidFill>
                <a:latin typeface="Arial" pitchFamily="34" charset="0"/>
                <a:ea typeface="Arial" pitchFamily="34" charset="0"/>
                <a:cs typeface="Arial" pitchFamily="34" charset="0"/>
                <a:sym typeface="Arial" pitchFamily="34" charset="0"/>
              </a:rPr>
            </a:br>
            <a:r>
              <a:rPr lang="en-US" sz="1400" b="0" i="0" u="none" strike="noStrike" cap="none">
                <a:solidFill>
                  <a:schemeClr val="lt1"/>
                </a:solidFill>
                <a:latin typeface="Arial" pitchFamily="34" charset="0"/>
                <a:ea typeface="Arial" pitchFamily="34" charset="0"/>
                <a:cs typeface="Arial" pitchFamily="34" charset="0"/>
                <a:sym typeface="Arial" pitchFamily="34" charset="0"/>
              </a:rPr>
              <a:t>of Innovative Triage Management Systems </a:t>
            </a:r>
            <a:br>
              <a:rPr lang="en-US" sz="1400" b="0" i="0" u="none" strike="noStrike" cap="none">
                <a:solidFill>
                  <a:schemeClr val="lt1"/>
                </a:solidFill>
                <a:latin typeface="Arial" pitchFamily="34" charset="0"/>
                <a:ea typeface="Arial" pitchFamily="34" charset="0"/>
                <a:cs typeface="Arial" pitchFamily="34" charset="0"/>
                <a:sym typeface="Arial" pitchFamily="34" charset="0"/>
              </a:rPr>
            </a:br>
            <a:r>
              <a:rPr lang="en-US" sz="1400" b="0" i="0" u="none" strike="noStrike" cap="none">
                <a:solidFill>
                  <a:schemeClr val="lt1"/>
                </a:solidFill>
                <a:latin typeface="Arial" pitchFamily="34" charset="0"/>
                <a:ea typeface="Arial" pitchFamily="34" charset="0"/>
                <a:cs typeface="Arial" pitchFamily="34" charset="0"/>
                <a:sym typeface="Arial" pitchFamily="34" charset="0"/>
              </a:rPr>
              <a:t>Strengthening Resilience and Interoperability </a:t>
            </a:r>
            <a:br>
              <a:rPr lang="en-US" sz="1400" b="0" i="0" u="none" strike="noStrike" cap="none">
                <a:solidFill>
                  <a:schemeClr val="lt1"/>
                </a:solidFill>
                <a:latin typeface="Arial" pitchFamily="34" charset="0"/>
                <a:ea typeface="Arial" pitchFamily="34" charset="0"/>
                <a:cs typeface="Arial" pitchFamily="34" charset="0"/>
                <a:sym typeface="Arial" pitchFamily="34" charset="0"/>
              </a:rPr>
            </a:br>
            <a:r>
              <a:rPr lang="en-US" sz="1400" b="0" i="0" u="none" strike="noStrike" cap="none">
                <a:solidFill>
                  <a:schemeClr val="lt1"/>
                </a:solidFill>
                <a:latin typeface="Arial" pitchFamily="34" charset="0"/>
                <a:ea typeface="Arial" pitchFamily="34" charset="0"/>
                <a:cs typeface="Arial" pitchFamily="34" charset="0"/>
                <a:sym typeface="Arial" pitchFamily="34" charset="0"/>
              </a:rPr>
              <a:t>of Emergency Medical Services </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42" name="Google Shape;42;p15"/>
          <p:cNvSpPr txBox="1"/>
          <p:nvPr/>
        </p:nvSpPr>
        <p:spPr>
          <a:xfrm>
            <a:off x="-58798" y="3404041"/>
            <a:ext cx="12192000" cy="120032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r>
              <a:rPr lang="en-US" sz="3600" b="1" i="0" u="none" strike="noStrike" cap="none">
                <a:solidFill>
                  <a:srgbClr val="D9325D"/>
                </a:solidFill>
                <a:latin typeface="Arial" pitchFamily="34" charset="0"/>
                <a:ea typeface="Arial" pitchFamily="34" charset="0"/>
                <a:cs typeface="Arial" pitchFamily="34" charset="0"/>
                <a:sym typeface="Arial" pitchFamily="34" charset="0"/>
              </a:rPr>
              <a:t>Εισαγωγή: Διαχείριση της Διαδικασίας Διαλογής Θυμάτων</a:t>
            </a:r>
            <a:endParaRPr sz="3600" b="1" i="0" u="none" strike="noStrike" cap="none">
              <a:solidFill>
                <a:srgbClr val="D9325D"/>
              </a:solidFill>
              <a:latin typeface="Arial" pitchFamily="34" charset="0"/>
              <a:ea typeface="Arial" pitchFamily="34" charset="0"/>
              <a:cs typeface="Arial" pitchFamily="34" charset="0"/>
              <a:sym typeface="Arial" pitchFamily="34" charset="0"/>
            </a:endParaRPr>
          </a:p>
        </p:txBody>
      </p:sp>
      <p:sp>
        <p:nvSpPr>
          <p:cNvPr id="43" name="Google Shape;43;p15"/>
          <p:cNvSpPr txBox="1"/>
          <p:nvPr/>
        </p:nvSpPr>
        <p:spPr>
          <a:xfrm>
            <a:off x="4239022" y="4863567"/>
            <a:ext cx="3869133" cy="40011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r>
              <a:rPr lang="en-US" sz="2000" b="0" i="0" u="none" strike="noStrike" cap="none">
                <a:solidFill>
                  <a:schemeClr val="lt1"/>
                </a:solidFill>
                <a:latin typeface="Calibri"/>
                <a:ea typeface="Calibri"/>
                <a:cs typeface="Calibri" panose="020F0502020204030204"/>
                <a:sym typeface="Calibri"/>
              </a:rPr>
              <a:t>Πέμπτη, 24 Φεβρουαρίου 2022 </a:t>
            </a:r>
            <a:endParaRPr sz="2000" b="0" i="0" u="none" strike="noStrike" cap="none">
              <a:solidFill>
                <a:schemeClr val="lt1"/>
              </a:solidFill>
              <a:latin typeface="Calibri"/>
              <a:ea typeface="Calibri"/>
              <a:cs typeface="Calibri" panose="020F0502020204030204"/>
              <a:sym typeface="Calibri"/>
            </a:endParaRPr>
          </a:p>
        </p:txBody>
      </p:sp>
      <p:sp>
        <p:nvSpPr>
          <p:cNvPr id="44" name="Google Shape;44;p15"/>
          <p:cNvSpPr/>
          <p:nvPr/>
        </p:nvSpPr>
        <p:spPr>
          <a:xfrm rot="10800000">
            <a:off x="7908128" y="828674"/>
            <a:ext cx="200027" cy="945356"/>
          </a:xfrm>
          <a:prstGeom prst="triangle">
            <a:avLst>
              <a:gd name="adj" fmla="val 100000"/>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pic>
        <p:nvPicPr>
          <p:cNvPr id="45" name="Google Shape;45;p15" descr="Umschlag mit einfarbiger Füllung"/>
          <p:cNvPicPr preferRelativeResize="0"/>
          <p:nvPr/>
        </p:nvPicPr>
        <p:blipFill>
          <a:blip r:embed="rId5">
            <a:alphaModFix/>
          </a:blip>
          <a:stretch>
            <a:fillRect/>
          </a:stretch>
        </p:blipFill>
        <p:spPr>
          <a:xfrm>
            <a:off x="930688" y="6252353"/>
            <a:ext cx="288000" cy="288000"/>
          </a:xfrm>
          <a:prstGeom prst="rect">
            <a:avLst/>
          </a:prstGeom>
          <a:noFill/>
          <a:ln>
            <a:noFill/>
          </a:ln>
        </p:spPr>
      </p:pic>
      <p:sp>
        <p:nvSpPr>
          <p:cNvPr id="46" name="Google Shape;46;p15"/>
          <p:cNvSpPr/>
          <p:nvPr/>
        </p:nvSpPr>
        <p:spPr>
          <a:xfrm>
            <a:off x="893383" y="6217587"/>
            <a:ext cx="360000" cy="360000"/>
          </a:xfrm>
          <a:prstGeom prst="ellipse">
            <a:avLst/>
          </a:prstGeom>
          <a:noFill/>
          <a:ln w="28575" cap="flat" cmpd="sng">
            <a:solidFill>
              <a:srgbClr val="D9325D"/>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pic>
        <p:nvPicPr>
          <p:cNvPr id="47" name="Google Shape;47;p15" descr="Monitor mit einfarbiger Füllung"/>
          <p:cNvPicPr preferRelativeResize="0"/>
          <p:nvPr/>
        </p:nvPicPr>
        <p:blipFill>
          <a:blip r:embed="rId6">
            <a:alphaModFix/>
          </a:blip>
          <a:stretch>
            <a:fillRect/>
          </a:stretch>
        </p:blipFill>
        <p:spPr>
          <a:xfrm>
            <a:off x="3052178" y="6271403"/>
            <a:ext cx="288000" cy="288000"/>
          </a:xfrm>
          <a:prstGeom prst="rect">
            <a:avLst/>
          </a:prstGeom>
          <a:noFill/>
          <a:ln>
            <a:noFill/>
          </a:ln>
        </p:spPr>
      </p:pic>
      <p:sp>
        <p:nvSpPr>
          <p:cNvPr id="48" name="Google Shape;48;p15"/>
          <p:cNvSpPr/>
          <p:nvPr/>
        </p:nvSpPr>
        <p:spPr>
          <a:xfrm>
            <a:off x="3012333" y="6220762"/>
            <a:ext cx="360000" cy="360000"/>
          </a:xfrm>
          <a:prstGeom prst="ellipse">
            <a:avLst/>
          </a:prstGeom>
          <a:noFill/>
          <a:ln w="28575" cap="flat" cmpd="sng">
            <a:solidFill>
              <a:srgbClr val="D9325D"/>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pic>
        <p:nvPicPr>
          <p:cNvPr id="49" name="Google Shape;49;p15"/>
          <p:cNvPicPr preferRelativeResize="0"/>
          <p:nvPr/>
        </p:nvPicPr>
        <p:blipFill>
          <a:blip r:embed="rId7">
            <a:alphaModFix/>
          </a:blip>
          <a:stretch>
            <a:fillRect/>
          </a:stretch>
        </p:blipFill>
        <p:spPr>
          <a:xfrm>
            <a:off x="4886968" y="6264261"/>
            <a:ext cx="288000" cy="288000"/>
          </a:xfrm>
          <a:prstGeom prst="rect">
            <a:avLst/>
          </a:prstGeom>
          <a:noFill/>
          <a:ln>
            <a:noFill/>
          </a:ln>
        </p:spPr>
      </p:pic>
      <p:sp>
        <p:nvSpPr>
          <p:cNvPr id="50" name="Google Shape;50;p15"/>
          <p:cNvSpPr/>
          <p:nvPr/>
        </p:nvSpPr>
        <p:spPr>
          <a:xfrm>
            <a:off x="4876340" y="6261408"/>
            <a:ext cx="360000" cy="360000"/>
          </a:xfrm>
          <a:prstGeom prst="ellipse">
            <a:avLst/>
          </a:prstGeom>
          <a:noFill/>
          <a:ln w="28575" cap="flat" cmpd="sng">
            <a:solidFill>
              <a:srgbClr val="D9325D"/>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51" name="Google Shape;51;p15"/>
          <p:cNvSpPr txBox="1"/>
          <p:nvPr/>
        </p:nvSpPr>
        <p:spPr>
          <a:xfrm>
            <a:off x="144853" y="6567872"/>
            <a:ext cx="1986441" cy="2539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050" b="0" i="0" u="none" strike="noStrike" cap="none">
                <a:solidFill>
                  <a:schemeClr val="lt1"/>
                </a:solidFill>
                <a:latin typeface="Arial" pitchFamily="34" charset="0"/>
                <a:ea typeface="Arial" pitchFamily="34" charset="0"/>
                <a:cs typeface="Arial" pitchFamily="34" charset="0"/>
                <a:sym typeface="Arial" pitchFamily="34" charset="0"/>
              </a:rPr>
              <a:t>office@iprocuresecurity.eu</a:t>
            </a:r>
            <a:endParaRPr sz="105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52" name="Google Shape;52;p15"/>
          <p:cNvSpPr txBox="1"/>
          <p:nvPr/>
        </p:nvSpPr>
        <p:spPr>
          <a:xfrm>
            <a:off x="2344594" y="6576925"/>
            <a:ext cx="1773242" cy="2539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050" b="0" i="0" u="none" strike="noStrike" cap="none">
                <a:solidFill>
                  <a:schemeClr val="lt1"/>
                </a:solidFill>
                <a:latin typeface="Arial" pitchFamily="34" charset="0"/>
                <a:ea typeface="Arial" pitchFamily="34" charset="0"/>
                <a:cs typeface="Arial" pitchFamily="34" charset="0"/>
                <a:sym typeface="Arial" pitchFamily="34" charset="0"/>
              </a:rPr>
              <a:t>pcp.iprocuresecurity.eu</a:t>
            </a:r>
            <a:endParaRPr sz="105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53" name="Google Shape;53;p15"/>
          <p:cNvSpPr txBox="1"/>
          <p:nvPr/>
        </p:nvSpPr>
        <p:spPr>
          <a:xfrm>
            <a:off x="4335848" y="6567872"/>
            <a:ext cx="1369286" cy="2539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050" b="0" i="0" u="none" strike="noStrike" cap="none">
                <a:solidFill>
                  <a:schemeClr val="lt1"/>
                </a:solidFill>
                <a:latin typeface="Arial" pitchFamily="34" charset="0"/>
                <a:ea typeface="Arial" pitchFamily="34" charset="0"/>
                <a:cs typeface="Arial" pitchFamily="34" charset="0"/>
                <a:sym typeface="Arial" pitchFamily="34" charset="0"/>
              </a:rPr>
              <a:t>@procuresecurity</a:t>
            </a:r>
            <a:endParaRPr sz="105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54" name="Google Shape;54;p15"/>
          <p:cNvSpPr txBox="1"/>
          <p:nvPr/>
        </p:nvSpPr>
        <p:spPr>
          <a:xfrm>
            <a:off x="7038975" y="6234315"/>
            <a:ext cx="5114925" cy="522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just" rtl="0">
              <a:lnSpc>
                <a:spcPct val="150000"/>
              </a:lnSpc>
              <a:spcBef>
                <a:spcPct val="0"/>
              </a:spcBef>
              <a:spcAft>
                <a:spcPct val="0"/>
              </a:spcAft>
              <a:buNone/>
            </a:pPr>
            <a:r>
              <a:rPr lang="en-US" sz="1000" b="0" i="0" u="none" strike="noStrike" cap="none">
                <a:solidFill>
                  <a:schemeClr val="lt1"/>
                </a:solidFill>
                <a:latin typeface="Arial" pitchFamily="34" charset="0"/>
                <a:ea typeface="Arial" pitchFamily="34" charset="0"/>
                <a:cs typeface="Arial" pitchFamily="34" charset="0"/>
                <a:sym typeface="Arial" pitchFamily="34" charset="0"/>
              </a:rPr>
              <a:t>This project has received funding from the European Union’s Horizon 2020 research and innovation programme under grant agreement No 101022061.</a:t>
            </a:r>
            <a:endParaRPr/>
          </a:p>
        </p:txBody>
      </p:sp>
      <p:pic>
        <p:nvPicPr>
          <p:cNvPr id="55" name="Google Shape;55;p15" descr="Ein Bild, das fliegend, Himmel, Flugzeug, Luft enthält.&#10;&#10;Automatisch generierte Beschreibung"/>
          <p:cNvPicPr preferRelativeResize="0"/>
          <p:nvPr/>
        </p:nvPicPr>
        <p:blipFill>
          <a:blip r:embed="rId8">
            <a:alphaModFix/>
          </a:blip>
          <a:stretch>
            <a:fillRect/>
          </a:stretch>
        </p:blipFill>
        <p:spPr>
          <a:xfrm>
            <a:off x="6273924" y="6273108"/>
            <a:ext cx="722895" cy="482024"/>
          </a:xfrm>
          <a:prstGeom prst="rect">
            <a:avLst/>
          </a:prstGeom>
          <a:noFill/>
          <a:ln>
            <a:noFill/>
          </a:ln>
        </p:spPr>
      </p:pic>
      <p:sp>
        <p:nvSpPr>
          <p:cNvPr id="56" name="Google Shape;56;p15"/>
          <p:cNvSpPr txBox="1"/>
          <p:nvPr/>
        </p:nvSpPr>
        <p:spPr>
          <a:xfrm>
            <a:off x="446573" y="4942510"/>
            <a:ext cx="3426927" cy="98488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600" b="1" i="0" u="none" strike="noStrike" cap="none">
                <a:solidFill>
                  <a:schemeClr val="lt1"/>
                </a:solidFill>
                <a:latin typeface="Verdana"/>
                <a:ea typeface="Verdana"/>
                <a:cs typeface="Verdana"/>
                <a:sym typeface="Verdana"/>
              </a:rPr>
              <a:t>Ιωάννης Καραφύλλης</a:t>
            </a:r>
            <a:endParaRPr sz="1600" b="1" i="0" u="none" strike="noStrike" cap="none">
              <a:solidFill>
                <a:schemeClr val="lt1"/>
              </a:solidFill>
              <a:latin typeface="Verdana"/>
              <a:ea typeface="Verdana"/>
              <a:cs typeface="Verdana"/>
              <a:sym typeface="Verdana"/>
            </a:endParaRPr>
          </a:p>
          <a:p>
            <a:pPr marL="0" marR="0" lvl="0" indent="0" algn="l" rtl="0">
              <a:lnSpc>
                <a:spcPct val="150000"/>
              </a:lnSpc>
              <a:spcBef>
                <a:spcPct val="0"/>
              </a:spcBef>
              <a:spcAft>
                <a:spcPct val="0"/>
              </a:spcAft>
              <a:buNone/>
            </a:pPr>
            <a:r>
              <a:rPr lang="en-US" sz="1600" b="0" i="0" u="none" strike="noStrike" cap="none">
                <a:solidFill>
                  <a:schemeClr val="lt1"/>
                </a:solidFill>
                <a:latin typeface="Verdana"/>
                <a:ea typeface="Verdana"/>
                <a:cs typeface="Verdana"/>
                <a:sym typeface="Verdana"/>
              </a:rPr>
              <a:t>Γενικός Διευθυντής  </a:t>
            </a:r>
            <a:endParaRPr sz="1600" b="0" i="0" u="none" strike="noStrike" cap="none">
              <a:solidFill>
                <a:schemeClr val="lt1"/>
              </a:solidFill>
              <a:latin typeface="Arial" pitchFamily="34" charset="0"/>
              <a:ea typeface="Arial" pitchFamily="34" charset="0"/>
              <a:cs typeface="Arial" pitchFamily="34" charset="0"/>
              <a:sym typeface="Arial" pitchFamily="34" charset="0"/>
            </a:endParaRPr>
          </a:p>
          <a:p>
            <a:pPr marL="0" marR="0" lvl="0" indent="0" algn="l" rtl="0">
              <a:lnSpc>
                <a:spcPct val="150000"/>
              </a:lnSpc>
              <a:spcBef>
                <a:spcPct val="0"/>
              </a:spcBef>
              <a:spcAft>
                <a:spcPct val="0"/>
              </a:spcAft>
              <a:buNone/>
            </a:pPr>
            <a:r>
              <a:rPr lang="en-US" sz="1600" b="0" i="0" u="none" strike="noStrike" cap="none">
                <a:solidFill>
                  <a:schemeClr val="lt1"/>
                </a:solidFill>
                <a:latin typeface="Verdana"/>
                <a:ea typeface="Verdana"/>
                <a:cs typeface="Verdana"/>
                <a:sym typeface="Verdana"/>
              </a:rPr>
              <a:t>ΕΛΛΗΝΙΚΟΣ ΕΡΥΘΡΟΣ ΣΤΑΥΡΟΣ</a:t>
            </a:r>
            <a:endParaRPr sz="1600" b="0" i="0" u="none" strike="noStrike" cap="none">
              <a:solidFill>
                <a:schemeClr val="lt1"/>
              </a:solidFill>
              <a:latin typeface="Verdana"/>
              <a:ea typeface="Verdana"/>
              <a:cs typeface="Verdana"/>
              <a:sym typeface="Verdana"/>
            </a:endParaRPr>
          </a:p>
        </p:txBody>
      </p:sp>
      <p:pic>
        <p:nvPicPr>
          <p:cNvPr id="57" name="Google Shape;57;p15" descr="Ελληνικός Ερυθρός Σταυρός - Τμήμα Καρδίτσας - Home | Facebook"/>
          <p:cNvPicPr preferRelativeResize="0"/>
          <p:nvPr/>
        </p:nvPicPr>
        <p:blipFill>
          <a:blip r:embed="rId9">
            <a:alphaModFix/>
          </a:blip>
          <a:stretch>
            <a:fillRect/>
          </a:stretch>
        </p:blipFill>
        <p:spPr>
          <a:xfrm>
            <a:off x="10980679" y="969397"/>
            <a:ext cx="1173221" cy="1173221"/>
          </a:xfrm>
          <a:prstGeom prst="rect">
            <a:avLst/>
          </a:prstGeom>
          <a:noFill/>
          <a:ln>
            <a:noFill/>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61"/>
        <p:cNvGrpSpPr/>
        <p:nvPr/>
      </p:nvGrpSpPr>
      <p:grpSpPr>
        <a:xfrm>
          <a:off x="0" y="0"/>
          <a:ext cx="0" cy="0"/>
          <a:chOff x="0" y="0"/>
          <a:chExt cx="0" cy="0"/>
        </a:xfrm>
      </p:grpSpPr>
      <p:pic>
        <p:nvPicPr>
          <p:cNvPr id="62" name="Google Shape;62;p7" descr="A picture containing grass, outdoor, sky, road&#10;&#10;Description automatically generated"/>
          <p:cNvPicPr preferRelativeResize="0"/>
          <p:nvPr/>
        </p:nvPicPr>
        <p:blipFill>
          <a:blip r:embed="rId3">
            <a:alphaModFix amt="10000"/>
          </a:blip>
          <a:srcRect l="17526"/>
          <a:stretch>
            <a:fillRect/>
          </a:stretch>
        </p:blipFill>
        <p:spPr>
          <a:xfrm>
            <a:off x="5624176" y="1379623"/>
            <a:ext cx="6462041" cy="5223494"/>
          </a:xfrm>
          <a:prstGeom prst="rect">
            <a:avLst/>
          </a:prstGeom>
          <a:noFill/>
          <a:ln>
            <a:noFill/>
          </a:ln>
        </p:spPr>
      </p:pic>
      <p:pic>
        <p:nvPicPr>
          <p:cNvPr id="63" name="Google Shape;63;p7"/>
          <p:cNvPicPr preferRelativeResize="0"/>
          <p:nvPr/>
        </p:nvPicPr>
        <p:blipFill>
          <a:blip r:embed="rId4">
            <a:alphaModFix/>
          </a:blip>
          <a:stretch>
            <a:fillRect/>
          </a:stretch>
        </p:blipFill>
        <p:spPr>
          <a:xfrm>
            <a:off x="9053995" y="907694"/>
            <a:ext cx="2851824" cy="344596"/>
          </a:xfrm>
          <a:prstGeom prst="rect">
            <a:avLst/>
          </a:prstGeom>
          <a:noFill/>
          <a:ln>
            <a:noFill/>
          </a:ln>
        </p:spPr>
      </p:pic>
      <p:sp>
        <p:nvSpPr>
          <p:cNvPr id="64" name="Google Shape;64;p7"/>
          <p:cNvSpPr txBox="1"/>
          <p:nvPr/>
        </p:nvSpPr>
        <p:spPr>
          <a:xfrm>
            <a:off x="105783" y="855515"/>
            <a:ext cx="9402830" cy="65005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87750"/>
              </a:lnSpc>
              <a:spcBef>
                <a:spcPct val="0"/>
              </a:spcBef>
              <a:spcAft>
                <a:spcPct val="0"/>
              </a:spcAft>
              <a:buNone/>
            </a:pPr>
            <a:r>
              <a:rPr lang="en-US" sz="2400" b="1" i="0" u="none" strike="noStrike" cap="none">
                <a:solidFill>
                  <a:srgbClr val="D9325D"/>
                </a:solidFill>
                <a:latin typeface="Verdana"/>
                <a:ea typeface="Verdana"/>
                <a:cs typeface="Verdana"/>
                <a:sym typeface="Verdana"/>
              </a:rPr>
              <a:t>Τ</a:t>
            </a:r>
            <a:r>
              <a:rPr lang="en-US" sz="2400" b="1" i="0" u="none" strike="noStrike" cap="none">
                <a:solidFill>
                  <a:schemeClr val="lt1"/>
                </a:solidFill>
                <a:latin typeface="Verdana"/>
                <a:ea typeface="Verdana"/>
                <a:cs typeface="Verdana"/>
                <a:sym typeface="Verdana"/>
              </a:rPr>
              <a:t>ρέχοντα ζητήματα ως προς τη  διαχείριση  της διαδικασίας διαλογής θυμάτων βάσει προτεραιότητας </a:t>
            </a:r>
            <a:endParaRPr sz="2400" b="1" i="0" u="none" strike="noStrike" cap="none">
              <a:solidFill>
                <a:schemeClr val="lt1"/>
              </a:solidFill>
              <a:latin typeface="Verdana"/>
              <a:ea typeface="Verdana"/>
              <a:cs typeface="Verdana"/>
              <a:sym typeface="Verdana"/>
            </a:endParaRPr>
          </a:p>
        </p:txBody>
      </p:sp>
      <p:sp>
        <p:nvSpPr>
          <p:cNvPr id="65" name="Google Shape;65;p7"/>
          <p:cNvSpPr/>
          <p:nvPr/>
        </p:nvSpPr>
        <p:spPr>
          <a:xfrm>
            <a:off x="670418" y="215381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6" name="Google Shape;66;p7"/>
          <p:cNvSpPr/>
          <p:nvPr/>
        </p:nvSpPr>
        <p:spPr>
          <a:xfrm>
            <a:off x="615642" y="207077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7" name="Google Shape;67;p7"/>
          <p:cNvSpPr txBox="1"/>
          <p:nvPr/>
        </p:nvSpPr>
        <p:spPr>
          <a:xfrm>
            <a:off x="1286939" y="2152528"/>
            <a:ext cx="10198433" cy="180045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Σχεδιασμός και λήψη αποφάσεων</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285750" marR="0" lvl="0" indent="-285750" algn="l" rtl="0">
              <a:lnSpc>
                <a:spcPct val="150000"/>
              </a:lnSpc>
              <a:spcBef>
                <a:spcPts val="60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Έλλειψη σαφήνειας για τον επικεφαλής των επιχειρήσεων στο πεδίο, στις δομές ελέγχου και εντολών και τα κέντρα αποστολής</a:t>
            </a:r>
            <a:endParaRPr sz="1200" b="0" i="0" u="none" strike="noStrike" cap="none">
              <a:solidFill>
                <a:schemeClr val="lt1"/>
              </a:solidFill>
              <a:latin typeface="Verdana"/>
              <a:ea typeface="Verdana"/>
              <a:cs typeface="Verdana"/>
              <a:sym typeface="Verdana"/>
            </a:endParaRPr>
          </a:p>
          <a:p>
            <a:pPr marL="285750" marR="0" lvl="0" indent="-285750" algn="l" rtl="0">
              <a:lnSpc>
                <a:spcPct val="150000"/>
              </a:lnSpc>
              <a:spcBef>
                <a:spcPct val="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Έλλειψη πληροφόρησης για τις περιβαλλοντικές συνθήκες (συνθήκες κυκλοφορίας και καιρικές συνθήκες)</a:t>
            </a:r>
            <a:endParaRPr/>
          </a:p>
          <a:p>
            <a:pPr marL="285750" marR="0" lvl="0" indent="-285750" algn="l" rtl="0">
              <a:lnSpc>
                <a:spcPct val="150000"/>
              </a:lnSpc>
              <a:spcBef>
                <a:spcPct val="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Απουσία δεδομένων με σκοπό την υποστήριξη στη λήψη αποφάσεων για τη βελτίωση της κατανομής πόρων και της μεταφοράς θυμάτων</a:t>
            </a:r>
            <a:endParaRPr sz="1200" b="0" i="0" u="none" strike="noStrike" cap="none">
              <a:solidFill>
                <a:schemeClr val="lt1"/>
              </a:solidFill>
              <a:latin typeface="Verdana"/>
              <a:ea typeface="Verdana"/>
              <a:cs typeface="Verdana"/>
              <a:sym typeface="Verdana"/>
            </a:endParaRPr>
          </a:p>
          <a:p>
            <a:pPr marL="285750" marR="0" lvl="0" indent="-184150" algn="l" rtl="0">
              <a:lnSpc>
                <a:spcPct val="100000"/>
              </a:lnSpc>
              <a:spcBef>
                <a:spcPct val="0"/>
              </a:spcBef>
              <a:spcAft>
                <a:spcPct val="0"/>
              </a:spcAft>
              <a:buClr>
                <a:schemeClr val="dk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p:txBody>
      </p:sp>
      <p:sp>
        <p:nvSpPr>
          <p:cNvPr id="68" name="Google Shape;68;p7"/>
          <p:cNvSpPr txBox="1"/>
          <p:nvPr/>
        </p:nvSpPr>
        <p:spPr>
          <a:xfrm>
            <a:off x="1286939" y="3748271"/>
            <a:ext cx="9402830" cy="180045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Κατανομή πόρων</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285750" marR="0" lvl="0" indent="-285750" algn="l" rtl="0">
              <a:lnSpc>
                <a:spcPct val="150000"/>
              </a:lnSpc>
              <a:spcBef>
                <a:spcPts val="600"/>
              </a:spcBef>
              <a:spcAft>
                <a:spcPct val="0"/>
              </a:spcAft>
              <a:buClr>
                <a:schemeClr val="lt1"/>
              </a:buClr>
              <a:buSzPts val="1600"/>
              <a:buFont typeface="Courier New"/>
              <a:buChar char="o"/>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Η κατανομή πόρων είναι μερικές φορές αναποτελεσματική λόγω της έλλειψης διαλειτουργικότητας των υφιστάμενων συστημάτων</a:t>
            </a:r>
            <a:endParaRPr sz="1100" b="0" i="0" u="none" strike="noStrike" cap="none">
              <a:solidFill>
                <a:schemeClr val="lt1"/>
              </a:solidFill>
              <a:latin typeface="Verdana"/>
              <a:ea typeface="Verdana"/>
              <a:cs typeface="Verdana"/>
              <a:sym typeface="Verdana"/>
            </a:endParaRPr>
          </a:p>
          <a:p>
            <a:pPr marL="285750" marR="0" lvl="0" indent="-285750" algn="l" rtl="0">
              <a:lnSpc>
                <a:spcPct val="150000"/>
              </a:lnSpc>
              <a:spcBef>
                <a:spcPct val="0"/>
              </a:spcBef>
              <a:spcAft>
                <a:spcPct val="0"/>
              </a:spcAft>
              <a:buClr>
                <a:schemeClr val="lt1"/>
              </a:buClr>
              <a:buSzPts val="1600"/>
              <a:buFont typeface="Courier New"/>
              <a:buChar char="o"/>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Απαιτείται εξαντλητική ανάλυση των δεδομένων που δημιουργούνται στο συμβάν, τόσο σε πραγματικό χρόνο όσο και στη συνέχεια </a:t>
            </a:r>
            <a:endParaRPr sz="1100" b="0" i="0" u="none" strike="noStrike" cap="none">
              <a:solidFill>
                <a:schemeClr val="lt1"/>
              </a:solidFill>
              <a:latin typeface="Verdana"/>
              <a:ea typeface="Verdana"/>
              <a:cs typeface="Verdana"/>
              <a:sym typeface="Verdana"/>
            </a:endParaRPr>
          </a:p>
          <a:p>
            <a:pPr marL="285750" marR="0" lvl="0" indent="-285750" algn="l" rtl="0">
              <a:lnSpc>
                <a:spcPct val="150000"/>
              </a:lnSpc>
              <a:spcBef>
                <a:spcPct val="0"/>
              </a:spcBef>
              <a:spcAft>
                <a:spcPct val="0"/>
              </a:spcAft>
              <a:buClr>
                <a:schemeClr val="lt1"/>
              </a:buClr>
              <a:buSzPts val="1600"/>
              <a:buFont typeface="Courier New"/>
              <a:buChar char="o"/>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Η αυτοματοποιημένη παρακολούθηση των θυμάτων που έχουν ήδη αξιολογηθεί μπορεί να αποδεσμεύσει ανθρώπινο δυναμικό για τη φροντίδα άλλωνθυμάτων.</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285750" marR="0" lvl="0" indent="-184150" algn="l" rtl="0">
              <a:lnSpc>
                <a:spcPct val="100000"/>
              </a:lnSpc>
              <a:spcBef>
                <a:spcPct val="0"/>
              </a:spcBef>
              <a:spcAft>
                <a:spcPct val="0"/>
              </a:spcAft>
              <a:buClr>
                <a:schemeClr val="dk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p:txBody>
      </p:sp>
      <p:sp>
        <p:nvSpPr>
          <p:cNvPr id="69" name="Google Shape;69;p7"/>
          <p:cNvSpPr/>
          <p:nvPr/>
        </p:nvSpPr>
        <p:spPr>
          <a:xfrm>
            <a:off x="615642" y="383131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70" name="Google Shape;70;p7"/>
          <p:cNvSpPr/>
          <p:nvPr/>
        </p:nvSpPr>
        <p:spPr>
          <a:xfrm>
            <a:off x="560866" y="374827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74"/>
        <p:cNvGrpSpPr/>
        <p:nvPr/>
      </p:nvGrpSpPr>
      <p:grpSpPr>
        <a:xfrm>
          <a:off x="0" y="0"/>
          <a:ext cx="0" cy="0"/>
          <a:chOff x="0" y="0"/>
          <a:chExt cx="0" cy="0"/>
        </a:xfrm>
      </p:grpSpPr>
      <p:pic>
        <p:nvPicPr>
          <p:cNvPr id="75" name="Google Shape;75;p51" descr="A picture containing grass, outdoor, sky, road&#10;&#10;Description automatically generated"/>
          <p:cNvPicPr preferRelativeResize="0"/>
          <p:nvPr/>
        </p:nvPicPr>
        <p:blipFill>
          <a:blip r:embed="rId3">
            <a:alphaModFix amt="10000"/>
          </a:blip>
          <a:srcRect l="17526"/>
          <a:stretch>
            <a:fillRect/>
          </a:stretch>
        </p:blipFill>
        <p:spPr>
          <a:xfrm>
            <a:off x="5576997" y="-111184"/>
            <a:ext cx="6462041" cy="5223494"/>
          </a:xfrm>
          <a:prstGeom prst="rect">
            <a:avLst/>
          </a:prstGeom>
          <a:noFill/>
          <a:ln>
            <a:noFill/>
          </a:ln>
        </p:spPr>
      </p:pic>
      <p:pic>
        <p:nvPicPr>
          <p:cNvPr id="76" name="Google Shape;76;p51"/>
          <p:cNvPicPr preferRelativeResize="0"/>
          <p:nvPr/>
        </p:nvPicPr>
        <p:blipFill>
          <a:blip r:embed="rId4">
            <a:alphaModFix/>
          </a:blip>
          <a:stretch>
            <a:fillRect/>
          </a:stretch>
        </p:blipFill>
        <p:spPr>
          <a:xfrm>
            <a:off x="9006816" y="-584326"/>
            <a:ext cx="2851824" cy="344596"/>
          </a:xfrm>
          <a:prstGeom prst="rect">
            <a:avLst/>
          </a:prstGeom>
          <a:noFill/>
          <a:ln>
            <a:noFill/>
          </a:ln>
        </p:spPr>
      </p:pic>
      <p:sp>
        <p:nvSpPr>
          <p:cNvPr id="77" name="Google Shape;77;p51"/>
          <p:cNvSpPr txBox="1"/>
          <p:nvPr/>
        </p:nvSpPr>
        <p:spPr>
          <a:xfrm>
            <a:off x="501272" y="631618"/>
            <a:ext cx="11483650" cy="75841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87750"/>
              </a:lnSpc>
              <a:spcBef>
                <a:spcPct val="0"/>
              </a:spcBef>
              <a:spcAft>
                <a:spcPct val="0"/>
              </a:spcAft>
              <a:buNone/>
            </a:pPr>
            <a:r>
              <a:rPr lang="en-US" sz="2800" b="1" i="0" u="none" strike="noStrike" cap="none">
                <a:solidFill>
                  <a:srgbClr val="D9325D"/>
                </a:solidFill>
                <a:latin typeface="Verdana"/>
                <a:ea typeface="Verdana"/>
                <a:cs typeface="Verdana"/>
                <a:sym typeface="Verdana"/>
              </a:rPr>
              <a:t>Τ</a:t>
            </a:r>
            <a:r>
              <a:rPr lang="en-US" sz="2800" b="1" i="0" u="none" strike="noStrike" cap="none">
                <a:solidFill>
                  <a:schemeClr val="lt1"/>
                </a:solidFill>
                <a:latin typeface="Verdana"/>
                <a:ea typeface="Verdana"/>
                <a:cs typeface="Verdana"/>
                <a:sym typeface="Verdana"/>
              </a:rPr>
              <a:t>ρέχοντα ζητήματα ως προς τη  διαχείριση  της διαδικασίας διαλογής θυμάτων βάσει προτεραιότητας </a:t>
            </a:r>
            <a:endParaRPr sz="2800" b="1" i="0" u="none" strike="noStrike" cap="none">
              <a:solidFill>
                <a:schemeClr val="lt1"/>
              </a:solidFill>
              <a:latin typeface="Verdana"/>
              <a:ea typeface="Verdana"/>
              <a:cs typeface="Verdana"/>
              <a:sym typeface="Verdana"/>
            </a:endParaRPr>
          </a:p>
        </p:txBody>
      </p:sp>
      <p:sp>
        <p:nvSpPr>
          <p:cNvPr id="78" name="Google Shape;78;p51"/>
          <p:cNvSpPr txBox="1"/>
          <p:nvPr/>
        </p:nvSpPr>
        <p:spPr>
          <a:xfrm>
            <a:off x="1195242" y="2182545"/>
            <a:ext cx="9562367" cy="152345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Πρακτική διαλογής βάσει προτεραιότητας</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285750" marR="0" lvl="0" indent="-285750" algn="l" rtl="0">
              <a:lnSpc>
                <a:spcPct val="150000"/>
              </a:lnSpc>
              <a:spcBef>
                <a:spcPts val="60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Η τρέχουσα διαλογή βάσει προτεραιότητας δεν είναι ευέλικτη</a:t>
            </a:r>
            <a:endParaRPr sz="1100" b="0" i="0" u="none" strike="noStrike" cap="none">
              <a:solidFill>
                <a:schemeClr val="lt1"/>
              </a:solidFill>
              <a:latin typeface="Verdana"/>
              <a:ea typeface="Verdana"/>
              <a:cs typeface="Verdana"/>
              <a:sym typeface="Verdana"/>
            </a:endParaRPr>
          </a:p>
          <a:p>
            <a:pPr marL="285750" marR="0" lvl="0" indent="-285750" algn="l" rtl="0">
              <a:lnSpc>
                <a:spcPct val="150000"/>
              </a:lnSpc>
              <a:spcBef>
                <a:spcPct val="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Βελτίωση της εκ νέου διαλογής, παραδείγματος χάριν, παρακολούθηση της κατάστασης και των ζωτικών σημείων των τραυματιών που έχουν ήδη προτεραιοποιηθεί  </a:t>
            </a:r>
            <a:endParaRPr sz="1200" b="0" i="0" u="none" strike="noStrike" cap="none">
              <a:solidFill>
                <a:schemeClr val="lt1"/>
              </a:solidFill>
              <a:latin typeface="Verdana"/>
              <a:ea typeface="Verdana"/>
              <a:cs typeface="Verdana"/>
              <a:sym typeface="Verdana"/>
            </a:endParaRPr>
          </a:p>
          <a:p>
            <a:pPr marL="285750" marR="0" lvl="0" indent="-184150" algn="l" rtl="0">
              <a:lnSpc>
                <a:spcPct val="100000"/>
              </a:lnSpc>
              <a:spcBef>
                <a:spcPct val="0"/>
              </a:spcBef>
              <a:spcAft>
                <a:spcPct val="0"/>
              </a:spcAft>
              <a:buClr>
                <a:schemeClr val="dk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p:txBody>
      </p:sp>
      <p:sp>
        <p:nvSpPr>
          <p:cNvPr id="79" name="Google Shape;79;p51"/>
          <p:cNvSpPr txBox="1"/>
          <p:nvPr/>
        </p:nvSpPr>
        <p:spPr>
          <a:xfrm>
            <a:off x="1195242" y="3522814"/>
            <a:ext cx="9486967" cy="63090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Μετάδοση δεδομένων</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60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Τα ραδιοφωνικά μηνύματα είναι επιρρεπή στην πρόκληση σύγχυσης και μεταδίδονται αργά</a:t>
            </a:r>
            <a:endParaRPr sz="1100" b="0" i="0" u="none" strike="noStrike" cap="none">
              <a:solidFill>
                <a:schemeClr val="lt1"/>
              </a:solidFill>
              <a:latin typeface="Verdana"/>
              <a:ea typeface="Verdana"/>
              <a:cs typeface="Verdana"/>
              <a:sym typeface="Verdana"/>
            </a:endParaRPr>
          </a:p>
        </p:txBody>
      </p:sp>
      <p:sp>
        <p:nvSpPr>
          <p:cNvPr id="80" name="Google Shape;80;p51"/>
          <p:cNvSpPr txBox="1"/>
          <p:nvPr/>
        </p:nvSpPr>
        <p:spPr>
          <a:xfrm>
            <a:off x="1189628" y="4541051"/>
            <a:ext cx="10511937" cy="143112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n-US" sz="1800" b="1" i="0" u="none" strike="noStrike" cap="none">
                <a:solidFill>
                  <a:schemeClr val="lt1"/>
                </a:solidFill>
                <a:latin typeface="Verdana"/>
                <a:ea typeface="Verdana"/>
                <a:cs typeface="Verdana"/>
                <a:sym typeface="Verdana"/>
              </a:rPr>
              <a:t>Διαλειτουργικότητα</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285750" marR="0" lvl="0" indent="-285750" algn="l" rtl="0">
              <a:lnSpc>
                <a:spcPct val="150000"/>
              </a:lnSpc>
              <a:spcBef>
                <a:spcPts val="60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Έλλειψη διαλειτουργικότητας (έλλειψη εφαρμογών) μεταξύ εφαρμοζόμενων ιατρονοσηλευτικών συστημάτων σε έκτακτες ανάγκες </a:t>
            </a:r>
            <a:endParaRPr sz="1200" b="0" i="0" u="none" strike="noStrike" cap="none">
              <a:solidFill>
                <a:schemeClr val="lt1"/>
              </a:solidFill>
              <a:latin typeface="Verdana"/>
              <a:ea typeface="Verdana"/>
              <a:cs typeface="Verdana"/>
              <a:sym typeface="Verdana"/>
            </a:endParaRPr>
          </a:p>
          <a:p>
            <a:pPr marL="285750" marR="0" lvl="0" indent="-285750" algn="l" rtl="0">
              <a:lnSpc>
                <a:spcPct val="150000"/>
              </a:lnSpc>
              <a:spcBef>
                <a:spcPts val="60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Έλλειψη διαλειτουργικότητας μεταξύ των εμπλεκόμενων φορέων που συμμετέχουν σε έκτακτες ανάγκες </a:t>
            </a:r>
            <a:endParaRPr sz="1200" b="0" i="0" u="none" strike="noStrike" cap="none">
              <a:solidFill>
                <a:schemeClr val="lt1"/>
              </a:solidFill>
              <a:latin typeface="Verdana"/>
              <a:ea typeface="Verdana"/>
              <a:cs typeface="Verdana"/>
              <a:sym typeface="Verdana"/>
            </a:endParaRPr>
          </a:p>
          <a:p>
            <a:pPr marL="285750" marR="0" lvl="0" indent="-285750" algn="l" rtl="0">
              <a:lnSpc>
                <a:spcPct val="150000"/>
              </a:lnSpc>
              <a:spcBef>
                <a:spcPts val="600"/>
              </a:spcBef>
              <a:spcAft>
                <a:spcPct val="0"/>
              </a:spcAft>
              <a:buClr>
                <a:schemeClr val="lt1"/>
              </a:buClr>
              <a:buSzPts val="1600"/>
              <a:buFont typeface="Courier New"/>
              <a:buChar char="o"/>
            </a:pPr>
            <a:r>
              <a:rPr lang="en-US" sz="1200" b="0" i="0" u="none" strike="noStrike" cap="none">
                <a:solidFill>
                  <a:schemeClr val="lt1"/>
                </a:solidFill>
                <a:latin typeface="Verdana"/>
                <a:ea typeface="Verdana"/>
                <a:cs typeface="Verdana"/>
                <a:sym typeface="Verdana"/>
              </a:rPr>
              <a:t>Έλλειψη διαλειτουργικότητας με το εθνικό Ηλεκτρονικό Μητρώο Υγείας </a:t>
            </a:r>
            <a:endParaRPr sz="1200" b="0" i="0" u="none" strike="noStrike" cap="none">
              <a:solidFill>
                <a:schemeClr val="lt1"/>
              </a:solidFill>
              <a:latin typeface="Verdana"/>
              <a:ea typeface="Verdana"/>
              <a:cs typeface="Verdana"/>
              <a:sym typeface="Verdana"/>
            </a:endParaRPr>
          </a:p>
        </p:txBody>
      </p:sp>
      <p:sp>
        <p:nvSpPr>
          <p:cNvPr id="81" name="Google Shape;81;p51"/>
          <p:cNvSpPr/>
          <p:nvPr/>
        </p:nvSpPr>
        <p:spPr>
          <a:xfrm>
            <a:off x="698127" y="2177043"/>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82" name="Google Shape;82;p51"/>
          <p:cNvSpPr/>
          <p:nvPr/>
        </p:nvSpPr>
        <p:spPr>
          <a:xfrm>
            <a:off x="643351" y="2094002"/>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83" name="Google Shape;83;p51"/>
          <p:cNvSpPr/>
          <p:nvPr/>
        </p:nvSpPr>
        <p:spPr>
          <a:xfrm>
            <a:off x="628854" y="340967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84" name="Google Shape;84;p51"/>
          <p:cNvSpPr/>
          <p:nvPr/>
        </p:nvSpPr>
        <p:spPr>
          <a:xfrm>
            <a:off x="574078" y="332663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85" name="Google Shape;85;p51"/>
          <p:cNvSpPr/>
          <p:nvPr/>
        </p:nvSpPr>
        <p:spPr>
          <a:xfrm>
            <a:off x="628854" y="4585933"/>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86" name="Google Shape;86;p51"/>
          <p:cNvSpPr/>
          <p:nvPr/>
        </p:nvSpPr>
        <p:spPr>
          <a:xfrm>
            <a:off x="574078" y="4502892"/>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90"/>
        <p:cNvGrpSpPr/>
        <p:nvPr/>
      </p:nvGrpSpPr>
      <p:grpSpPr>
        <a:xfrm>
          <a:off x="0" y="0"/>
          <a:ext cx="0" cy="0"/>
          <a:chOff x="0" y="0"/>
          <a:chExt cx="0" cy="0"/>
        </a:xfrm>
      </p:grpSpPr>
      <p:pic>
        <p:nvPicPr>
          <p:cNvPr id="91" name="Google Shape;91;p8" descr="A picture containing grass, outdoor, sky, road&#10;&#10;Description automatically generated"/>
          <p:cNvPicPr preferRelativeResize="0"/>
          <p:nvPr/>
        </p:nvPicPr>
        <p:blipFill>
          <a:blip r:embed="rId3">
            <a:alphaModFix amt="10000"/>
          </a:blip>
          <a:srcRect l="17526"/>
          <a:stretch>
            <a:fillRect/>
          </a:stretch>
        </p:blipFill>
        <p:spPr>
          <a:xfrm>
            <a:off x="5577994" y="762000"/>
            <a:ext cx="6462041" cy="5223494"/>
          </a:xfrm>
          <a:prstGeom prst="rect">
            <a:avLst/>
          </a:prstGeom>
          <a:noFill/>
          <a:ln>
            <a:noFill/>
          </a:ln>
        </p:spPr>
      </p:pic>
      <p:pic>
        <p:nvPicPr>
          <p:cNvPr id="92" name="Google Shape;92;p8"/>
          <p:cNvPicPr preferRelativeResize="0"/>
          <p:nvPr/>
        </p:nvPicPr>
        <p:blipFill>
          <a:blip r:embed="rId4">
            <a:alphaModFix/>
          </a:blip>
          <a:stretch>
            <a:fillRect/>
          </a:stretch>
        </p:blipFill>
        <p:spPr>
          <a:xfrm>
            <a:off x="9007813" y="288858"/>
            <a:ext cx="2851824" cy="344596"/>
          </a:xfrm>
          <a:prstGeom prst="rect">
            <a:avLst/>
          </a:prstGeom>
          <a:noFill/>
          <a:ln>
            <a:noFill/>
          </a:ln>
        </p:spPr>
      </p:pic>
      <p:sp>
        <p:nvSpPr>
          <p:cNvPr id="93" name="Google Shape;93;p8"/>
          <p:cNvSpPr txBox="1"/>
          <p:nvPr/>
        </p:nvSpPr>
        <p:spPr>
          <a:xfrm>
            <a:off x="506973" y="787730"/>
            <a:ext cx="11483650" cy="43332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87750"/>
              </a:lnSpc>
              <a:spcBef>
                <a:spcPct val="0"/>
              </a:spcBef>
              <a:spcAft>
                <a:spcPct val="0"/>
              </a:spcAft>
              <a:buNone/>
            </a:pPr>
            <a:r>
              <a:rPr lang="en-US" sz="3200" b="1" i="0" u="none" strike="noStrike" cap="none">
                <a:solidFill>
                  <a:srgbClr val="D9325D"/>
                </a:solidFill>
                <a:latin typeface="Verdana"/>
                <a:ea typeface="Verdana"/>
                <a:cs typeface="Verdana"/>
                <a:sym typeface="Verdana"/>
              </a:rPr>
              <a:t>Σ</a:t>
            </a:r>
            <a:r>
              <a:rPr lang="en-US" sz="3200" b="1" i="0" u="none" strike="noStrike" cap="none">
                <a:solidFill>
                  <a:schemeClr val="lt1"/>
                </a:solidFill>
                <a:latin typeface="Verdana"/>
                <a:ea typeface="Verdana"/>
                <a:cs typeface="Verdana"/>
                <a:sym typeface="Verdana"/>
              </a:rPr>
              <a:t>ημασία της διαχείρισης της διαδικασίας διαλογής</a:t>
            </a:r>
            <a:endParaRPr sz="3200" b="1" i="0" u="none" strike="noStrike" cap="none">
              <a:solidFill>
                <a:schemeClr val="lt1"/>
              </a:solidFill>
              <a:latin typeface="Verdana"/>
              <a:ea typeface="Verdana"/>
              <a:cs typeface="Verdana"/>
              <a:sym typeface="Verdana"/>
            </a:endParaRPr>
          </a:p>
        </p:txBody>
      </p:sp>
      <p:sp>
        <p:nvSpPr>
          <p:cNvPr id="94" name="Google Shape;94;p8"/>
          <p:cNvSpPr/>
          <p:nvPr/>
        </p:nvSpPr>
        <p:spPr>
          <a:xfrm>
            <a:off x="624236" y="330799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95" name="Google Shape;95;p8"/>
          <p:cNvSpPr/>
          <p:nvPr/>
        </p:nvSpPr>
        <p:spPr>
          <a:xfrm>
            <a:off x="569460" y="322495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96" name="Google Shape;96;p8"/>
          <p:cNvSpPr txBox="1"/>
          <p:nvPr/>
        </p:nvSpPr>
        <p:spPr>
          <a:xfrm>
            <a:off x="1190625" y="3268726"/>
            <a:ext cx="10121232" cy="109256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n-US" sz="1800" b="1" i="0" u="none" strike="noStrike" cap="none">
                <a:solidFill>
                  <a:schemeClr val="lt1"/>
                </a:solidFill>
                <a:latin typeface="Verdana"/>
                <a:ea typeface="Verdana"/>
                <a:cs typeface="Verdana"/>
                <a:sym typeface="Verdana"/>
              </a:rPr>
              <a:t>Τι</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600"/>
              </a:spcBef>
              <a:spcAft>
                <a:spcPct val="0"/>
              </a:spcAft>
              <a:buClr>
                <a:schemeClr val="lt1"/>
              </a:buClr>
              <a:buSzPts val="1600"/>
              <a:buFont typeface="Courier New"/>
              <a:buChar char="o"/>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Ταξινόμηση ασθενών σε ομάδες προτεραιότητας ανάλογα με τις ανάγκες τους και τους διαθέσιμους πόρους. </a:t>
            </a:r>
            <a:endParaRPr sz="1200" b="0" i="0" u="none" strike="noStrike" cap="none">
              <a:solidFill>
                <a:schemeClr val="lt1"/>
              </a:solidFill>
              <a:latin typeface="Verdana"/>
              <a:ea typeface="Verdana"/>
              <a:cs typeface="Verdana"/>
              <a:sym typeface="Verdana"/>
            </a:endParaRPr>
          </a:p>
          <a:p>
            <a:pPr marL="285750" marR="0" lvl="0" indent="-285750" algn="l" rtl="0">
              <a:lnSpc>
                <a:spcPct val="100000"/>
              </a:lnSpc>
              <a:spcBef>
                <a:spcPct val="0"/>
              </a:spcBef>
              <a:spcAft>
                <a:spcPct val="0"/>
              </a:spcAft>
              <a:buClr>
                <a:schemeClr val="lt1"/>
              </a:buClr>
              <a:buSzPts val="1600"/>
              <a:buFont typeface="Courier New"/>
              <a:buChar char="o"/>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Διασφάλιση της αποτελεσματικής χρήσης των διαθέσιμων πόρων (π.χ. προσωπικό, προμήθειες, εξοπλισμός, μεταφορές, ιατρικές εγκαταστάσεις).</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97" name="Google Shape;97;p8"/>
          <p:cNvSpPr txBox="1"/>
          <p:nvPr/>
        </p:nvSpPr>
        <p:spPr>
          <a:xfrm>
            <a:off x="1190625" y="4376380"/>
            <a:ext cx="9333767" cy="130801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n-US" sz="1800" b="1" i="0" u="none" strike="noStrike" cap="none">
                <a:solidFill>
                  <a:schemeClr val="lt1"/>
                </a:solidFill>
                <a:latin typeface="Verdana"/>
                <a:ea typeface="Verdana"/>
                <a:cs typeface="Verdana"/>
                <a:sym typeface="Verdana"/>
              </a:rPr>
              <a:t>Γιατί</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600"/>
              </a:spcBef>
              <a:spcAft>
                <a:spcPct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Χαμηλή πιθανότητα, αλλά υψηλός αντίκτυπος των συμβάντων</a:t>
            </a:r>
            <a:endParaRPr sz="1400" b="0" i="0" u="none" strike="noStrike" cap="none">
              <a:solidFill>
                <a:schemeClr val="lt1"/>
              </a:solidFill>
              <a:latin typeface="Verdana"/>
              <a:ea typeface="Verdana"/>
              <a:cs typeface="Verdana"/>
              <a:sym typeface="Verdana"/>
            </a:endParaRPr>
          </a:p>
          <a:p>
            <a:pPr marL="285750" marR="0" lvl="0" indent="-285750" algn="l" rtl="0">
              <a:lnSpc>
                <a:spcPct val="100000"/>
              </a:lnSpc>
              <a:spcBef>
                <a:spcPct val="0"/>
              </a:spcBef>
              <a:spcAft>
                <a:spcPct val="0"/>
              </a:spcAft>
              <a:buClr>
                <a:schemeClr val="lt1"/>
              </a:buClr>
              <a:buSzPts val="1600"/>
              <a:buFont typeface="Courier New"/>
              <a:buChar char="o"/>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Επίδραση της έκτασης και της ποιότητας της φροντίδας που παρέχεται από το σύστημα Ιατρικών Υπηρεσιών Άμεσης επέμβασης (EMS). </a:t>
            </a:r>
            <a:endParaRPr sz="1200" b="0" i="0" u="none" strike="noStrike" cap="none">
              <a:solidFill>
                <a:schemeClr val="lt1"/>
              </a:solidFill>
              <a:latin typeface="Verdana"/>
              <a:ea typeface="Verdana"/>
              <a:cs typeface="Verdana"/>
              <a:sym typeface="Verdana"/>
            </a:endParaRPr>
          </a:p>
          <a:p>
            <a:pPr marL="285750" marR="0" lvl="0" indent="-285750" algn="l" rtl="0">
              <a:lnSpc>
                <a:spcPct val="100000"/>
              </a:lnSpc>
              <a:spcBef>
                <a:spcPct val="0"/>
              </a:spcBef>
              <a:spcAft>
                <a:spcPct val="0"/>
              </a:spcAft>
              <a:buClr>
                <a:schemeClr val="lt1"/>
              </a:buClr>
              <a:buSzPts val="1600"/>
              <a:buFont typeface="Courier New"/>
              <a:buChar char="o"/>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Μείωση της θνησιμότητας και αύξηση της ποιότητας ζωής των θυμάτων.</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98" name="Google Shape;98;p8"/>
          <p:cNvSpPr/>
          <p:nvPr/>
        </p:nvSpPr>
        <p:spPr>
          <a:xfrm>
            <a:off x="623392" y="440533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99" name="Google Shape;99;p8"/>
          <p:cNvSpPr/>
          <p:nvPr/>
        </p:nvSpPr>
        <p:spPr>
          <a:xfrm>
            <a:off x="568616" y="432229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100" name="Google Shape;100;p8"/>
          <p:cNvPicPr preferRelativeResize="0"/>
          <p:nvPr/>
        </p:nvPicPr>
        <p:blipFill>
          <a:blip r:embed="rId5">
            <a:alphaModFix/>
          </a:blip>
          <a:stretch>
            <a:fillRect/>
          </a:stretch>
        </p:blipFill>
        <p:spPr>
          <a:xfrm>
            <a:off x="568616" y="1520392"/>
            <a:ext cx="10915979" cy="1333621"/>
          </a:xfrm>
          <a:prstGeom prst="rect">
            <a:avLst/>
          </a:prstGeom>
          <a:noFill/>
          <a:ln>
            <a:noFill/>
          </a:ln>
        </p:spPr>
      </p:pic>
      <p:sp>
        <p:nvSpPr>
          <p:cNvPr id="101" name="Google Shape;101;p8"/>
          <p:cNvSpPr txBox="1"/>
          <p:nvPr/>
        </p:nvSpPr>
        <p:spPr>
          <a:xfrm>
            <a:off x="1199481" y="5634629"/>
            <a:ext cx="10098634" cy="87712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n-US" sz="1800" b="1" i="0" u="none" strike="noStrike" cap="none">
                <a:solidFill>
                  <a:schemeClr val="lt1"/>
                </a:solidFill>
                <a:latin typeface="Verdana"/>
                <a:ea typeface="Verdana"/>
                <a:cs typeface="Verdana"/>
                <a:sym typeface="Verdana"/>
              </a:rPr>
              <a:t>Τάση</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600"/>
              </a:spcBef>
              <a:spcAft>
                <a:spcPct val="0"/>
              </a:spcAft>
              <a:buClr>
                <a:schemeClr val="lt1"/>
              </a:buClr>
              <a:buSzPts val="1600"/>
              <a:buFont typeface="Courier New"/>
              <a:buChar char="o"/>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Αύξηση του αριθμού των φυσικών και ανθρωπογενών καταστροφών</a:t>
            </a:r>
            <a:endParaRPr sz="1200" b="0" i="0" u="none" strike="noStrike" cap="none">
              <a:solidFill>
                <a:schemeClr val="lt1"/>
              </a:solidFill>
              <a:latin typeface="Verdana"/>
              <a:ea typeface="Verdana"/>
              <a:cs typeface="Verdana"/>
              <a:sym typeface="Verdana"/>
            </a:endParaRPr>
          </a:p>
          <a:p>
            <a:pPr marL="285750" marR="0" lvl="0" indent="-285750" algn="l" rtl="0">
              <a:lnSpc>
                <a:spcPct val="100000"/>
              </a:lnSpc>
              <a:spcBef>
                <a:spcPct val="0"/>
              </a:spcBef>
              <a:spcAft>
                <a:spcPct val="0"/>
              </a:spcAft>
              <a:buClr>
                <a:schemeClr val="lt1"/>
              </a:buClr>
              <a:buSzPts val="1600"/>
              <a:buFont typeface="Courier New"/>
              <a:buChar char="o"/>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Παράγοντες κινδύνου: κλιματική αλλαγή, αστικοποίηση, μεταβαλλόμενο τοπίο ασφάλειας, τεχνολογικές εξελίξεις</a:t>
            </a:r>
            <a:endParaRPr sz="1200" b="0" i="0" u="none" strike="noStrike" cap="none">
              <a:solidFill>
                <a:schemeClr val="lt1"/>
              </a:solidFill>
              <a:latin typeface="Verdana"/>
              <a:ea typeface="Verdana"/>
              <a:cs typeface="Verdana"/>
              <a:sym typeface="Verdana"/>
            </a:endParaRPr>
          </a:p>
        </p:txBody>
      </p:sp>
      <p:sp>
        <p:nvSpPr>
          <p:cNvPr id="102" name="Google Shape;102;p8"/>
          <p:cNvSpPr/>
          <p:nvPr/>
        </p:nvSpPr>
        <p:spPr>
          <a:xfrm>
            <a:off x="632248" y="566358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03" name="Google Shape;103;p8"/>
          <p:cNvSpPr/>
          <p:nvPr/>
        </p:nvSpPr>
        <p:spPr>
          <a:xfrm>
            <a:off x="577472" y="558054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9"/>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p>
            <a:pPr marL="0" lvl="0" indent="0" algn="l" rtl="0">
              <a:lnSpc>
                <a:spcPct val="90000"/>
              </a:lnSpc>
              <a:spcBef>
                <a:spcPct val="0"/>
              </a:spcBef>
              <a:spcAft>
                <a:spcPct val="0"/>
              </a:spcAft>
              <a:buClr>
                <a:schemeClr val="lt1"/>
              </a:buClr>
              <a:buSzPts val="4000"/>
              <a:buNone/>
            </a:pPr>
            <a:endParaRPr/>
          </a:p>
        </p:txBody>
      </p:sp>
      <p:pic>
        <p:nvPicPr>
          <p:cNvPr id="109" name="Google Shape;109;p9"/>
          <p:cNvPicPr preferRelativeResize="0"/>
          <p:nvPr/>
        </p:nvPicPr>
        <p:blipFill>
          <a:blip r:embed="rId3">
            <a:alphaModFix/>
          </a:blip>
          <a:stretch>
            <a:fillRect/>
          </a:stretch>
        </p:blipFill>
        <p:spPr>
          <a:xfrm>
            <a:off x="1392695" y="1253926"/>
            <a:ext cx="947368" cy="720000"/>
          </a:xfrm>
          <a:prstGeom prst="rect">
            <a:avLst/>
          </a:prstGeom>
          <a:noFill/>
          <a:ln>
            <a:noFill/>
          </a:ln>
        </p:spPr>
      </p:pic>
      <p:pic>
        <p:nvPicPr>
          <p:cNvPr id="110" name="Google Shape;110;p9"/>
          <p:cNvPicPr preferRelativeResize="0"/>
          <p:nvPr/>
        </p:nvPicPr>
        <p:blipFill>
          <a:blip r:embed="rId3">
            <a:alphaModFix/>
          </a:blip>
          <a:stretch>
            <a:fillRect/>
          </a:stretch>
        </p:blipFill>
        <p:spPr>
          <a:xfrm rot="10800000">
            <a:off x="9972554" y="4814712"/>
            <a:ext cx="947368" cy="720000"/>
          </a:xfrm>
          <a:prstGeom prst="rect">
            <a:avLst/>
          </a:prstGeom>
          <a:noFill/>
          <a:ln>
            <a:noFill/>
          </a:ln>
        </p:spPr>
      </p:pic>
      <p:sp>
        <p:nvSpPr>
          <p:cNvPr id="111" name="Google Shape;111;p9"/>
          <p:cNvSpPr txBox="1"/>
          <p:nvPr/>
        </p:nvSpPr>
        <p:spPr>
          <a:xfrm>
            <a:off x="967805" y="1818463"/>
            <a:ext cx="9952117" cy="378561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r>
              <a:rPr lang="en-US" sz="4000" b="0" i="0" u="none" strike="noStrike" cap="none">
                <a:solidFill>
                  <a:schemeClr val="lt1"/>
                </a:solidFill>
                <a:latin typeface="Arial" pitchFamily="34" charset="0"/>
                <a:ea typeface="Arial" pitchFamily="34" charset="0"/>
                <a:cs typeface="Arial" pitchFamily="34" charset="0"/>
                <a:sym typeface="Arial" pitchFamily="34" charset="0"/>
              </a:rPr>
              <a:t>Ο κύριος στόχος του iProcureSecurity PCP είναι να βελτιώσει τα σενάρια διαλογής θυμάτων μέσω ενός ευέλικτου συστήματος διαχείρισης διαλογής. Διατίθενται 6,7 εκατομμύρια ευρώ για υπηρεσίες Έρευνας &amp; Ανάπτυξης σε αυτόν τον τομέα.</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10"/>
          <p:cNvPicPr preferRelativeResize="0"/>
          <p:nvPr/>
        </p:nvPicPr>
        <p:blipFill>
          <a:blip r:embed="rId3">
            <a:alphaModFix/>
          </a:blip>
          <a:stretch>
            <a:fillRect/>
          </a:stretch>
        </p:blipFill>
        <p:spPr>
          <a:xfrm>
            <a:off x="4314850" y="1455068"/>
            <a:ext cx="1026561" cy="555551"/>
          </a:xfrm>
          <a:prstGeom prst="rect">
            <a:avLst/>
          </a:prstGeom>
          <a:noFill/>
          <a:ln>
            <a:noFill/>
          </a:ln>
        </p:spPr>
      </p:pic>
      <p:sp>
        <p:nvSpPr>
          <p:cNvPr id="117" name="Google Shape;117;p10"/>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118" name="Google Shape;118;p10"/>
          <p:cNvPicPr preferRelativeResize="0"/>
          <p:nvPr/>
        </p:nvPicPr>
        <p:blipFill>
          <a:blip r:embed="rId4">
            <a:alphaModFix/>
          </a:blip>
          <a:stretch>
            <a:fillRect/>
          </a:stretch>
        </p:blipFill>
        <p:spPr>
          <a:xfrm>
            <a:off x="9013656" y="285750"/>
            <a:ext cx="2853572" cy="345600"/>
          </a:xfrm>
          <a:prstGeom prst="rect">
            <a:avLst/>
          </a:prstGeom>
          <a:noFill/>
          <a:ln>
            <a:noFill/>
          </a:ln>
        </p:spPr>
      </p:pic>
      <p:sp>
        <p:nvSpPr>
          <p:cNvPr id="119" name="Google Shape;119;p10"/>
          <p:cNvSpPr txBox="1"/>
          <p:nvPr/>
        </p:nvSpPr>
        <p:spPr>
          <a:xfrm>
            <a:off x="159032" y="208628"/>
            <a:ext cx="3254988" cy="6324808"/>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r>
              <a:rPr lang="en-US" sz="6000" b="1" i="0" u="none" strike="noStrike" cap="none">
                <a:solidFill>
                  <a:srgbClr val="70AD47"/>
                </a:solidFill>
                <a:latin typeface="Verdana"/>
                <a:ea typeface="Verdana"/>
                <a:cs typeface="Verdana"/>
                <a:sym typeface="Verdana"/>
              </a:rPr>
              <a:t>9</a:t>
            </a:r>
            <a:r>
              <a:rPr lang="en-US" sz="2800" b="1" i="0" u="none" strike="noStrike" cap="none">
                <a:solidFill>
                  <a:srgbClr val="FFFFF6"/>
                </a:solidFill>
                <a:latin typeface="Verdana"/>
                <a:ea typeface="Verdana"/>
                <a:cs typeface="Verdana"/>
                <a:sym typeface="Verdana"/>
              </a:rPr>
              <a:t> </a:t>
            </a:r>
            <a:r>
              <a:rPr lang="en-US" sz="2800" b="1" i="0" u="none" strike="noStrike" cap="none">
                <a:solidFill>
                  <a:srgbClr val="FFFFF6"/>
                </a:solidFill>
                <a:latin typeface="Arial" pitchFamily="34" charset="0"/>
                <a:ea typeface="Arial" pitchFamily="34" charset="0"/>
                <a:cs typeface="Arial" pitchFamily="34" charset="0"/>
                <a:sym typeface="Arial" pitchFamily="34" charset="0"/>
              </a:rPr>
              <a:t>Αναθέτουσες Αρχές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ts val="1800"/>
              </a:spcBef>
              <a:spcAft>
                <a:spcPct val="0"/>
              </a:spcAft>
              <a:buClr>
                <a:srgbClr val="000000"/>
              </a:buClr>
              <a:buSzPts val="1800"/>
              <a:buFont typeface="Arial" pitchFamily="34" charset="0"/>
              <a:buNone/>
            </a:pPr>
            <a:r>
              <a:rPr lang="en-US" sz="1800" b="0" i="0" u="none" strike="noStrike" cap="none">
                <a:solidFill>
                  <a:srgbClr val="FFFFF6"/>
                </a:solidFill>
                <a:latin typeface="Verdana"/>
                <a:ea typeface="Verdana"/>
                <a:cs typeface="Verdana"/>
                <a:sym typeface="Verdana"/>
              </a:rPr>
              <a:t>από</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ts val="1800"/>
              </a:spcBef>
              <a:spcAft>
                <a:spcPct val="0"/>
              </a:spcAft>
              <a:buClr>
                <a:srgbClr val="000000"/>
              </a:buClr>
              <a:buSzPts val="6000"/>
              <a:buFont typeface="Arial" pitchFamily="34" charset="0"/>
              <a:buNone/>
            </a:pPr>
            <a:r>
              <a:rPr lang="en-US" sz="6000" b="1" i="0" u="none" strike="noStrike" cap="none">
                <a:solidFill>
                  <a:srgbClr val="70AD47"/>
                </a:solidFill>
                <a:latin typeface="Verdana"/>
                <a:ea typeface="Verdana"/>
                <a:cs typeface="Verdana"/>
                <a:sym typeface="Verdana"/>
              </a:rPr>
              <a:t>5</a:t>
            </a:r>
            <a:r>
              <a:rPr lang="en-US" sz="2800" b="1" i="0" u="none" strike="noStrike" cap="none">
                <a:solidFill>
                  <a:srgbClr val="FFFFF6"/>
                </a:solidFill>
                <a:latin typeface="Verdana"/>
                <a:ea typeface="Verdana"/>
                <a:cs typeface="Verdana"/>
                <a:sym typeface="Verdana"/>
              </a:rPr>
              <a:t> χώρες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ts val="1800"/>
              </a:spcBef>
              <a:spcAft>
                <a:spcPct val="0"/>
              </a:spcAft>
              <a:buNone/>
            </a:pPr>
            <a:r>
              <a:rPr lang="en-US" sz="1800" b="0" i="0" u="none" strike="noStrike" cap="none">
                <a:solidFill>
                  <a:srgbClr val="FFFFF6"/>
                </a:solidFill>
                <a:latin typeface="Verdana"/>
                <a:ea typeface="Verdana"/>
                <a:cs typeface="Verdana"/>
                <a:sym typeface="Verdana"/>
              </a:rPr>
              <a:t>Υπεύθυνες για την προ-νοσοκομειακή φροντίδα περισσότερων από </a:t>
            </a:r>
            <a:endParaRPr sz="1800" b="0"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1800"/>
              </a:spcAft>
              <a:buNone/>
            </a:pPr>
            <a:r>
              <a:rPr lang="en-US" sz="6000" b="1" i="0" u="none" strike="noStrike" cap="none">
                <a:solidFill>
                  <a:srgbClr val="70AD47"/>
                </a:solidFill>
                <a:latin typeface="Verdana"/>
                <a:ea typeface="Verdana"/>
                <a:cs typeface="Verdana"/>
                <a:sym typeface="Verdana"/>
              </a:rPr>
              <a:t>40</a:t>
            </a:r>
            <a:r>
              <a:rPr lang="en-US" sz="2800" b="1" i="0" u="none" strike="noStrike" cap="none">
                <a:solidFill>
                  <a:srgbClr val="FFFFF6"/>
                </a:solidFill>
                <a:latin typeface="Verdana"/>
                <a:ea typeface="Verdana"/>
                <a:cs typeface="Verdana"/>
                <a:sym typeface="Verdana"/>
              </a:rPr>
              <a:t> εκατομμυρίων ανθρώπων</a:t>
            </a:r>
            <a:endParaRPr sz="2800" b="1" i="0" u="none" strike="noStrike" cap="none">
              <a:solidFill>
                <a:srgbClr val="FFFFF6"/>
              </a:solidFill>
              <a:latin typeface="Verdana"/>
              <a:ea typeface="Verdana"/>
              <a:cs typeface="Verdana"/>
              <a:sym typeface="Verdana"/>
            </a:endParaRPr>
          </a:p>
        </p:txBody>
      </p:sp>
      <p:grpSp>
        <p:nvGrpSpPr>
          <p:cNvPr id="120" name="Google Shape;120;p10"/>
          <p:cNvGrpSpPr/>
          <p:nvPr/>
        </p:nvGrpSpPr>
        <p:grpSpPr>
          <a:xfrm>
            <a:off x="3959487" y="349326"/>
            <a:ext cx="345999" cy="345999"/>
            <a:chOff x="6997962" y="1320876"/>
            <a:chExt cx="486198" cy="486198"/>
          </a:xfrm>
        </p:grpSpPr>
        <p:sp>
          <p:nvSpPr>
            <p:cNvPr id="121" name="Google Shape;121;p10"/>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22" name="Google Shape;122;p10"/>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123" name="Google Shape;123;p10"/>
          <p:cNvSpPr txBox="1"/>
          <p:nvPr/>
        </p:nvSpPr>
        <p:spPr>
          <a:xfrm>
            <a:off x="5570927" y="163723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000000"/>
                </a:solidFill>
                <a:latin typeface="Arial" pitchFamily="34" charset="0"/>
                <a:ea typeface="Arial" pitchFamily="34" charset="0"/>
                <a:cs typeface="Arial" pitchFamily="34" charset="0"/>
                <a:sym typeface="Arial" pitchFamily="34" charset="0"/>
              </a:rPr>
              <a:t>ΔΗΜΌΣΙΑ ΕΤΑΙΡΕΊΑ ΈΚΤΑΚΤΗΣ ΑΝΆΓΚΗΣ </a:t>
            </a:r>
            <a:r>
              <a:rPr lang="en-US" sz="1200" b="0" i="0" u="none" strike="noStrike" cap="none">
                <a:solidFill>
                  <a:srgbClr val="191919"/>
                </a:solidFill>
                <a:latin typeface="Verdana"/>
                <a:ea typeface="Verdana"/>
                <a:cs typeface="Verdana"/>
                <a:sym typeface="Verdana"/>
              </a:rPr>
              <a:t>SANITARIAS (EPES) - ΙΣΠΑΝΙΑ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24" name="Google Shape;124;p10"/>
          <p:cNvSpPr txBox="1"/>
          <p:nvPr/>
        </p:nvSpPr>
        <p:spPr>
          <a:xfrm>
            <a:off x="4522890" y="304865"/>
            <a:ext cx="4686327" cy="369332"/>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2400" b="1" i="0" u="none" strike="noStrike" cap="none">
                <a:solidFill>
                  <a:srgbClr val="000000"/>
                </a:solidFill>
                <a:latin typeface="Arial" pitchFamily="34" charset="0"/>
                <a:ea typeface="Arial" pitchFamily="34" charset="0"/>
                <a:cs typeface="Arial" pitchFamily="34" charset="0"/>
                <a:sym typeface="Arial" pitchFamily="34" charset="0"/>
              </a:rPr>
              <a:t>Αναθέτουσες Αρχές &amp; Φορείς</a:t>
            </a:r>
            <a:endParaRPr sz="1400" b="1"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25" name="Google Shape;125;p10"/>
          <p:cNvSpPr txBox="1"/>
          <p:nvPr/>
        </p:nvSpPr>
        <p:spPr>
          <a:xfrm>
            <a:off x="5570927" y="220873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000000"/>
                </a:solidFill>
                <a:latin typeface="Arial" pitchFamily="34" charset="0"/>
                <a:ea typeface="Arial" pitchFamily="34" charset="0"/>
                <a:cs typeface="Arial" pitchFamily="34" charset="0"/>
                <a:sym typeface="Arial" pitchFamily="34" charset="0"/>
              </a:rPr>
              <a:t>ΜΑΔΡΙΛΈΝΙΚΗ ΥΠΗΡΕΣΊΑ ΥΓΕΊΑΣ</a:t>
            </a:r>
            <a:r>
              <a:rPr lang="en-US" sz="1200" b="0" i="0" u="none" strike="noStrike" cap="none">
                <a:solidFill>
                  <a:srgbClr val="191919"/>
                </a:solidFill>
                <a:latin typeface="Verdana"/>
                <a:ea typeface="Verdana"/>
                <a:cs typeface="Verdana"/>
                <a:sym typeface="Verdana"/>
              </a:rPr>
              <a:t> (SERMAS) - ΙΣΠΑΝΙΑ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126" name="Google Shape;126;p10"/>
          <p:cNvPicPr preferRelativeResize="0"/>
          <p:nvPr/>
        </p:nvPicPr>
        <p:blipFill>
          <a:blip r:embed="rId5">
            <a:alphaModFix/>
          </a:blip>
          <a:stretch>
            <a:fillRect/>
          </a:stretch>
        </p:blipFill>
        <p:spPr>
          <a:xfrm>
            <a:off x="4411241" y="2109938"/>
            <a:ext cx="840009" cy="454593"/>
          </a:xfrm>
          <a:prstGeom prst="rect">
            <a:avLst/>
          </a:prstGeom>
          <a:noFill/>
          <a:ln>
            <a:noFill/>
          </a:ln>
        </p:spPr>
      </p:pic>
      <p:pic>
        <p:nvPicPr>
          <p:cNvPr id="127" name="Google Shape;127;p10"/>
          <p:cNvPicPr preferRelativeResize="0"/>
          <p:nvPr/>
        </p:nvPicPr>
        <p:blipFill>
          <a:blip r:embed="rId6">
            <a:alphaModFix/>
          </a:blip>
          <a:stretch>
            <a:fillRect/>
          </a:stretch>
        </p:blipFill>
        <p:spPr>
          <a:xfrm>
            <a:off x="4348758" y="2653539"/>
            <a:ext cx="957702" cy="518286"/>
          </a:xfrm>
          <a:prstGeom prst="rect">
            <a:avLst/>
          </a:prstGeom>
          <a:noFill/>
          <a:ln>
            <a:noFill/>
          </a:ln>
        </p:spPr>
      </p:pic>
      <p:sp>
        <p:nvSpPr>
          <p:cNvPr id="128" name="Google Shape;128;p10"/>
          <p:cNvSpPr txBox="1"/>
          <p:nvPr/>
        </p:nvSpPr>
        <p:spPr>
          <a:xfrm>
            <a:off x="5570927" y="2751663"/>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191919"/>
                </a:solidFill>
                <a:latin typeface="Verdana"/>
                <a:ea typeface="Verdana"/>
                <a:cs typeface="Verdana"/>
                <a:sym typeface="Verdana"/>
              </a:rPr>
              <a:t>ΑΥΣΤΡΙΑΚΟΣ ΕΡΥΘΡΟΣ ΣΤΑΥΡΟΣ (ARC) - ΑΥΣΤΡΙΑ</a:t>
            </a:r>
            <a:endParaRPr sz="1200" b="0" i="0" u="none" strike="noStrike" cap="none">
              <a:solidFill>
                <a:srgbClr val="191919"/>
              </a:solidFill>
              <a:latin typeface="Verdana"/>
              <a:ea typeface="Verdana"/>
              <a:cs typeface="Verdana"/>
              <a:sym typeface="Verdana"/>
            </a:endParaRPr>
          </a:p>
        </p:txBody>
      </p:sp>
      <p:pic>
        <p:nvPicPr>
          <p:cNvPr id="129" name="Google Shape;129;p10" descr="Ein Bild, das Text enthält.&#10;&#10;Automatisch generierte Beschreibung"/>
          <p:cNvPicPr preferRelativeResize="0"/>
          <p:nvPr/>
        </p:nvPicPr>
        <p:blipFill>
          <a:blip r:embed="rId7">
            <a:alphaModFix/>
          </a:blip>
          <a:stretch>
            <a:fillRect/>
          </a:stretch>
        </p:blipFill>
        <p:spPr>
          <a:xfrm>
            <a:off x="4417238" y="3291457"/>
            <a:ext cx="805502" cy="435919"/>
          </a:xfrm>
          <a:prstGeom prst="rect">
            <a:avLst/>
          </a:prstGeom>
          <a:noFill/>
          <a:ln>
            <a:noFill/>
          </a:ln>
        </p:spPr>
      </p:pic>
      <p:sp>
        <p:nvSpPr>
          <p:cNvPr id="130" name="Google Shape;130;p10"/>
          <p:cNvSpPr txBox="1"/>
          <p:nvPr/>
        </p:nvSpPr>
        <p:spPr>
          <a:xfrm>
            <a:off x="5570927" y="337078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000000"/>
                </a:solidFill>
                <a:latin typeface="Arial" pitchFamily="34" charset="0"/>
                <a:ea typeface="Arial" pitchFamily="34" charset="0"/>
                <a:cs typeface="Arial" pitchFamily="34" charset="0"/>
                <a:sym typeface="Arial" pitchFamily="34" charset="0"/>
              </a:rPr>
              <a:t>ΠΕΡΙΦΕΡΕΙΑΚΉ ΥΠΗΡΕΣΊΑ ΈΚΤΑΚΤΗΣ ΑΝΆΓΚΗΣ</a:t>
            </a:r>
            <a:r>
              <a:rPr lang="en-US" sz="1200" b="0" i="0" u="none" strike="noStrike" cap="none">
                <a:solidFill>
                  <a:srgbClr val="191919"/>
                </a:solidFill>
                <a:latin typeface="Verdana"/>
                <a:ea typeface="Verdana"/>
                <a:cs typeface="Verdana"/>
                <a:sym typeface="Verdana"/>
              </a:rPr>
              <a:t> (AREU) - ΙΤΑΛΙΑ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131" name="Google Shape;131;p10"/>
          <p:cNvPicPr preferRelativeResize="0"/>
          <p:nvPr/>
        </p:nvPicPr>
        <p:blipFill>
          <a:blip r:embed="rId8">
            <a:alphaModFix/>
          </a:blip>
          <a:stretch>
            <a:fillRect/>
          </a:stretch>
        </p:blipFill>
        <p:spPr>
          <a:xfrm>
            <a:off x="4367807" y="3854473"/>
            <a:ext cx="903451" cy="488927"/>
          </a:xfrm>
          <a:prstGeom prst="rect">
            <a:avLst/>
          </a:prstGeom>
          <a:noFill/>
          <a:ln>
            <a:noFill/>
          </a:ln>
        </p:spPr>
      </p:pic>
      <p:sp>
        <p:nvSpPr>
          <p:cNvPr id="132" name="Google Shape;132;p10"/>
          <p:cNvSpPr txBox="1"/>
          <p:nvPr/>
        </p:nvSpPr>
        <p:spPr>
          <a:xfrm>
            <a:off x="5570927" y="399943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191919"/>
                </a:solidFill>
                <a:latin typeface="Verdana"/>
                <a:ea typeface="Verdana"/>
                <a:cs typeface="Verdana"/>
                <a:sym typeface="Verdana"/>
              </a:rPr>
              <a:t>A</a:t>
            </a:r>
            <a:r>
              <a:rPr lang="en-US" sz="1200" b="0" i="0" u="none" strike="noStrike" cap="none">
                <a:solidFill>
                  <a:srgbClr val="000000"/>
                </a:solidFill>
                <a:latin typeface="Arial" pitchFamily="34" charset="0"/>
                <a:ea typeface="Arial" pitchFamily="34" charset="0"/>
                <a:cs typeface="Arial" pitchFamily="34" charset="0"/>
                <a:sym typeface="Arial" pitchFamily="34" charset="0"/>
              </a:rPr>
              <a:t>ΤΟΠΙΚΉ ΥΓΕΙΟΝΟΜΙΚΉ ΑΡΧΉ BENEVENTO</a:t>
            </a:r>
            <a:r>
              <a:rPr lang="en-US" sz="1200" b="0" i="0" u="none" strike="noStrike" cap="none">
                <a:solidFill>
                  <a:srgbClr val="191919"/>
                </a:solidFill>
                <a:latin typeface="Verdana"/>
                <a:ea typeface="Verdana"/>
                <a:cs typeface="Verdana"/>
                <a:sym typeface="Verdana"/>
              </a:rPr>
              <a:t> (ASLBN) - </a:t>
            </a:r>
            <a:r>
              <a:rPr lang="en-US" sz="1200" b="0" i="0" u="none" strike="noStrike" cap="none">
                <a:solidFill>
                  <a:srgbClr val="000000"/>
                </a:solidFill>
                <a:latin typeface="Arial" pitchFamily="34" charset="0"/>
                <a:ea typeface="Arial" pitchFamily="34" charset="0"/>
                <a:cs typeface="Arial" pitchFamily="34" charset="0"/>
                <a:sym typeface="Arial" pitchFamily="34" charset="0"/>
              </a:rPr>
              <a:t>ΙΤΑΛΙΑ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133" name="Google Shape;133;p10"/>
          <p:cNvPicPr preferRelativeResize="0"/>
          <p:nvPr/>
        </p:nvPicPr>
        <p:blipFill>
          <a:blip r:embed="rId9">
            <a:alphaModFix/>
          </a:blip>
          <a:stretch>
            <a:fillRect/>
          </a:stretch>
        </p:blipFill>
        <p:spPr>
          <a:xfrm>
            <a:off x="4324351" y="4448175"/>
            <a:ext cx="968030" cy="523875"/>
          </a:xfrm>
          <a:prstGeom prst="rect">
            <a:avLst/>
          </a:prstGeom>
          <a:noFill/>
          <a:ln>
            <a:noFill/>
          </a:ln>
        </p:spPr>
      </p:pic>
      <p:sp>
        <p:nvSpPr>
          <p:cNvPr id="134" name="Google Shape;134;p10"/>
          <p:cNvSpPr txBox="1"/>
          <p:nvPr/>
        </p:nvSpPr>
        <p:spPr>
          <a:xfrm>
            <a:off x="5570927" y="466618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191919"/>
                </a:solidFill>
                <a:latin typeface="Verdana"/>
                <a:ea typeface="Verdana"/>
                <a:cs typeface="Verdana"/>
                <a:sym typeface="Verdana"/>
              </a:rPr>
              <a:t>ΕΛΛΗΝΙΚΟΣ ΕΡΥΘΡΟΣ ΣΤΑΥΡΟΣ (ΕΕΣ) - ΕΛΛΑΔΑ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135" name="Google Shape;135;p10"/>
          <p:cNvPicPr preferRelativeResize="0"/>
          <p:nvPr/>
        </p:nvPicPr>
        <p:blipFill>
          <a:blip r:embed="rId10">
            <a:alphaModFix/>
          </a:blip>
          <a:stretch>
            <a:fillRect/>
          </a:stretch>
        </p:blipFill>
        <p:spPr>
          <a:xfrm>
            <a:off x="4292735" y="5045148"/>
            <a:ext cx="1069840" cy="578972"/>
          </a:xfrm>
          <a:prstGeom prst="rect">
            <a:avLst/>
          </a:prstGeom>
          <a:noFill/>
          <a:ln>
            <a:noFill/>
          </a:ln>
        </p:spPr>
      </p:pic>
      <p:sp>
        <p:nvSpPr>
          <p:cNvPr id="136" name="Google Shape;136;p10"/>
          <p:cNvSpPr txBox="1"/>
          <p:nvPr/>
        </p:nvSpPr>
        <p:spPr>
          <a:xfrm>
            <a:off x="5570927" y="527578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191919"/>
                </a:solidFill>
                <a:latin typeface="Verdana"/>
                <a:ea typeface="Verdana"/>
                <a:cs typeface="Verdana"/>
                <a:sym typeface="Verdana"/>
              </a:rPr>
              <a:t>ΕΘΝΙΚΟ ΚΕΝΤΡΟ ΑΜΕΣΗΣ ΒΟΗΘΕΙΑΣ (EKAB) - ΕΛΛΑΔΑ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137" name="Google Shape;137;p10"/>
          <p:cNvPicPr preferRelativeResize="0"/>
          <p:nvPr/>
        </p:nvPicPr>
        <p:blipFill>
          <a:blip r:embed="rId11">
            <a:alphaModFix/>
          </a:blip>
          <a:stretch>
            <a:fillRect/>
          </a:stretch>
        </p:blipFill>
        <p:spPr>
          <a:xfrm>
            <a:off x="4276725" y="5731024"/>
            <a:ext cx="1114425" cy="603101"/>
          </a:xfrm>
          <a:prstGeom prst="rect">
            <a:avLst/>
          </a:prstGeom>
          <a:noFill/>
          <a:ln>
            <a:noFill/>
          </a:ln>
        </p:spPr>
      </p:pic>
      <p:sp>
        <p:nvSpPr>
          <p:cNvPr id="138" name="Google Shape;138;p10"/>
          <p:cNvSpPr txBox="1"/>
          <p:nvPr/>
        </p:nvSpPr>
        <p:spPr>
          <a:xfrm>
            <a:off x="5570927" y="590443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000000"/>
                </a:solidFill>
                <a:latin typeface="Arial" pitchFamily="34" charset="0"/>
                <a:ea typeface="Arial" pitchFamily="34" charset="0"/>
                <a:cs typeface="Arial" pitchFamily="34" charset="0"/>
                <a:sym typeface="Arial" pitchFamily="34" charset="0"/>
              </a:rPr>
              <a:t>ΜΗΤΡΟΠΟΛΙΤΙΚΌΣ ΔΉΜΟΣ ΣΜΎΡΝΗΣ </a:t>
            </a:r>
            <a:r>
              <a:rPr lang="en-US" sz="1200" b="0" i="0" u="none" strike="noStrike" cap="none">
                <a:solidFill>
                  <a:srgbClr val="191919"/>
                </a:solidFill>
                <a:latin typeface="Verdana"/>
                <a:ea typeface="Verdana"/>
                <a:cs typeface="Verdana"/>
                <a:sym typeface="Verdana"/>
              </a:rPr>
              <a:t>(IBB) - ΤΟΥΡΚΙΑ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139" name="Google Shape;139;p10"/>
          <p:cNvPicPr preferRelativeResize="0"/>
          <p:nvPr/>
        </p:nvPicPr>
        <p:blipFill>
          <a:blip r:embed="rId12">
            <a:alphaModFix/>
          </a:blip>
          <a:stretch>
            <a:fillRect/>
          </a:stretch>
        </p:blipFill>
        <p:spPr>
          <a:xfrm>
            <a:off x="4439816" y="821854"/>
            <a:ext cx="847725" cy="458769"/>
          </a:xfrm>
          <a:prstGeom prst="rect">
            <a:avLst/>
          </a:prstGeom>
          <a:noFill/>
          <a:ln>
            <a:noFill/>
          </a:ln>
        </p:spPr>
      </p:pic>
      <p:sp>
        <p:nvSpPr>
          <p:cNvPr id="140" name="Google Shape;140;p10"/>
          <p:cNvSpPr txBox="1"/>
          <p:nvPr/>
        </p:nvSpPr>
        <p:spPr>
          <a:xfrm>
            <a:off x="5570927" y="948809"/>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191919"/>
                </a:solidFill>
                <a:latin typeface="Verdana"/>
                <a:ea typeface="Verdana"/>
                <a:cs typeface="Verdana"/>
                <a:sym typeface="Verdana"/>
              </a:rPr>
              <a:t>ΚΕΝΤΡΟ ΜΕΛΕΤΩΝ ΑΣΦΑΛΕΙΑΣ (KEMEA) – ΕΛΛΑΔΑ*</a:t>
            </a:r>
            <a:endParaRPr sz="1200" b="0" i="0" u="none" strike="noStrike" cap="none">
              <a:solidFill>
                <a:srgbClr val="191919"/>
              </a:solidFill>
              <a:latin typeface="Verdana"/>
              <a:ea typeface="Verdana"/>
              <a:cs typeface="Verdana"/>
              <a:sym typeface="Verdana"/>
            </a:endParaRPr>
          </a:p>
        </p:txBody>
      </p:sp>
      <p:sp>
        <p:nvSpPr>
          <p:cNvPr id="141" name="Google Shape;141;p10"/>
          <p:cNvSpPr txBox="1"/>
          <p:nvPr/>
        </p:nvSpPr>
        <p:spPr>
          <a:xfrm>
            <a:off x="9592511" y="6505575"/>
            <a:ext cx="2712027" cy="25387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050"/>
              <a:buFont typeface="Arial" pitchFamily="34" charset="0"/>
              <a:buNone/>
            </a:pPr>
            <a:endParaRPr sz="1050" b="0" i="0" u="none" strike="noStrike" cap="none">
              <a:solidFill>
                <a:schemeClr val="dk1"/>
              </a:solidFill>
              <a:latin typeface="Verdana"/>
              <a:ea typeface="Verdana"/>
              <a:cs typeface="Verdana"/>
              <a:sym typeface="Verdana"/>
            </a:endParaRPr>
          </a:p>
        </p:txBody>
      </p:sp>
      <p:sp>
        <p:nvSpPr>
          <p:cNvPr id="142" name="Google Shape;142;p10"/>
          <p:cNvSpPr txBox="1"/>
          <p:nvPr/>
        </p:nvSpPr>
        <p:spPr>
          <a:xfrm>
            <a:off x="114300" y="6505575"/>
            <a:ext cx="2345514" cy="2539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050" b="0" i="0" u="none" strike="noStrike" cap="none">
                <a:solidFill>
                  <a:schemeClr val="lt1"/>
                </a:solidFill>
                <a:latin typeface="Arial" pitchFamily="34" charset="0"/>
                <a:ea typeface="Arial" pitchFamily="34" charset="0"/>
                <a:cs typeface="Arial" pitchFamily="34" charset="0"/>
                <a:sym typeface="Arial" pitchFamily="34" charset="0"/>
              </a:rPr>
              <a:t>* Επικεφαλής Αναθέτουσα Αρχή</a:t>
            </a:r>
            <a:endParaRPr sz="1050" b="0" i="0" u="none" strike="noStrike" cap="none">
              <a:solidFill>
                <a:schemeClr val="lt1"/>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1"/>
          <p:cNvPicPr preferRelativeResize="0"/>
          <p:nvPr/>
        </p:nvPicPr>
        <p:blipFill>
          <a:blip r:embed="rId3">
            <a:alphaModFix/>
          </a:blip>
          <a:stretch>
            <a:fillRect/>
          </a:stretch>
        </p:blipFill>
        <p:spPr>
          <a:xfrm>
            <a:off x="4151784" y="1881783"/>
            <a:ext cx="1443245" cy="781050"/>
          </a:xfrm>
          <a:prstGeom prst="rect">
            <a:avLst/>
          </a:prstGeom>
          <a:noFill/>
          <a:ln>
            <a:noFill/>
          </a:ln>
        </p:spPr>
      </p:pic>
      <p:sp>
        <p:nvSpPr>
          <p:cNvPr id="148" name="Google Shape;148;p11"/>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149" name="Google Shape;149;p11"/>
          <p:cNvPicPr preferRelativeResize="0"/>
          <p:nvPr/>
        </p:nvPicPr>
        <p:blipFill>
          <a:blip r:embed="rId4">
            <a:alphaModFix/>
          </a:blip>
          <a:stretch>
            <a:fillRect/>
          </a:stretch>
        </p:blipFill>
        <p:spPr>
          <a:xfrm>
            <a:off x="9013656" y="285750"/>
            <a:ext cx="2853572" cy="345600"/>
          </a:xfrm>
          <a:prstGeom prst="rect">
            <a:avLst/>
          </a:prstGeom>
          <a:noFill/>
          <a:ln>
            <a:noFill/>
          </a:ln>
        </p:spPr>
      </p:pic>
      <p:sp>
        <p:nvSpPr>
          <p:cNvPr id="150" name="Google Shape;150;p11"/>
          <p:cNvSpPr txBox="1"/>
          <p:nvPr/>
        </p:nvSpPr>
        <p:spPr>
          <a:xfrm>
            <a:off x="-1389" y="703259"/>
            <a:ext cx="3575829" cy="524759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r>
              <a:rPr lang="en-US" sz="6000" b="1" i="0" u="none" strike="noStrike" cap="none">
                <a:solidFill>
                  <a:srgbClr val="70AD47"/>
                </a:solidFill>
                <a:latin typeface="Verdana"/>
                <a:ea typeface="Verdana"/>
                <a:cs typeface="Verdana"/>
                <a:sym typeface="Verdana"/>
              </a:rPr>
              <a:t>12</a:t>
            </a:r>
            <a:r>
              <a:rPr lang="en-US" sz="2800" b="1" i="0" u="none" strike="noStrike" cap="none">
                <a:solidFill>
                  <a:srgbClr val="FFFFF6"/>
                </a:solidFill>
                <a:latin typeface="Verdana"/>
                <a:ea typeface="Verdana"/>
                <a:cs typeface="Verdana"/>
                <a:sym typeface="Verdana"/>
              </a:rPr>
              <a:t> συνεργάτες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ts val="1800"/>
              </a:spcBef>
              <a:spcAft>
                <a:spcPct val="0"/>
              </a:spcAft>
              <a:buClr>
                <a:srgbClr val="000000"/>
              </a:buClr>
              <a:buSzPts val="1800"/>
              <a:buFont typeface="Arial" pitchFamily="34" charset="0"/>
              <a:buNone/>
            </a:pPr>
            <a:r>
              <a:rPr lang="en-US" sz="1800" b="0" i="0" u="none" strike="noStrike" cap="none">
                <a:solidFill>
                  <a:srgbClr val="FFFFF6"/>
                </a:solidFill>
                <a:latin typeface="Verdana"/>
                <a:ea typeface="Verdana"/>
                <a:cs typeface="Verdana"/>
                <a:sym typeface="Verdana"/>
              </a:rPr>
              <a:t>από</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ct val="0"/>
              </a:spcBef>
              <a:spcAft>
                <a:spcPct val="0"/>
              </a:spcAft>
              <a:buClr>
                <a:srgbClr val="000000"/>
              </a:buClr>
              <a:buSzPts val="6000"/>
              <a:buFont typeface="Arial" pitchFamily="34" charset="0"/>
              <a:buNone/>
            </a:pPr>
            <a:r>
              <a:rPr lang="en-US" sz="6000" b="1" i="0" u="none" strike="noStrike" cap="none">
                <a:solidFill>
                  <a:srgbClr val="70AD47"/>
                </a:solidFill>
                <a:latin typeface="Verdana"/>
                <a:ea typeface="Verdana"/>
                <a:cs typeface="Verdana"/>
                <a:sym typeface="Verdana"/>
              </a:rPr>
              <a:t>6</a:t>
            </a:r>
            <a:r>
              <a:rPr lang="en-US" sz="2800" b="1" i="0" u="none" strike="noStrike" cap="none">
                <a:solidFill>
                  <a:srgbClr val="FFFFF6"/>
                </a:solidFill>
                <a:latin typeface="Verdana"/>
                <a:ea typeface="Verdana"/>
                <a:cs typeface="Verdana"/>
                <a:sym typeface="Verdana"/>
              </a:rPr>
              <a:t> χώρες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ts val="1200"/>
              </a:spcBef>
              <a:spcAft>
                <a:spcPct val="0"/>
              </a:spcAft>
              <a:buNone/>
            </a:pPr>
            <a:r>
              <a:rPr lang="en-US" sz="6000" b="1" i="0" u="none" strike="noStrike" cap="none">
                <a:solidFill>
                  <a:srgbClr val="70AD47"/>
                </a:solidFill>
                <a:latin typeface="Verdana"/>
                <a:ea typeface="Verdana"/>
                <a:cs typeface="Verdana"/>
                <a:sym typeface="Verdana"/>
              </a:rPr>
              <a:t>10</a:t>
            </a:r>
            <a:r>
              <a:rPr lang="en-US" sz="2800" b="1" i="0" u="none" strike="noStrike" cap="none">
                <a:solidFill>
                  <a:srgbClr val="FFFFF6"/>
                </a:solidFill>
                <a:latin typeface="Verdana"/>
                <a:ea typeface="Verdana"/>
                <a:cs typeface="Verdana"/>
                <a:sym typeface="Verdana"/>
              </a:rPr>
              <a:t>σύμβουλοι</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ts val="1800"/>
              </a:spcBef>
              <a:spcAft>
                <a:spcPts val="1800"/>
              </a:spcAft>
              <a:buNone/>
            </a:pPr>
            <a:r>
              <a:rPr lang="en-US" sz="6000" b="1" i="0" u="none" strike="noStrike" cap="none">
                <a:solidFill>
                  <a:srgbClr val="70AD47"/>
                </a:solidFill>
                <a:latin typeface="Verdana"/>
                <a:ea typeface="Verdana"/>
                <a:cs typeface="Verdana"/>
                <a:sym typeface="Verdana"/>
              </a:rPr>
              <a:t>160+</a:t>
            </a:r>
            <a:r>
              <a:rPr lang="en-US" sz="2800" b="1" i="0" u="none" strike="noStrike" cap="none">
                <a:solidFill>
                  <a:srgbClr val="FFFFF6"/>
                </a:solidFill>
                <a:latin typeface="Verdana"/>
                <a:ea typeface="Verdana"/>
                <a:cs typeface="Verdana"/>
                <a:sym typeface="Verdana"/>
              </a:rPr>
              <a:t> μέλη του δικτύου EMS </a:t>
            </a:r>
            <a:endParaRPr sz="2800" b="1" i="0" u="none" strike="noStrike" cap="none">
              <a:solidFill>
                <a:srgbClr val="FFFFF6"/>
              </a:solidFill>
              <a:latin typeface="Verdana"/>
              <a:ea typeface="Verdana"/>
              <a:cs typeface="Verdana"/>
              <a:sym typeface="Verdana"/>
            </a:endParaRPr>
          </a:p>
        </p:txBody>
      </p:sp>
      <p:grpSp>
        <p:nvGrpSpPr>
          <p:cNvPr id="151" name="Google Shape;151;p11"/>
          <p:cNvGrpSpPr/>
          <p:nvPr/>
        </p:nvGrpSpPr>
        <p:grpSpPr>
          <a:xfrm>
            <a:off x="3959487" y="349326"/>
            <a:ext cx="345999" cy="345999"/>
            <a:chOff x="6997962" y="1320876"/>
            <a:chExt cx="486198" cy="486198"/>
          </a:xfrm>
        </p:grpSpPr>
        <p:sp>
          <p:nvSpPr>
            <p:cNvPr id="152" name="Google Shape;15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53" name="Google Shape;15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154" name="Google Shape;154;p11"/>
          <p:cNvSpPr txBox="1"/>
          <p:nvPr/>
        </p:nvSpPr>
        <p:spPr>
          <a:xfrm>
            <a:off x="5570927" y="215305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200" b="0" i="0" u="none" strike="noStrike" cap="none">
                <a:solidFill>
                  <a:srgbClr val="000000"/>
                </a:solidFill>
                <a:latin typeface="Arial" pitchFamily="34" charset="0"/>
                <a:ea typeface="Arial" pitchFamily="34" charset="0"/>
                <a:cs typeface="Arial" pitchFamily="34" charset="0"/>
                <a:sym typeface="Arial" pitchFamily="34" charset="0"/>
              </a:rPr>
              <a:t>ΈΝΩΣΗ ΙΑΤΡΏΝ ΑΣΘΕΝΟΦΌΡΩΝ ΈΚΤΑΚΤΗΣ ΑΝΆΓΚΗΣ </a:t>
            </a:r>
            <a:r>
              <a:rPr lang="en-US" sz="1200" b="0" i="0" u="none" strike="noStrike" cap="none">
                <a:solidFill>
                  <a:srgbClr val="191919"/>
                </a:solidFill>
                <a:latin typeface="Verdana"/>
                <a:ea typeface="Verdana"/>
                <a:cs typeface="Verdana"/>
                <a:sym typeface="Verdana"/>
              </a:rPr>
              <a:t>(AAHD) - ΤΟΥΡΚΙΑ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55" name="Google Shape;155;p11"/>
          <p:cNvSpPr txBox="1"/>
          <p:nvPr/>
        </p:nvSpPr>
        <p:spPr>
          <a:xfrm>
            <a:off x="4513652" y="451581"/>
            <a:ext cx="3811200" cy="101880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0" i="0" u="none" strike="noStrike" cap="none">
                <a:solidFill>
                  <a:srgbClr val="000000"/>
                </a:solidFill>
                <a:highlight>
                  <a:schemeClr val="lt1"/>
                </a:highlight>
                <a:latin typeface="Arial" pitchFamily="34" charset="0"/>
                <a:ea typeface="Arial" pitchFamily="34" charset="0"/>
                <a:cs typeface="Arial" pitchFamily="34" charset="0"/>
                <a:sym typeface="Arial" pitchFamily="34" charset="0"/>
              </a:rPr>
              <a:t>Με την υποστήριξη:</a:t>
            </a:r>
            <a:endParaRPr sz="1800" b="0" i="0" u="none" strike="noStrike" cap="none">
              <a:solidFill>
                <a:srgbClr val="000000"/>
              </a:solidFill>
              <a:highlight>
                <a:schemeClr val="lt1"/>
              </a:highlight>
              <a:latin typeface="Arial" pitchFamily="34" charset="0"/>
              <a:ea typeface="Arial" pitchFamily="34" charset="0"/>
              <a:cs typeface="Arial" pitchFamily="34" charset="0"/>
              <a:sym typeface="Arial" pitchFamily="34" charset="0"/>
            </a:endParaRPr>
          </a:p>
          <a:p>
            <a:pPr marL="0" marR="0" lvl="0" indent="0" algn="l" rtl="0">
              <a:lnSpc>
                <a:spcPct val="100000"/>
              </a:lnSpc>
              <a:spcBef>
                <a:spcPct val="0"/>
              </a:spcBef>
              <a:spcAft>
                <a:spcPct val="0"/>
              </a:spcAft>
              <a:buNone/>
            </a:pPr>
            <a:br>
              <a:rPr lang="en-US" sz="1800" b="0" i="0" u="none" strike="noStrike" cap="none">
                <a:solidFill>
                  <a:srgbClr val="000000"/>
                </a:solidFill>
                <a:latin typeface="Arial" pitchFamily="34" charset="0"/>
                <a:ea typeface="Arial" pitchFamily="34" charset="0"/>
                <a:cs typeface="Arial" pitchFamily="34" charset="0"/>
                <a:sym typeface="Arial" pitchFamily="34" charset="0"/>
              </a:rPr>
            </a:br>
            <a:endParaRPr sz="18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rtl="0">
              <a:lnSpc>
                <a:spcPct val="67708"/>
              </a:lnSpc>
              <a:spcBef>
                <a:spcPct val="0"/>
              </a:spcBef>
              <a:spcAft>
                <a:spcPct val="0"/>
              </a:spcAft>
              <a:buClr>
                <a:srgbClr val="000000"/>
              </a:buClr>
              <a:buSzPts val="2400"/>
              <a:buFont typeface="Arial" pitchFamily="34" charset="0"/>
              <a:buNone/>
            </a:pPr>
            <a:endParaRPr sz="1800" b="0" i="0" u="none" strike="noStrike" cap="none">
              <a:solidFill>
                <a:srgbClr val="191919"/>
              </a:solidFill>
              <a:latin typeface="Verdana"/>
              <a:ea typeface="Verdana"/>
              <a:cs typeface="Verdana"/>
              <a:sym typeface="Verdana"/>
            </a:endParaRPr>
          </a:p>
        </p:txBody>
      </p:sp>
      <p:sp>
        <p:nvSpPr>
          <p:cNvPr id="156" name="Google Shape;156;p11"/>
          <p:cNvSpPr txBox="1"/>
          <p:nvPr/>
        </p:nvSpPr>
        <p:spPr>
          <a:xfrm>
            <a:off x="5584295" y="3130824"/>
            <a:ext cx="5531379"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200"/>
              <a:buFont typeface="Arial" pitchFamily="34" charset="0"/>
              <a:buNone/>
            </a:pPr>
            <a:r>
              <a:rPr lang="en-US" sz="1200" b="0" i="0" u="none" strike="noStrike" cap="none">
                <a:solidFill>
                  <a:srgbClr val="191919"/>
                </a:solidFill>
                <a:latin typeface="Verdana"/>
                <a:ea typeface="Verdana"/>
                <a:cs typeface="Verdana"/>
                <a:sym typeface="Verdana"/>
              </a:rPr>
              <a:t>EMPIRICA TECHNOLOGY RESEARCH (EMPIRICA) - ΓΕΡΜΑΝΙΑ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57" name="Google Shape;157;p11"/>
          <p:cNvSpPr txBox="1"/>
          <p:nvPr/>
        </p:nvSpPr>
        <p:spPr>
          <a:xfrm>
            <a:off x="5570927" y="1191328"/>
            <a:ext cx="5544747" cy="1846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200"/>
              <a:buFont typeface="Arial" pitchFamily="34" charset="0"/>
              <a:buNone/>
            </a:pPr>
            <a:r>
              <a:rPr lang="en-US" sz="1200" b="0" i="0" u="none" strike="noStrike" cap="none">
                <a:solidFill>
                  <a:srgbClr val="191919"/>
                </a:solidFill>
                <a:latin typeface="Verdana"/>
                <a:ea typeface="Verdana"/>
                <a:cs typeface="Verdana"/>
                <a:sym typeface="Verdana"/>
              </a:rPr>
              <a:t>SYNYO GmbH – ΑΥΣΤΡΙΑ*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58" name="Google Shape;158;p11"/>
          <p:cNvSpPr txBox="1"/>
          <p:nvPr/>
        </p:nvSpPr>
        <p:spPr>
          <a:xfrm>
            <a:off x="114300" y="6505575"/>
            <a:ext cx="2595793" cy="415458"/>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050" b="0" i="0" u="none" strike="noStrike" cap="none">
                <a:solidFill>
                  <a:schemeClr val="lt1"/>
                </a:solidFill>
                <a:latin typeface="Verdana"/>
                <a:ea typeface="Verdana"/>
                <a:cs typeface="Verdana"/>
                <a:sym typeface="Verdana"/>
              </a:rPr>
              <a:t>* Επικεφαλής Αναθέτουσα Αρχή</a:t>
            </a:r>
            <a:endParaRPr sz="1050" b="0" i="0" u="none" strike="noStrike" cap="none">
              <a:solidFill>
                <a:schemeClr val="lt1"/>
              </a:solidFill>
              <a:latin typeface="Arial" pitchFamily="34" charset="0"/>
              <a:ea typeface="Arial" pitchFamily="34" charset="0"/>
              <a:cs typeface="Arial" pitchFamily="34" charset="0"/>
              <a:sym typeface="Arial" pitchFamily="34" charset="0"/>
            </a:endParaRPr>
          </a:p>
          <a:p>
            <a:pPr marL="0" marR="0" lvl="0" indent="0" algn="l" rtl="0">
              <a:lnSpc>
                <a:spcPct val="100000"/>
              </a:lnSpc>
              <a:spcBef>
                <a:spcPct val="0"/>
              </a:spcBef>
              <a:spcAft>
                <a:spcPct val="0"/>
              </a:spcAft>
              <a:buClr>
                <a:srgbClr val="000000"/>
              </a:buClr>
              <a:buSzPts val="1050"/>
              <a:buFont typeface="Arial" pitchFamily="34" charset="0"/>
              <a:buNone/>
            </a:pPr>
            <a:endParaRPr sz="1050" b="0" i="0" u="none" strike="noStrike" cap="none">
              <a:solidFill>
                <a:schemeClr val="lt1"/>
              </a:solidFill>
              <a:latin typeface="Verdana"/>
              <a:ea typeface="Verdana"/>
              <a:cs typeface="Verdana"/>
              <a:sym typeface="Verdana"/>
            </a:endParaRPr>
          </a:p>
        </p:txBody>
      </p:sp>
      <p:pic>
        <p:nvPicPr>
          <p:cNvPr id="159" name="Google Shape;159;p11" descr="Ein Bild, das Text, ClipArt enthält.&#10;&#10;Automatisch generierte Beschreibung"/>
          <p:cNvPicPr preferRelativeResize="0"/>
          <p:nvPr/>
        </p:nvPicPr>
        <p:blipFill>
          <a:blip r:embed="rId5">
            <a:alphaModFix/>
          </a:blip>
          <a:stretch>
            <a:fillRect/>
          </a:stretch>
        </p:blipFill>
        <p:spPr>
          <a:xfrm>
            <a:off x="4240902" y="981075"/>
            <a:ext cx="1169297" cy="632796"/>
          </a:xfrm>
          <a:prstGeom prst="rect">
            <a:avLst/>
          </a:prstGeom>
          <a:noFill/>
          <a:ln>
            <a:noFill/>
          </a:ln>
        </p:spPr>
      </p:pic>
      <p:pic>
        <p:nvPicPr>
          <p:cNvPr id="160" name="Google Shape;160;p11"/>
          <p:cNvPicPr preferRelativeResize="0"/>
          <p:nvPr/>
        </p:nvPicPr>
        <p:blipFill>
          <a:blip r:embed="rId6">
            <a:alphaModFix/>
          </a:blip>
          <a:stretch>
            <a:fillRect/>
          </a:stretch>
        </p:blipFill>
        <p:spPr>
          <a:xfrm>
            <a:off x="4219989" y="2886075"/>
            <a:ext cx="1161636" cy="628650"/>
          </a:xfrm>
          <a:prstGeom prst="rect">
            <a:avLst/>
          </a:prstGeom>
          <a:noFill/>
          <a:ln>
            <a:noFill/>
          </a:ln>
        </p:spPr>
      </p:pic>
      <p:grpSp>
        <p:nvGrpSpPr>
          <p:cNvPr id="161" name="Google Shape;161;p11"/>
          <p:cNvGrpSpPr/>
          <p:nvPr/>
        </p:nvGrpSpPr>
        <p:grpSpPr>
          <a:xfrm>
            <a:off x="3969012" y="3873576"/>
            <a:ext cx="345999" cy="345999"/>
            <a:chOff x="6997962" y="1320876"/>
            <a:chExt cx="486198" cy="486198"/>
          </a:xfrm>
        </p:grpSpPr>
        <p:sp>
          <p:nvSpPr>
            <p:cNvPr id="162" name="Google Shape;16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63" name="Google Shape;16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164" name="Google Shape;164;p11"/>
          <p:cNvSpPr txBox="1"/>
          <p:nvPr/>
        </p:nvSpPr>
        <p:spPr>
          <a:xfrm>
            <a:off x="4523177" y="3899631"/>
            <a:ext cx="7225478" cy="83099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0" i="0" u="none" strike="noStrike" cap="none">
                <a:solidFill>
                  <a:srgbClr val="000000"/>
                </a:solidFill>
                <a:latin typeface="Arial" pitchFamily="34" charset="0"/>
                <a:ea typeface="Arial" pitchFamily="34" charset="0"/>
                <a:cs typeface="Arial" pitchFamily="34" charset="0"/>
                <a:sym typeface="Arial" pitchFamily="34" charset="0"/>
              </a:rPr>
              <a:t>Και τη συμμετοχή της Συμβουλευτικής Επιτροπής Διεθνών Εμπειρογνωμόνων των Ιατρικών Υπηρεσιών Άμεσης Επέμβασης (EMS) και το ευρύτερο δίκτυο iProcureSecurity EMS</a:t>
            </a:r>
            <a:endParaRPr sz="1800" b="0" i="0" u="none" strike="noStrike" cap="none">
              <a:solidFill>
                <a:srgbClr val="000000"/>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4"/>
          <p:cNvSpPr txBox="1">
            <a:spLocks noGrp="1"/>
          </p:cNvSpPr>
          <p:nvPr>
            <p:ph type="body" idx="1"/>
          </p:nvPr>
        </p:nvSpPr>
        <p:spPr>
          <a:xfrm>
            <a:off x="482600" y="635000"/>
            <a:ext cx="8229600" cy="498598"/>
          </a:xfrm>
          <a:prstGeom prst="rect">
            <a:avLst/>
          </a:prstGeom>
          <a:noFill/>
          <a:ln>
            <a:noFill/>
          </a:ln>
        </p:spPr>
        <p:txBody>
          <a:bodyPr spcFirstLastPara="1" wrap="square" lIns="0" tIns="0" rIns="0" bIns="0" anchor="t" anchorCtr="0">
            <a:spAutoFit/>
          </a:bodyPr>
          <a:lstStyle/>
          <a:p>
            <a:pPr marL="0" lvl="0" indent="0" algn="l" rtl="0">
              <a:lnSpc>
                <a:spcPct val="90000"/>
              </a:lnSpc>
              <a:spcBef>
                <a:spcPct val="0"/>
              </a:spcBef>
              <a:spcAft>
                <a:spcPct val="0"/>
              </a:spcAft>
              <a:buClr>
                <a:srgbClr val="D9325D"/>
              </a:buClr>
              <a:buSzPts val="4000"/>
              <a:buNone/>
            </a:pPr>
            <a:r>
              <a:rPr lang="en-US" sz="3600">
                <a:solidFill>
                  <a:srgbClr val="D9325D"/>
                </a:solidFill>
              </a:rPr>
              <a:t>Ε</a:t>
            </a:r>
            <a:r>
              <a:rPr lang="en-US" sz="3600">
                <a:solidFill>
                  <a:schemeClr val="lt1"/>
                </a:solidFill>
              </a:rPr>
              <a:t>πικεφαλής</a:t>
            </a:r>
            <a:r>
              <a:rPr lang="en-US" sz="3600">
                <a:solidFill>
                  <a:srgbClr val="D9325D"/>
                </a:solidFill>
              </a:rPr>
              <a:t> Α</a:t>
            </a:r>
            <a:r>
              <a:rPr lang="en-US" sz="3600">
                <a:solidFill>
                  <a:schemeClr val="lt1"/>
                </a:solidFill>
              </a:rPr>
              <a:t>ναθέτουσα</a:t>
            </a:r>
            <a:r>
              <a:rPr lang="en-US" sz="3600">
                <a:solidFill>
                  <a:srgbClr val="D9325D"/>
                </a:solidFill>
              </a:rPr>
              <a:t> Α</a:t>
            </a:r>
            <a:r>
              <a:rPr lang="en-US" sz="3600">
                <a:solidFill>
                  <a:schemeClr val="lt1"/>
                </a:solidFill>
              </a:rPr>
              <a:t>ρχή</a:t>
            </a:r>
            <a:endParaRPr/>
          </a:p>
        </p:txBody>
      </p:sp>
      <p:sp>
        <p:nvSpPr>
          <p:cNvPr id="170" name="Google Shape;170;p14"/>
          <p:cNvSpPr txBox="1"/>
          <p:nvPr/>
        </p:nvSpPr>
        <p:spPr>
          <a:xfrm>
            <a:off x="1141412" y="1383723"/>
            <a:ext cx="9909175" cy="460121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just" rtl="0">
              <a:lnSpc>
                <a:spcPct val="100000"/>
              </a:lnSpc>
              <a:spcBef>
                <a:spcPct val="0"/>
              </a:spcBef>
              <a:spcAft>
                <a:spcPct val="0"/>
              </a:spcAft>
              <a:buClr>
                <a:srgbClr val="000000"/>
              </a:buClr>
              <a:buSzPts val="1800"/>
              <a:buFont typeface="Arial" pitchFamily="34" charset="0"/>
              <a:buNone/>
            </a:pPr>
            <a:r>
              <a:rPr lang="en-US" sz="2400" b="1" i="0" u="none" strike="noStrike" cap="none">
                <a:solidFill>
                  <a:srgbClr val="D9325D"/>
                </a:solidFill>
                <a:latin typeface="Verdana"/>
                <a:ea typeface="Verdana"/>
                <a:cs typeface="Verdana"/>
                <a:sym typeface="Verdana"/>
              </a:rPr>
              <a:t>Κ</a:t>
            </a:r>
            <a:r>
              <a:rPr lang="en-US" sz="2400" b="1" i="0" u="none" strike="noStrike" cap="none">
                <a:solidFill>
                  <a:schemeClr val="lt1"/>
                </a:solidFill>
                <a:latin typeface="Verdana"/>
                <a:ea typeface="Verdana"/>
                <a:cs typeface="Verdana"/>
                <a:sym typeface="Verdana"/>
              </a:rPr>
              <a:t>έντρο </a:t>
            </a:r>
            <a:r>
              <a:rPr lang="en-US" sz="2400" b="1" i="0" u="none" strike="noStrike" cap="none">
                <a:solidFill>
                  <a:srgbClr val="D9325D"/>
                </a:solidFill>
                <a:latin typeface="Verdana"/>
                <a:ea typeface="Verdana"/>
                <a:cs typeface="Verdana"/>
                <a:sym typeface="Verdana"/>
              </a:rPr>
              <a:t>Μ</a:t>
            </a:r>
            <a:r>
              <a:rPr lang="en-US" sz="2400" b="1" i="0" u="none" strike="noStrike" cap="none">
                <a:solidFill>
                  <a:schemeClr val="lt1"/>
                </a:solidFill>
                <a:latin typeface="Verdana"/>
                <a:ea typeface="Verdana"/>
                <a:cs typeface="Verdana"/>
                <a:sym typeface="Verdana"/>
              </a:rPr>
              <a:t>ελετών </a:t>
            </a:r>
            <a:r>
              <a:rPr lang="en-US" sz="2400" b="1" i="0" u="none" strike="noStrike" cap="none">
                <a:solidFill>
                  <a:srgbClr val="D9325D"/>
                </a:solidFill>
                <a:latin typeface="Verdana"/>
                <a:ea typeface="Verdana"/>
                <a:cs typeface="Verdana"/>
                <a:sym typeface="Verdana"/>
              </a:rPr>
              <a:t>Α</a:t>
            </a:r>
            <a:r>
              <a:rPr lang="en-US" sz="2400" b="1" i="0" u="none" strike="noStrike" cap="none">
                <a:solidFill>
                  <a:schemeClr val="lt1"/>
                </a:solidFill>
                <a:latin typeface="Verdana"/>
                <a:ea typeface="Verdana"/>
                <a:cs typeface="Verdana"/>
                <a:sym typeface="Verdana"/>
              </a:rPr>
              <a:t>σφάλειας - KEMEA</a:t>
            </a:r>
            <a:endParaRPr sz="2400" b="1" i="0" u="none" strike="noStrike" cap="none">
              <a:solidFill>
                <a:schemeClr val="lt1"/>
              </a:solidFill>
              <a:latin typeface="Verdana"/>
              <a:ea typeface="Verdana"/>
              <a:cs typeface="Verdana"/>
              <a:sym typeface="Verdana"/>
            </a:endParaRPr>
          </a:p>
          <a:p>
            <a:pPr marL="0" marR="0" lvl="0" indent="0" algn="just" rtl="0">
              <a:lnSpc>
                <a:spcPct val="100000"/>
              </a:lnSpc>
              <a:spcBef>
                <a:spcPct val="0"/>
              </a:spcBef>
              <a:spcAft>
                <a:spcPct val="0"/>
              </a:spcAft>
              <a:buClr>
                <a:srgbClr val="000000"/>
              </a:buClr>
              <a:buSzPts val="1800"/>
              <a:buFont typeface="Arial" pitchFamily="34" charset="0"/>
              <a:buNone/>
            </a:pPr>
            <a:endParaRPr sz="1100" b="1" i="0" u="none" strike="noStrike" cap="none">
              <a:solidFill>
                <a:schemeClr val="lt1"/>
              </a:solidFill>
              <a:latin typeface="Verdana"/>
              <a:ea typeface="Verdana"/>
              <a:cs typeface="Verdana"/>
              <a:sym typeface="Verdana"/>
            </a:endParaRPr>
          </a:p>
          <a:p>
            <a:pPr marL="0" marR="0" lvl="0" indent="0" algn="just" rtl="0">
              <a:lnSpc>
                <a:spcPct val="100000"/>
              </a:lnSpc>
              <a:spcBef>
                <a:spcPct val="0"/>
              </a:spcBef>
              <a:spcAft>
                <a:spcPct val="0"/>
              </a:spcAft>
              <a:buClr>
                <a:srgbClr val="000000"/>
              </a:buClr>
              <a:buSzPts val="1800"/>
              <a:buFont typeface="Arial" pitchFamily="34" charset="0"/>
              <a:buNone/>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Το ΚΕ.ΜΕ.Α. είναι επιστημονικός, ερευνητικός και συμβουλευτικός φορέας που σκοπός του είναι η διεξαγωγή θεωρητικής και εφαρμοσμένης έρευνας και η εκπόνηση μελετών, ιδίως σε στρατηγικό επίπεδο, για θέματα που αφορούν την Πολιτική Ασφάλειας, καθώς και η παροχή υπηρεσιών, γνωμοδοτικού και συμβουλευτικού χαρακτήρα, σε θέματα ασφάλειας γενικότερα.</a:t>
            </a:r>
            <a:endParaRPr/>
          </a:p>
          <a:p>
            <a:pPr marL="0" marR="0" lvl="0" indent="0" algn="just" rtl="0">
              <a:lnSpc>
                <a:spcPct val="100000"/>
              </a:lnSpc>
              <a:spcBef>
                <a:spcPct val="0"/>
              </a:spcBef>
              <a:spcAft>
                <a:spcPct val="0"/>
              </a:spcAft>
              <a:buClr>
                <a:srgbClr val="000000"/>
              </a:buClr>
              <a:buSzPts val="1800"/>
              <a:buFont typeface="Arial" pitchFamily="34" charset="0"/>
              <a:buNone/>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Είναι νομικό πρόσωπο ιδιωτικού δικαίου με έδρα την Αθήνα, έχει διοικητική και οικονομική αυτοτέλεια, λειτουργεί προς όφελος του δημόσιου συμφέροντος και εποπτεύεται από τον Υπουργό Προστασίας του Πολίτη.</a:t>
            </a:r>
            <a:endParaRPr/>
          </a:p>
          <a:p>
            <a:pPr marL="0" marR="0" lvl="0" indent="0" algn="just" rtl="0">
              <a:lnSpc>
                <a:spcPct val="100000"/>
              </a:lnSpc>
              <a:spcBef>
                <a:spcPct val="0"/>
              </a:spcBef>
              <a:spcAft>
                <a:spcPct val="0"/>
              </a:spcAft>
              <a:buClr>
                <a:srgbClr val="000000"/>
              </a:buClr>
              <a:buSzPts val="1800"/>
              <a:buFont typeface="Arial" pitchFamily="34" charset="0"/>
              <a:buNone/>
            </a:pPr>
            <a:endParaRPr sz="1000" b="0" i="0" u="none" strike="noStrike" cap="none">
              <a:solidFill>
                <a:schemeClr val="lt1"/>
              </a:solidFill>
              <a:latin typeface="Arial" pitchFamily="34" charset="0"/>
              <a:ea typeface="Arial" pitchFamily="34" charset="0"/>
              <a:cs typeface="Arial" pitchFamily="34" charset="0"/>
              <a:sym typeface="Arial" pitchFamily="34" charset="0"/>
            </a:endParaRPr>
          </a:p>
          <a:p>
            <a:pPr marL="0" marR="0" lvl="0" indent="0" algn="just" rtl="0">
              <a:lnSpc>
                <a:spcPct val="100000"/>
              </a:lnSpc>
              <a:spcBef>
                <a:spcPct val="0"/>
              </a:spcBef>
              <a:spcAft>
                <a:spcPct val="0"/>
              </a:spcAft>
              <a:buClr>
                <a:srgbClr val="000000"/>
              </a:buClr>
              <a:buSzPts val="1800"/>
              <a:buFont typeface="Arial" pitchFamily="34" charset="0"/>
              <a:buNone/>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Για την εκπλήρωση των στόχων του το KE.ME.A.:</a:t>
            </a:r>
            <a:endParaRPr/>
          </a:p>
          <a:p>
            <a:pPr marL="0" marR="0" lvl="0" indent="0" algn="just" rtl="0">
              <a:lnSpc>
                <a:spcPct val="100000"/>
              </a:lnSpc>
              <a:spcBef>
                <a:spcPct val="0"/>
              </a:spcBef>
              <a:spcAft>
                <a:spcPct val="0"/>
              </a:spcAft>
              <a:buClr>
                <a:srgbClr val="000000"/>
              </a:buClr>
              <a:buSzPts val="1800"/>
              <a:buFont typeface="Arial" pitchFamily="34" charset="0"/>
              <a:buNone/>
            </a:pPr>
            <a:endParaRPr sz="1000" b="0" i="0" u="none" strike="noStrike" cap="none">
              <a:solidFill>
                <a:schemeClr val="lt1"/>
              </a:solidFill>
              <a:latin typeface="Arial" pitchFamily="34" charset="0"/>
              <a:ea typeface="Arial" pitchFamily="34" charset="0"/>
              <a:cs typeface="Arial" pitchFamily="34" charset="0"/>
              <a:sym typeface="Arial" pitchFamily="34" charset="0"/>
            </a:endParaRPr>
          </a:p>
          <a:p>
            <a:pPr marL="176213" marR="0" lvl="0" indent="-176213" algn="just" rtl="0">
              <a:lnSpc>
                <a:spcPct val="100000"/>
              </a:lnSpc>
              <a:spcBef>
                <a:spcPct val="0"/>
              </a:spcBef>
              <a:spcAft>
                <a:spcPct val="0"/>
              </a:spcAft>
              <a:buClr>
                <a:schemeClr val="lt1"/>
              </a:buClr>
              <a:buSzPts val="1400"/>
              <a:buFont typeface="Arial" pitchFamily="34" charset="0"/>
              <a:buAutoNum type="romanLcPeriod"/>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διεξάγει ερευνητικά προγράμματα και μελέτες για θέματα εσωτερικής ασφάλειας που αφορούν στο Υπουργείο Προστασίας του Πολίτη και τις υπηρεσίες που υπάγονται σε αυτό, καθώς και άλλους φορείς του εσωτερικού,</a:t>
            </a:r>
            <a:endParaRPr/>
          </a:p>
          <a:p>
            <a:pPr marL="176213" marR="0" lvl="0" indent="-176213" algn="just" rtl="0">
              <a:lnSpc>
                <a:spcPct val="100000"/>
              </a:lnSpc>
              <a:spcBef>
                <a:spcPct val="0"/>
              </a:spcBef>
              <a:spcAft>
                <a:spcPct val="0"/>
              </a:spcAft>
              <a:buClr>
                <a:schemeClr val="lt1"/>
              </a:buClr>
              <a:buSzPts val="1400"/>
              <a:buFont typeface="Arial" pitchFamily="34" charset="0"/>
              <a:buAutoNum type="romanLcPeriod"/>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εκπονεί και εκτελεί ερευνητικά προγράμματα ως εκπρόσωπος των εποπτευόμενων από το Υπουργείο Προστασίας του Πολίτη φορέων, για λογαριασμό ή σε συνεργασία με αντίστοιχους φορείς της Ευρωπαϊκής Ένωσης, άλλων κρατών ή διεθνών οργανισμών σύμφωνα με τους αντίστοιχους κανόνες και  διαδικασίες, </a:t>
            </a:r>
            <a:endParaRPr/>
          </a:p>
          <a:p>
            <a:pPr marL="176213" marR="0" lvl="0" indent="-176213" algn="just" rtl="0">
              <a:lnSpc>
                <a:spcPct val="100000"/>
              </a:lnSpc>
              <a:spcBef>
                <a:spcPct val="0"/>
              </a:spcBef>
              <a:spcAft>
                <a:spcPct val="0"/>
              </a:spcAft>
              <a:buClr>
                <a:schemeClr val="lt1"/>
              </a:buClr>
              <a:buSzPts val="1400"/>
              <a:buFont typeface="Arial" pitchFamily="34" charset="0"/>
              <a:buAutoNum type="romanLcPeriod"/>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παρακολουθεί και μελετά τις τεχνολογικές εξελίξεις των συστημάτων ασφάλειας και αξιολογεί τα νέα επιτεύγματα στο χώρο αυτόν,</a:t>
            </a:r>
            <a:endParaRPr/>
          </a:p>
          <a:p>
            <a:pPr marL="176213" marR="0" lvl="0" indent="-176213" algn="just" rtl="0">
              <a:lnSpc>
                <a:spcPct val="100000"/>
              </a:lnSpc>
              <a:spcBef>
                <a:spcPct val="0"/>
              </a:spcBef>
              <a:spcAft>
                <a:spcPct val="0"/>
              </a:spcAft>
              <a:buClr>
                <a:schemeClr val="lt1"/>
              </a:buClr>
              <a:buSzPts val="1400"/>
              <a:buFont typeface="Arial" pitchFamily="34" charset="0"/>
              <a:buAutoNum type="romanLcPeriod"/>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διατυπώνει προτάσεις για την αξιοποίηση της τεχνογνωσίας που κατέχει,</a:t>
            </a:r>
            <a:endParaRPr/>
          </a:p>
          <a:p>
            <a:pPr marL="176213" marR="0" lvl="0" indent="-176213" algn="just" rtl="0">
              <a:lnSpc>
                <a:spcPct val="100000"/>
              </a:lnSpc>
              <a:spcBef>
                <a:spcPct val="0"/>
              </a:spcBef>
              <a:spcAft>
                <a:spcPct val="0"/>
              </a:spcAft>
              <a:buClr>
                <a:schemeClr val="lt1"/>
              </a:buClr>
              <a:buSzPts val="1400"/>
              <a:buFont typeface="Arial" pitchFamily="34" charset="0"/>
              <a:buAutoNum type="romanLcPeriod"/>
            </a:pPr>
            <a:r>
              <a:rPr lang="en-US" sz="1400" b="0" i="0" u="none" strike="noStrike" cap="none">
                <a:solidFill>
                  <a:schemeClr val="lt1"/>
                </a:solidFill>
                <a:latin typeface="Arial" pitchFamily="34" charset="0"/>
                <a:ea typeface="Arial" pitchFamily="34" charset="0"/>
                <a:cs typeface="Arial" pitchFamily="34" charset="0"/>
                <a:sym typeface="Arial" pitchFamily="34" charset="0"/>
              </a:rPr>
              <a:t>αποτελεί  φορέα πιστοποίησης διαδικασιών, μελετών, σχεδίων  για την ασφάλεια, φορέων, οργανισμών και επιχειρήσεων του Ιδιωτικού και Δημοσίου Τομέα.</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p:txBody>
      </p:sp>
      <p:grpSp>
        <p:nvGrpSpPr>
          <p:cNvPr id="171" name="Google Shape;171;p14"/>
          <p:cNvGrpSpPr/>
          <p:nvPr/>
        </p:nvGrpSpPr>
        <p:grpSpPr>
          <a:xfrm>
            <a:off x="496885" y="1383723"/>
            <a:ext cx="486198" cy="486198"/>
            <a:chOff x="569460" y="1880275"/>
            <a:chExt cx="486198" cy="486198"/>
          </a:xfrm>
        </p:grpSpPr>
        <p:sp>
          <p:nvSpPr>
            <p:cNvPr id="172" name="Google Shape;172;p14"/>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73" name="Google Shape;173;p14"/>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45"/>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ct val="0"/>
              </a:spcBef>
              <a:spcAft>
                <a:spcPct val="0"/>
              </a:spcAft>
              <a:buClr>
                <a:srgbClr val="D9325D"/>
              </a:buClr>
              <a:buSzPts val="4000"/>
              <a:buNone/>
            </a:pPr>
            <a:r>
              <a:rPr lang="en-US">
                <a:solidFill>
                  <a:srgbClr val="D9325D"/>
                </a:solidFill>
              </a:rPr>
              <a:t>Α</a:t>
            </a:r>
            <a:r>
              <a:rPr lang="en-US"/>
              <a:t>ναθέτουσες Αρχές  </a:t>
            </a:r>
            <a:endParaRPr/>
          </a:p>
        </p:txBody>
      </p:sp>
      <p:grpSp>
        <p:nvGrpSpPr>
          <p:cNvPr id="179" name="Google Shape;179;p45"/>
          <p:cNvGrpSpPr/>
          <p:nvPr/>
        </p:nvGrpSpPr>
        <p:grpSpPr>
          <a:xfrm>
            <a:off x="569460" y="1880275"/>
            <a:ext cx="486198" cy="486198"/>
            <a:chOff x="569460" y="1880275"/>
            <a:chExt cx="486198" cy="486198"/>
          </a:xfrm>
        </p:grpSpPr>
        <p:sp>
          <p:nvSpPr>
            <p:cNvPr id="180" name="Google Shape;180;p45"/>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81" name="Google Shape;181;p45"/>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182" name="Google Shape;182;p45"/>
          <p:cNvSpPr txBox="1"/>
          <p:nvPr/>
        </p:nvSpPr>
        <p:spPr>
          <a:xfrm>
            <a:off x="1055658" y="1880275"/>
            <a:ext cx="10621658" cy="480127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just" rtl="0">
              <a:lnSpc>
                <a:spcPct val="100000"/>
              </a:lnSpc>
              <a:spcBef>
                <a:spcPct val="0"/>
              </a:spcBef>
              <a:spcAft>
                <a:spcPct val="0"/>
              </a:spcAft>
              <a:buClr>
                <a:srgbClr val="000000"/>
              </a:buClr>
              <a:buSzPts val="1800"/>
              <a:buFont typeface="Arial" pitchFamily="34" charset="0"/>
              <a:buNone/>
            </a:pPr>
            <a:r>
              <a:rPr lang="en-US" sz="2400" b="1" i="0" u="none" strike="noStrike" cap="none">
                <a:solidFill>
                  <a:srgbClr val="D9325D"/>
                </a:solidFill>
                <a:latin typeface="Verdana"/>
                <a:ea typeface="Verdana"/>
                <a:cs typeface="Verdana"/>
                <a:sym typeface="Verdana"/>
              </a:rPr>
              <a:t>Ε</a:t>
            </a:r>
            <a:r>
              <a:rPr lang="en-US" sz="1800" b="1" i="0" u="none" strike="noStrike" cap="none">
                <a:solidFill>
                  <a:schemeClr val="lt1"/>
                </a:solidFill>
                <a:latin typeface="Verdana"/>
                <a:ea typeface="Verdana"/>
                <a:cs typeface="Verdana"/>
                <a:sym typeface="Verdana"/>
              </a:rPr>
              <a:t>θνικό </a:t>
            </a:r>
            <a:r>
              <a:rPr lang="en-US" sz="2400" b="1" i="0" u="none" strike="noStrike" cap="none">
                <a:solidFill>
                  <a:srgbClr val="D9325D"/>
                </a:solidFill>
                <a:latin typeface="Verdana"/>
                <a:ea typeface="Verdana"/>
                <a:cs typeface="Verdana"/>
                <a:sym typeface="Verdana"/>
              </a:rPr>
              <a:t>Κ</a:t>
            </a:r>
            <a:r>
              <a:rPr lang="en-US" sz="1800" b="1" i="0" u="none" strike="noStrike" cap="none">
                <a:solidFill>
                  <a:schemeClr val="lt1"/>
                </a:solidFill>
                <a:latin typeface="Verdana"/>
                <a:ea typeface="Verdana"/>
                <a:cs typeface="Verdana"/>
                <a:sym typeface="Verdana"/>
              </a:rPr>
              <a:t>έντρο </a:t>
            </a:r>
            <a:r>
              <a:rPr lang="en-US" sz="2400" b="1" i="0" u="none" strike="noStrike" cap="none">
                <a:solidFill>
                  <a:srgbClr val="D9325D"/>
                </a:solidFill>
                <a:latin typeface="Verdana"/>
                <a:ea typeface="Verdana"/>
                <a:cs typeface="Verdana"/>
                <a:sym typeface="Verdana"/>
              </a:rPr>
              <a:t>Ά</a:t>
            </a:r>
            <a:r>
              <a:rPr lang="en-US" sz="1800" b="1" i="0" u="none" strike="noStrike" cap="none">
                <a:solidFill>
                  <a:schemeClr val="lt1"/>
                </a:solidFill>
                <a:latin typeface="Verdana"/>
                <a:ea typeface="Verdana"/>
                <a:cs typeface="Verdana"/>
                <a:sym typeface="Verdana"/>
              </a:rPr>
              <a:t>μεσης </a:t>
            </a:r>
            <a:r>
              <a:rPr lang="en-US" sz="2400" b="1" i="0" u="none" strike="noStrike" cap="none">
                <a:solidFill>
                  <a:srgbClr val="D9325D"/>
                </a:solidFill>
                <a:latin typeface="Verdana"/>
                <a:ea typeface="Verdana"/>
                <a:cs typeface="Verdana"/>
                <a:sym typeface="Verdana"/>
              </a:rPr>
              <a:t>Β</a:t>
            </a:r>
            <a:r>
              <a:rPr lang="en-US" sz="1800" b="1" i="0" u="none" strike="noStrike" cap="none">
                <a:solidFill>
                  <a:schemeClr val="lt1"/>
                </a:solidFill>
                <a:latin typeface="Verdana"/>
                <a:ea typeface="Verdana"/>
                <a:cs typeface="Verdana"/>
                <a:sym typeface="Verdana"/>
              </a:rPr>
              <a:t>οήθειας – ΕΚΑΒ</a:t>
            </a:r>
            <a:endParaRPr sz="1800" b="1" i="0" u="none" strike="noStrike" cap="none">
              <a:solidFill>
                <a:schemeClr val="lt1"/>
              </a:solidFill>
              <a:latin typeface="Verdana"/>
              <a:ea typeface="Verdana"/>
              <a:cs typeface="Verdana"/>
              <a:sym typeface="Verdana"/>
            </a:endParaRPr>
          </a:p>
          <a:p>
            <a:pPr marL="0" marR="0" lvl="0" indent="0" algn="just" rtl="0">
              <a:lnSpc>
                <a:spcPct val="100000"/>
              </a:lnSpc>
              <a:spcBef>
                <a:spcPct val="0"/>
              </a:spcBef>
              <a:spcAft>
                <a:spcPct val="0"/>
              </a:spcAft>
              <a:buClr>
                <a:srgbClr val="000000"/>
              </a:buClr>
              <a:buSzPts val="1800"/>
              <a:buFont typeface="Arial" pitchFamily="34" charset="0"/>
              <a:buNone/>
            </a:pPr>
            <a:endParaRPr sz="1800" b="1" i="0" u="none" strike="noStrike" cap="none">
              <a:solidFill>
                <a:schemeClr val="lt1"/>
              </a:solidFill>
              <a:latin typeface="Verdana"/>
              <a:ea typeface="Verdana"/>
              <a:cs typeface="Verdana"/>
              <a:sym typeface="Verdana"/>
            </a:endParaRPr>
          </a:p>
          <a:p>
            <a:pPr marL="171450" marR="0" lvl="0"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Tο </a:t>
            </a:r>
            <a:r>
              <a:rPr lang="en-US" sz="1200" b="1" i="0" u="none" strike="noStrike" cap="none">
                <a:solidFill>
                  <a:schemeClr val="lt1"/>
                </a:solidFill>
                <a:latin typeface="Arial" pitchFamily="34" charset="0"/>
                <a:ea typeface="Arial" pitchFamily="34" charset="0"/>
                <a:cs typeface="Arial" pitchFamily="34" charset="0"/>
                <a:sym typeface="Arial" pitchFamily="34" charset="0"/>
              </a:rPr>
              <a:t>Εθνικό Κέντρο Άμεσης Βοήθειας (ΕKAB) </a:t>
            </a:r>
            <a:r>
              <a:rPr lang="en-US" sz="1200" b="0" i="0" u="none" strike="noStrike" cap="none">
                <a:solidFill>
                  <a:schemeClr val="lt1"/>
                </a:solidFill>
                <a:latin typeface="Arial" pitchFamily="34" charset="0"/>
                <a:ea typeface="Arial" pitchFamily="34" charset="0"/>
                <a:cs typeface="Arial" pitchFamily="34" charset="0"/>
                <a:sym typeface="Arial" pitchFamily="34" charset="0"/>
              </a:rPr>
              <a:t>είναι Νομικό Πρόσωπο Δημοσίου Δικαίου (Ν.Π.Δ.Δ.) το οποίο υπάγεται στην εποπτεία του Υπουργείου Υγείας και έχει έδρα την Αθήνα. Το ΕΚΑΒ αποτελεί τον αποκλειστικό επιχειρησιακό βραχίονα του Εθνικού Συστήματος Υγείας και σκοπός του είναι:</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628650" marR="0" lvl="1"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ο συντονισμός της παροχής επείγουσας προνοσοκομειακής φροντίδας σε ασθενείς </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628650" marR="0" lvl="1"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η διακομιδή (επίγεια, θαλάσσια &amp; εναέρια) των ασθενών στους κατάλληλους Υγειονομικούς Σχηματισμούς</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628650" marR="0" lvl="1"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η παρακολούθηση της εύρυθμης λειτουργίας όλων των Υγειονομικών Σχηματισμών της χώρας καθώς και η διαχείριση των εφημεριακού καθεστώτος (ΚΕΠΥ-ΕΚΑΒ) </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628650" marR="0" lvl="1"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ο συντονισμός και η διαχείριση όλων των εκτάκτων καταστάσεων &amp; υγειονομικών κρίσεων στον προνοσοκομειακό και νοσοκομειακό χώρο (διαχείριση πανδημίας, πυρκαγιών κα)</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171450" marR="0" lvl="0"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 </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171450" marR="0" lvl="0"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Για την εκπλήρωση των στόχων του το ΕΚΑΒ είναι αναπτυγμένο Πανελλαδικά σε </a:t>
            </a:r>
            <a:r>
              <a:rPr lang="en-US" sz="1200" b="1" i="0" u="none" strike="noStrike" cap="none">
                <a:solidFill>
                  <a:schemeClr val="lt1"/>
                </a:solidFill>
                <a:latin typeface="Arial" pitchFamily="34" charset="0"/>
                <a:ea typeface="Arial" pitchFamily="34" charset="0"/>
                <a:cs typeface="Arial" pitchFamily="34" charset="0"/>
                <a:sym typeface="Arial" pitchFamily="34" charset="0"/>
              </a:rPr>
              <a:t>12 Παραρτήματα </a:t>
            </a:r>
            <a:r>
              <a:rPr lang="en-US" sz="1200" b="0" i="1" u="none" strike="noStrike" cap="none">
                <a:solidFill>
                  <a:schemeClr val="lt1"/>
                </a:solidFill>
                <a:latin typeface="Arial" pitchFamily="34" charset="0"/>
                <a:ea typeface="Arial" pitchFamily="34" charset="0"/>
                <a:cs typeface="Arial" pitchFamily="34" charset="0"/>
                <a:sym typeface="Arial" pitchFamily="34" charset="0"/>
              </a:rPr>
              <a:t>(Αθήνα, Θεσσαλονίκη, Πάτρα, Ηράκλειο, Λάρισα, Καβάλα, Ιωάννινα, Λαμία, Αλεξανδρούπολη, Τρίπολη, Κοζάνη και Μυτιλήνη) </a:t>
            </a:r>
            <a:r>
              <a:rPr lang="en-US" sz="1200" b="0" i="0" u="none" strike="noStrike" cap="none">
                <a:solidFill>
                  <a:schemeClr val="lt1"/>
                </a:solidFill>
                <a:latin typeface="Arial" pitchFamily="34" charset="0"/>
                <a:ea typeface="Arial" pitchFamily="34" charset="0"/>
                <a:cs typeface="Arial" pitchFamily="34" charset="0"/>
                <a:sym typeface="Arial" pitchFamily="34" charset="0"/>
              </a:rPr>
              <a:t>και σε </a:t>
            </a:r>
            <a:r>
              <a:rPr lang="en-US" sz="1200" b="1" i="0" u="none" strike="noStrike" cap="none">
                <a:solidFill>
                  <a:schemeClr val="lt1"/>
                </a:solidFill>
                <a:latin typeface="Arial" pitchFamily="34" charset="0"/>
                <a:ea typeface="Arial" pitchFamily="34" charset="0"/>
                <a:cs typeface="Arial" pitchFamily="34" charset="0"/>
                <a:sym typeface="Arial" pitchFamily="34" charset="0"/>
              </a:rPr>
              <a:t>110 Τομείς</a:t>
            </a:r>
            <a:r>
              <a:rPr lang="en-US" sz="1200" b="0" i="0" u="none" strike="noStrike" cap="none">
                <a:solidFill>
                  <a:schemeClr val="lt1"/>
                </a:solidFill>
                <a:latin typeface="Arial" pitchFamily="34" charset="0"/>
                <a:ea typeface="Arial" pitchFamily="34" charset="0"/>
                <a:cs typeface="Arial" pitchFamily="34" charset="0"/>
                <a:sym typeface="Arial" pitchFamily="34" charset="0"/>
              </a:rPr>
              <a:t> στις διάφορες περιοχές της χώρας </a:t>
            </a:r>
            <a:r>
              <a:rPr lang="en-US" sz="1200" b="1" i="0" u="none" strike="noStrike" cap="none">
                <a:solidFill>
                  <a:schemeClr val="lt1"/>
                </a:solidFill>
                <a:latin typeface="Arial" pitchFamily="34" charset="0"/>
                <a:ea typeface="Arial" pitchFamily="34" charset="0"/>
                <a:cs typeface="Arial" pitchFamily="34" charset="0"/>
                <a:sym typeface="Arial" pitchFamily="34" charset="0"/>
              </a:rPr>
              <a:t>.</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171450" marR="0" lvl="0"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Το ΕΚΑΒ πανελλαδικά διαθέτει μέσα διακομιδής, προκειμένου τα περίπου 4.500 άτομα του εξειδικευμένου υγειονομικού προσωπικού (Διασώστες, Νοσηλευτές και Ιατροί) να επιχειρήσουν στον τόπο του συμβάντος, με ασφαλή και γρήγορο τρόπο</a:t>
            </a:r>
            <a:endParaRPr/>
          </a:p>
          <a:p>
            <a:pPr marL="628650" marR="0" lvl="1"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1085 Ασθενοφόρα,  247 Ειδικές Κινητές Μονάδες Επείγουσας Προνοσοκομειακής Ιατρικής, 32 Μοτοσυκλέτες, 8 Μικρά οχήματα ταχείας πρόσβασης, 3 Αυτοκινούμενα Συντονιστικά Κέντρα και 20 Οχήματα Αντιμετώπισης Καταστροφών.</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171450" marR="0" lvl="0" indent="-171450" algn="just" rtl="0">
              <a:lnSpc>
                <a:spcPct val="100000"/>
              </a:lnSpc>
              <a:spcBef>
                <a:spcPct val="0"/>
              </a:spcBef>
              <a:spcAft>
                <a:spcPct val="0"/>
              </a:spcAft>
              <a:buClr>
                <a:schemeClr val="lt1"/>
              </a:buClr>
              <a:buSzPts val="1200"/>
              <a:buFont typeface="Noto Sans Symbols"/>
              <a:buChar char="⮚"/>
            </a:pPr>
            <a:r>
              <a:rPr lang="en-US" sz="1200" b="1" i="0" u="none" strike="noStrike" cap="none">
                <a:solidFill>
                  <a:schemeClr val="lt1"/>
                </a:solidFill>
                <a:latin typeface="Arial" pitchFamily="34" charset="0"/>
                <a:ea typeface="Arial" pitchFamily="34" charset="0"/>
                <a:cs typeface="Arial" pitchFamily="34" charset="0"/>
                <a:sym typeface="Arial" pitchFamily="34" charset="0"/>
              </a:rPr>
              <a:t> </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171450" marR="0" lvl="0"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Το ΕΚΑΒ σε όλη την επικράτεια, ανά έτος :</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628650" marR="0" lvl="1" indent="-171450" algn="just" rtl="0">
              <a:lnSpc>
                <a:spcPct val="100000"/>
              </a:lnSpc>
              <a:spcBef>
                <a:spcPct val="0"/>
              </a:spcBef>
              <a:spcAft>
                <a:spcPct val="0"/>
              </a:spcAft>
              <a:buClr>
                <a:schemeClr val="lt1"/>
              </a:buClr>
              <a:buSzPts val="1200"/>
              <a:buFont typeface="Noto Sans Symbols"/>
              <a:buChar char="⮚"/>
            </a:pPr>
            <a:r>
              <a:rPr lang="en-US" sz="1200" b="1" i="0" u="none" strike="noStrike" cap="none">
                <a:solidFill>
                  <a:schemeClr val="lt1"/>
                </a:solidFill>
                <a:latin typeface="Arial" pitchFamily="34" charset="0"/>
                <a:ea typeface="Arial" pitchFamily="34" charset="0"/>
                <a:cs typeface="Arial" pitchFamily="34" charset="0"/>
                <a:sym typeface="Arial" pitchFamily="34" charset="0"/>
              </a:rPr>
              <a:t>δέχεται </a:t>
            </a:r>
            <a:r>
              <a:rPr lang="en-US" sz="1200" b="0" i="0" u="none" strike="noStrike" cap="none">
                <a:solidFill>
                  <a:schemeClr val="lt1"/>
                </a:solidFill>
                <a:latin typeface="Arial" pitchFamily="34" charset="0"/>
                <a:ea typeface="Arial" pitchFamily="34" charset="0"/>
                <a:cs typeface="Arial" pitchFamily="34" charset="0"/>
                <a:sym typeface="Arial" pitchFamily="34" charset="0"/>
              </a:rPr>
              <a:t>1.700.000 κλήσεις (μ.ο.)</a:t>
            </a:r>
            <a:endParaRPr/>
          </a:p>
          <a:p>
            <a:pPr marL="628650" marR="0" lvl="1" indent="-171450" algn="just" rtl="0">
              <a:lnSpc>
                <a:spcPct val="100000"/>
              </a:lnSpc>
              <a:spcBef>
                <a:spcPct val="0"/>
              </a:spcBef>
              <a:spcAft>
                <a:spcPct val="0"/>
              </a:spcAft>
              <a:buClr>
                <a:schemeClr val="lt1"/>
              </a:buClr>
              <a:buSzPts val="1200"/>
              <a:buFont typeface="Noto Sans Symbols"/>
              <a:buChar char="⮚"/>
            </a:pPr>
            <a:r>
              <a:rPr lang="en-US" sz="1200" b="1" i="0" u="none" strike="noStrike" cap="none">
                <a:solidFill>
                  <a:schemeClr val="lt1"/>
                </a:solidFill>
                <a:latin typeface="Arial" pitchFamily="34" charset="0"/>
                <a:ea typeface="Arial" pitchFamily="34" charset="0"/>
                <a:cs typeface="Arial" pitchFamily="34" charset="0"/>
                <a:sym typeface="Arial" pitchFamily="34" charset="0"/>
              </a:rPr>
              <a:t>πραγματοποιεί </a:t>
            </a:r>
            <a:r>
              <a:rPr lang="en-US" sz="1200" b="0" i="0" u="none" strike="noStrike" cap="none">
                <a:solidFill>
                  <a:schemeClr val="lt1"/>
                </a:solidFill>
                <a:latin typeface="Arial" pitchFamily="34" charset="0"/>
                <a:ea typeface="Arial" pitchFamily="34" charset="0"/>
                <a:cs typeface="Arial" pitchFamily="34" charset="0"/>
                <a:sym typeface="Arial" pitchFamily="34" charset="0"/>
              </a:rPr>
              <a:t>600.000 διακομιδές (μ.ο. πρωτογενών &amp; δευτερογενών διακομιδών)</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171450" marR="0" lvl="0" indent="-95250" algn="just" rtl="0">
              <a:lnSpc>
                <a:spcPct val="100000"/>
              </a:lnSpc>
              <a:spcBef>
                <a:spcPct val="0"/>
              </a:spcBef>
              <a:spcAft>
                <a:spcPct val="0"/>
              </a:spcAft>
              <a:buClr>
                <a:schemeClr val="lt1"/>
              </a:buClr>
              <a:buSzPts val="1200"/>
              <a:buFont typeface="Noto Sans Symbols"/>
              <a:buNone/>
            </a:pPr>
            <a:endParaRPr sz="1200" b="0" i="0" u="none" strike="noStrike" cap="none">
              <a:solidFill>
                <a:schemeClr val="lt1"/>
              </a:solidFill>
              <a:latin typeface="Arial" pitchFamily="34" charset="0"/>
              <a:ea typeface="Arial" pitchFamily="34" charset="0"/>
              <a:cs typeface="Arial" pitchFamily="34" charset="0"/>
              <a:sym typeface="Arial" pitchFamily="34" charset="0"/>
            </a:endParaRPr>
          </a:p>
          <a:p>
            <a:pPr marL="171450" marR="0" lvl="0" indent="-171450" algn="just" rtl="0">
              <a:lnSpc>
                <a:spcPct val="100000"/>
              </a:lnSpc>
              <a:spcBef>
                <a:spcPct val="0"/>
              </a:spcBef>
              <a:spcAft>
                <a:spcPct val="0"/>
              </a:spcAft>
              <a:buClr>
                <a:schemeClr val="lt1"/>
              </a:buClr>
              <a:buSzPts val="1200"/>
              <a:buFont typeface="Noto Sans Symbols"/>
              <a:buChar char="⮚"/>
            </a:pPr>
            <a:r>
              <a:rPr lang="en-US" sz="1200" b="0" i="0" u="none" strike="noStrike" cap="none">
                <a:solidFill>
                  <a:schemeClr val="lt1"/>
                </a:solidFill>
                <a:latin typeface="Arial" pitchFamily="34" charset="0"/>
                <a:ea typeface="Arial" pitchFamily="34" charset="0"/>
                <a:cs typeface="Arial" pitchFamily="34" charset="0"/>
                <a:sym typeface="Arial" pitchFamily="34" charset="0"/>
              </a:rPr>
              <a:t>Στο ΕΚΑΒ λειτουργεί εκπαιδευτικό κέντρο για ιατρούς, ομάδες πληθυσμού, ομάδες ειδικών επαγγελματιών και ΙΕΚ της ειδικότητας «Διασώστης – Πλήρωμα Ασθενοφόρου» </a:t>
            </a:r>
            <a:endParaRPr sz="1200" b="0" i="0" u="none" strike="noStrike" cap="none">
              <a:solidFill>
                <a:schemeClr val="lt1"/>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44"/>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ct val="0"/>
              </a:spcBef>
              <a:spcAft>
                <a:spcPct val="0"/>
              </a:spcAft>
              <a:buClr>
                <a:srgbClr val="D9325D"/>
              </a:buClr>
              <a:buSzPts val="4000"/>
              <a:buNone/>
            </a:pPr>
            <a:r>
              <a:rPr lang="en-US">
                <a:solidFill>
                  <a:srgbClr val="D9325D"/>
                </a:solidFill>
              </a:rPr>
              <a:t>Α</a:t>
            </a:r>
            <a:r>
              <a:rPr lang="en-US"/>
              <a:t>ναθέτουσες Αρχές  </a:t>
            </a:r>
            <a:endParaRPr/>
          </a:p>
        </p:txBody>
      </p:sp>
      <p:sp>
        <p:nvSpPr>
          <p:cNvPr id="188" name="Google Shape;188;p44"/>
          <p:cNvSpPr txBox="1"/>
          <p:nvPr/>
        </p:nvSpPr>
        <p:spPr>
          <a:xfrm>
            <a:off x="1055658" y="1857773"/>
            <a:ext cx="10921831" cy="443194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just" rtl="0">
              <a:lnSpc>
                <a:spcPct val="100000"/>
              </a:lnSpc>
              <a:spcBef>
                <a:spcPct val="0"/>
              </a:spcBef>
              <a:spcAft>
                <a:spcPct val="0"/>
              </a:spcAft>
              <a:buClr>
                <a:srgbClr val="000000"/>
              </a:buClr>
              <a:buSzPts val="1800"/>
              <a:buFont typeface="Arial" pitchFamily="34" charset="0"/>
              <a:buNone/>
            </a:pPr>
            <a:r>
              <a:rPr lang="en-US" sz="2400" b="1" i="0" u="none" strike="noStrike" cap="none">
                <a:solidFill>
                  <a:srgbClr val="D9325D"/>
                </a:solidFill>
                <a:latin typeface="Verdana"/>
                <a:ea typeface="Verdana"/>
                <a:cs typeface="Verdana"/>
                <a:sym typeface="Verdana"/>
              </a:rPr>
              <a:t>Ε</a:t>
            </a:r>
            <a:r>
              <a:rPr lang="en-US" sz="2400" b="1" i="0" u="none" strike="noStrike" cap="none">
                <a:solidFill>
                  <a:schemeClr val="lt1"/>
                </a:solidFill>
                <a:latin typeface="Verdana"/>
                <a:ea typeface="Verdana"/>
                <a:cs typeface="Verdana"/>
                <a:sym typeface="Verdana"/>
              </a:rPr>
              <a:t>λληνικός </a:t>
            </a:r>
            <a:r>
              <a:rPr lang="en-US" sz="2400" b="1" i="0" u="none" strike="noStrike" cap="none">
                <a:solidFill>
                  <a:srgbClr val="D9325D"/>
                </a:solidFill>
                <a:latin typeface="Verdana"/>
                <a:ea typeface="Verdana"/>
                <a:cs typeface="Verdana"/>
                <a:sym typeface="Verdana"/>
              </a:rPr>
              <a:t>Ε</a:t>
            </a:r>
            <a:r>
              <a:rPr lang="en-US" sz="2400" b="1" i="0" u="none" strike="noStrike" cap="none">
                <a:solidFill>
                  <a:schemeClr val="lt1"/>
                </a:solidFill>
                <a:latin typeface="Verdana"/>
                <a:ea typeface="Verdana"/>
                <a:cs typeface="Verdana"/>
                <a:sym typeface="Verdana"/>
              </a:rPr>
              <a:t>ρυθρός </a:t>
            </a:r>
            <a:r>
              <a:rPr lang="en-US" sz="2400" b="1" i="0" u="none" strike="noStrike" cap="none">
                <a:solidFill>
                  <a:srgbClr val="D9325D"/>
                </a:solidFill>
                <a:latin typeface="Verdana"/>
                <a:ea typeface="Verdana"/>
                <a:cs typeface="Verdana"/>
                <a:sym typeface="Verdana"/>
              </a:rPr>
              <a:t>Σ</a:t>
            </a:r>
            <a:r>
              <a:rPr lang="en-US" sz="2400" b="1" i="0" u="none" strike="noStrike" cap="none">
                <a:solidFill>
                  <a:schemeClr val="lt1"/>
                </a:solidFill>
                <a:latin typeface="Verdana"/>
                <a:ea typeface="Verdana"/>
                <a:cs typeface="Verdana"/>
                <a:sym typeface="Verdana"/>
              </a:rPr>
              <a:t>ταυρός</a:t>
            </a:r>
            <a:endParaRPr sz="2400" b="1" i="0" u="none" strike="noStrike" cap="none">
              <a:solidFill>
                <a:schemeClr val="lt1"/>
              </a:solidFill>
              <a:latin typeface="Verdana"/>
              <a:ea typeface="Verdana"/>
              <a:cs typeface="Verdana"/>
              <a:sym typeface="Verdana"/>
            </a:endParaRPr>
          </a:p>
          <a:p>
            <a:pPr marL="0" marR="0" lvl="0" indent="0" algn="just" rtl="0">
              <a:lnSpc>
                <a:spcPct val="100000"/>
              </a:lnSpc>
              <a:spcBef>
                <a:spcPct val="0"/>
              </a:spcBef>
              <a:spcAft>
                <a:spcPct val="0"/>
              </a:spcAft>
              <a:buClr>
                <a:srgbClr val="000000"/>
              </a:buClr>
              <a:buSzPts val="1800"/>
              <a:buFont typeface="Arial" pitchFamily="34" charset="0"/>
              <a:buNone/>
            </a:pPr>
            <a:endParaRPr sz="1800" b="1" i="0" u="none" strike="noStrike" cap="none">
              <a:solidFill>
                <a:schemeClr val="lt1"/>
              </a:solidFill>
              <a:latin typeface="Verdana"/>
              <a:ea typeface="Verdana"/>
              <a:cs typeface="Verdana"/>
              <a:sym typeface="Verdana"/>
            </a:endParaRPr>
          </a:p>
          <a:p>
            <a:pPr marL="0" marR="0" lvl="0" indent="0" algn="just" rtl="0">
              <a:lnSpc>
                <a:spcPct val="100000"/>
              </a:lnSpc>
              <a:spcBef>
                <a:spcPct val="0"/>
              </a:spcBef>
              <a:spcAft>
                <a:spcPct val="0"/>
              </a:spcAft>
              <a:buNone/>
            </a:pPr>
            <a:r>
              <a:rPr lang="en-US" sz="1500" b="0" i="0" u="none" strike="noStrike" cap="none">
                <a:solidFill>
                  <a:schemeClr val="lt1"/>
                </a:solidFill>
                <a:latin typeface="Arial" pitchFamily="34" charset="0"/>
                <a:ea typeface="Arial" pitchFamily="34" charset="0"/>
                <a:cs typeface="Arial" pitchFamily="34" charset="0"/>
                <a:sym typeface="Arial" pitchFamily="34" charset="0"/>
              </a:rPr>
              <a:t>Ο </a:t>
            </a:r>
            <a:r>
              <a:rPr lang="en-US" sz="1500" b="1" i="0" u="none" strike="noStrike" cap="none">
                <a:solidFill>
                  <a:srgbClr val="D9325D"/>
                </a:solidFill>
                <a:latin typeface="Verdana"/>
                <a:ea typeface="Verdana"/>
                <a:cs typeface="Verdana"/>
                <a:sym typeface="Verdana"/>
              </a:rPr>
              <a:t>Ελληνικός Ερυθρός Σταυρός </a:t>
            </a:r>
            <a:r>
              <a:rPr lang="en-US" sz="1500" b="0" i="0" u="none" strike="noStrike" cap="none">
                <a:solidFill>
                  <a:schemeClr val="lt1"/>
                </a:solidFill>
                <a:latin typeface="Arial" pitchFamily="34" charset="0"/>
                <a:ea typeface="Arial" pitchFamily="34" charset="0"/>
                <a:cs typeface="Arial" pitchFamily="34" charset="0"/>
                <a:sym typeface="Arial" pitchFamily="34" charset="0"/>
              </a:rPr>
              <a:t>ιδρύθηκε στις 10 Ιουνίου 1877, με πρωτοβουλία της βασίλισσας Όλγας. Από τη στιγμή της ίδρυσής του αναγνωρίσθηκε από τη Διεθνή Επιτροπή Ερυθρού Σταυρού και σήμερα αποτελεί μέρος της «οικογένειας» του Διεθνούς Κινήματος Ερυθρού Σταυρού και Ερυθράς Ημισελήνου. Στη μακρά πορεία του παραμένει σταθερά αφοσιωμένος στις διεθνείς ανθρωπιστικές αρχές και στην αλληλέγγυα εθελοντική προσφορά βοήθειας προς τον συνάνθρωπο.</a:t>
            </a:r>
            <a:br>
              <a:rPr lang="en-US" sz="1500" b="0" i="0" u="none" strike="noStrike" cap="none">
                <a:solidFill>
                  <a:schemeClr val="lt1"/>
                </a:solidFill>
                <a:latin typeface="Arial" pitchFamily="34" charset="0"/>
                <a:ea typeface="Arial" pitchFamily="34" charset="0"/>
                <a:cs typeface="Arial" pitchFamily="34" charset="0"/>
                <a:sym typeface="Arial" pitchFamily="34" charset="0"/>
              </a:rPr>
            </a:br>
            <a:r>
              <a:rPr lang="en-US" sz="1500" b="0" i="0" u="none" strike="noStrike" cap="none">
                <a:solidFill>
                  <a:schemeClr val="lt1"/>
                </a:solidFill>
                <a:latin typeface="Arial" pitchFamily="34" charset="0"/>
                <a:ea typeface="Arial" pitchFamily="34" charset="0"/>
                <a:cs typeface="Arial" pitchFamily="34" charset="0"/>
                <a:sym typeface="Arial" pitchFamily="34" charset="0"/>
              </a:rPr>
              <a:t>Είναι ο μεγαλύτερος ανθρωπιστικός οργανισμός στην Ελλάδα με σύνθετο έργο που βασίζεται στην εθελοντική δράση και την άμεση ανταπόκριση των πολιτών. Κινητοποιείται στοχεύοντας πάντα στην ανακούφιση του ανθρώπινου πόνου σε περιόδους πολέμου και ειρήνης, στηρίζοντας τραυματίες, ασθενείς, πρόσφυγες, ηλικιωμένους, ανθρώπους με οικονομικές δυσκολίες και άτομα από κάθε ευάλωτη ομάδα του πληθυσμού. Η δράση του έχει συνδεθεί με την επαγρύπνηση, την αλληλεγγύη και τη φιλαλληλία και είναι συνώνυμη της αφιλοκερδούς προσφοράς και της ανιδιοτέλειας.</a:t>
            </a:r>
            <a:endParaRPr/>
          </a:p>
          <a:p>
            <a:pPr marL="0" marR="0" lvl="0" indent="0" algn="just" rtl="0">
              <a:lnSpc>
                <a:spcPct val="100000"/>
              </a:lnSpc>
              <a:spcBef>
                <a:spcPct val="0"/>
              </a:spcBef>
              <a:spcAft>
                <a:spcPct val="0"/>
              </a:spcAft>
              <a:buNone/>
            </a:pPr>
            <a:br>
              <a:rPr lang="en-US" sz="1500" b="0" i="0" u="none" strike="noStrike" cap="none">
                <a:solidFill>
                  <a:schemeClr val="lt1"/>
                </a:solidFill>
                <a:latin typeface="Arial" pitchFamily="34" charset="0"/>
                <a:ea typeface="Arial" pitchFamily="34" charset="0"/>
                <a:cs typeface="Arial" pitchFamily="34" charset="0"/>
                <a:sym typeface="Arial" pitchFamily="34" charset="0"/>
              </a:rPr>
            </a:br>
            <a:r>
              <a:rPr lang="en-US" sz="1500" b="0" i="0" u="none" strike="noStrike" cap="none">
                <a:solidFill>
                  <a:schemeClr val="lt1"/>
                </a:solidFill>
                <a:latin typeface="Arial" pitchFamily="34" charset="0"/>
                <a:ea typeface="Arial" pitchFamily="34" charset="0"/>
                <a:cs typeface="Arial" pitchFamily="34" charset="0"/>
                <a:sym typeface="Arial" pitchFamily="34" charset="0"/>
              </a:rPr>
              <a:t>Οι βασικοί σκοποί και στόχοι του Ε.Ε.Σ. είναι:</a:t>
            </a:r>
            <a:endParaRPr/>
          </a:p>
          <a:p>
            <a:pPr marL="285750" marR="0" lvl="0" indent="-285750" algn="l" rtl="0">
              <a:lnSpc>
                <a:spcPct val="100000"/>
              </a:lnSpc>
              <a:spcBef>
                <a:spcPct val="0"/>
              </a:spcBef>
              <a:spcAft>
                <a:spcPct val="0"/>
              </a:spcAft>
              <a:buClr>
                <a:schemeClr val="lt1"/>
              </a:buClr>
              <a:buSzPts val="1800"/>
              <a:buFont typeface="Noto Sans Symbols"/>
              <a:buChar char="▪"/>
            </a:pPr>
            <a:r>
              <a:rPr lang="en-US" sz="1500" b="0" i="0" u="none" strike="noStrike" cap="none">
                <a:solidFill>
                  <a:schemeClr val="lt1"/>
                </a:solidFill>
                <a:latin typeface="Arial" pitchFamily="34" charset="0"/>
                <a:ea typeface="Arial" pitchFamily="34" charset="0"/>
                <a:cs typeface="Arial" pitchFamily="34" charset="0"/>
                <a:sym typeface="Arial" pitchFamily="34" charset="0"/>
              </a:rPr>
              <a:t>Σε καιρό πολέμου: η συνδρομή και επικουρία στο έργο της Στρατιωτικής Υγειονομικής Υπηρεσίας, η νοσηλευτική περίθαλψη τραυματιών και ασθενών, καθώς και η προστασία των αιχμαλώτων, του άμαχου πληθυσμού και των θυμάτων πολέμου.</a:t>
            </a:r>
            <a:endParaRPr/>
          </a:p>
          <a:p>
            <a:pPr marL="285750" marR="0" lvl="0" indent="-285750" algn="l" rtl="0">
              <a:lnSpc>
                <a:spcPct val="100000"/>
              </a:lnSpc>
              <a:spcBef>
                <a:spcPct val="0"/>
              </a:spcBef>
              <a:spcAft>
                <a:spcPct val="0"/>
              </a:spcAft>
              <a:buClr>
                <a:schemeClr val="lt1"/>
              </a:buClr>
              <a:buSzPts val="1800"/>
              <a:buFont typeface="Noto Sans Symbols"/>
              <a:buChar char="▪"/>
            </a:pPr>
            <a:r>
              <a:rPr lang="en-US" sz="1500" b="0" i="0" u="none" strike="noStrike" cap="none">
                <a:solidFill>
                  <a:schemeClr val="lt1"/>
                </a:solidFill>
                <a:latin typeface="Arial" pitchFamily="34" charset="0"/>
                <a:ea typeface="Arial" pitchFamily="34" charset="0"/>
                <a:cs typeface="Arial" pitchFamily="34" charset="0"/>
                <a:sym typeface="Arial" pitchFamily="34" charset="0"/>
              </a:rPr>
              <a:t>Σε καιρό ειρήνης: η αρωγή και συμπαράσταση στα θύματα θεομηνιών και επιδημιών, καθώς και η αυτόνομη ή σε συνεργασία με το Κράτος και κοινωνικούς φορείς, ανθρωπιστική δραστηριότητα.</a:t>
            </a:r>
            <a:endParaRPr sz="1500" b="0" i="0" u="none" strike="noStrike" cap="none">
              <a:solidFill>
                <a:schemeClr val="lt1"/>
              </a:solidFill>
              <a:latin typeface="Arial" pitchFamily="34" charset="0"/>
              <a:ea typeface="Arial" pitchFamily="34" charset="0"/>
              <a:cs typeface="Arial" pitchFamily="34" charset="0"/>
              <a:sym typeface="Arial" pitchFamily="34" charset="0"/>
            </a:endParaRPr>
          </a:p>
        </p:txBody>
      </p:sp>
      <p:grpSp>
        <p:nvGrpSpPr>
          <p:cNvPr id="189" name="Google Shape;189;p44"/>
          <p:cNvGrpSpPr/>
          <p:nvPr/>
        </p:nvGrpSpPr>
        <p:grpSpPr>
          <a:xfrm>
            <a:off x="569460" y="1880275"/>
            <a:ext cx="486198" cy="486198"/>
            <a:chOff x="569460" y="1880275"/>
            <a:chExt cx="486198" cy="486198"/>
          </a:xfrm>
        </p:grpSpPr>
        <p:sp>
          <p:nvSpPr>
            <p:cNvPr id="190" name="Google Shape;190;p44"/>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91" name="Google Shape;191;p44"/>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95"/>
        <p:cNvGrpSpPr/>
        <p:nvPr/>
      </p:nvGrpSpPr>
      <p:grpSpPr>
        <a:xfrm>
          <a:off x="0" y="0"/>
          <a:ext cx="0" cy="0"/>
          <a:chOff x="0" y="0"/>
          <a:chExt cx="0" cy="0"/>
        </a:xfrm>
      </p:grpSpPr>
      <p:pic>
        <p:nvPicPr>
          <p:cNvPr id="196" name="Google Shape;196;p13" descr="A picture containing grass, outdoor, sky, road&#10;&#10;Description automatically generated"/>
          <p:cNvPicPr preferRelativeResize="0"/>
          <p:nvPr/>
        </p:nvPicPr>
        <p:blipFill>
          <a:blip r:embed="rId3">
            <a:alphaModFix amt="10000"/>
          </a:blip>
          <a:srcRect l="17526"/>
          <a:stretch>
            <a:fillRect/>
          </a:stretch>
        </p:blipFill>
        <p:spPr>
          <a:xfrm>
            <a:off x="5577994" y="762000"/>
            <a:ext cx="6462041" cy="5223494"/>
          </a:xfrm>
          <a:prstGeom prst="rect">
            <a:avLst/>
          </a:prstGeom>
          <a:noFill/>
          <a:ln>
            <a:noFill/>
          </a:ln>
        </p:spPr>
      </p:pic>
      <p:sp>
        <p:nvSpPr>
          <p:cNvPr id="197" name="Google Shape;197;p13"/>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98" name="Google Shape;198;p13"/>
          <p:cNvSpPr txBox="1"/>
          <p:nvPr/>
        </p:nvSpPr>
        <p:spPr>
          <a:xfrm>
            <a:off x="1190625" y="1924050"/>
            <a:ext cx="9994611" cy="36929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Προ-εμπορική Δημόσια Σύμβαση υπηρεσιών Έρευνας και Ανάπτυξης</a:t>
            </a:r>
            <a:endParaRPr sz="1800" b="1" i="0" u="none" strike="noStrike" cap="none">
              <a:solidFill>
                <a:schemeClr val="lt1"/>
              </a:solidFill>
              <a:latin typeface="Verdana"/>
              <a:ea typeface="Verdana"/>
              <a:cs typeface="Verdana"/>
              <a:sym typeface="Verdana"/>
            </a:endParaRPr>
          </a:p>
        </p:txBody>
      </p:sp>
      <p:sp>
        <p:nvSpPr>
          <p:cNvPr id="199" name="Google Shape;199;p13"/>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00" name="Google Shape;200;p13"/>
          <p:cNvSpPr/>
          <p:nvPr/>
        </p:nvSpPr>
        <p:spPr>
          <a:xfrm>
            <a:off x="627139" y="27441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01" name="Google Shape;201;p13"/>
          <p:cNvSpPr txBox="1"/>
          <p:nvPr/>
        </p:nvSpPr>
        <p:spPr>
          <a:xfrm>
            <a:off x="1193528" y="2704919"/>
            <a:ext cx="9587881" cy="64629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Σταδιακή προσέγγιση, ξεκινώντας από τον σχεδιασμό, μέσω της δημιουργίας πρωτοτύπων και  δοκιμών</a:t>
            </a:r>
            <a:endParaRPr sz="1800" b="0" i="0" u="none" strike="noStrike" cap="none">
              <a:solidFill>
                <a:schemeClr val="lt1"/>
              </a:solidFill>
              <a:latin typeface="Arial" pitchFamily="34" charset="0"/>
              <a:ea typeface="Arial" pitchFamily="34" charset="0"/>
              <a:cs typeface="Arial" pitchFamily="34" charset="0"/>
              <a:sym typeface="Arial" pitchFamily="34" charset="0"/>
            </a:endParaRPr>
          </a:p>
        </p:txBody>
      </p:sp>
      <p:sp>
        <p:nvSpPr>
          <p:cNvPr id="202" name="Google Shape;202;p13"/>
          <p:cNvSpPr/>
          <p:nvPr/>
        </p:nvSpPr>
        <p:spPr>
          <a:xfrm>
            <a:off x="572363" y="26611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03" name="Google Shape;203;p13"/>
          <p:cNvSpPr/>
          <p:nvPr/>
        </p:nvSpPr>
        <p:spPr>
          <a:xfrm>
            <a:off x="614439" y="36077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04" name="Google Shape;204;p13"/>
          <p:cNvSpPr txBox="1"/>
          <p:nvPr/>
        </p:nvSpPr>
        <p:spPr>
          <a:xfrm>
            <a:off x="1180828" y="3568519"/>
            <a:ext cx="9094156" cy="127723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Ανταγωνιστική διαδικασία – πολλοί ανάδοχοι που δραστηριοποιούνται σε κάθε δεδομένη φάση</a:t>
            </a:r>
            <a:br>
              <a:rPr lang="en-US" sz="1800" b="1" i="0" u="none" strike="noStrike" cap="none">
                <a:solidFill>
                  <a:schemeClr val="lt1"/>
                </a:solidFill>
                <a:latin typeface="Verdana"/>
                <a:ea typeface="Verdana"/>
                <a:cs typeface="Verdana"/>
                <a:sym typeface="Verdana"/>
              </a:rPr>
            </a:br>
            <a:endParaRPr sz="1800" b="1" i="0" u="none" strike="noStrike" cap="none">
              <a:solidFill>
                <a:schemeClr val="lt1"/>
              </a:solidFill>
              <a:latin typeface="Verdana"/>
              <a:ea typeface="Verdana"/>
              <a:cs typeface="Verdana"/>
              <a:sym typeface="Verdana"/>
            </a:endParaRPr>
          </a:p>
          <a:p>
            <a:pPr marL="0" marR="0" lvl="0" indent="0" algn="l" rtl="0">
              <a:lnSpc>
                <a:spcPct val="100000"/>
              </a:lnSpc>
              <a:spcBef>
                <a:spcPct val="0"/>
              </a:spcBef>
              <a:spcAft>
                <a:spcPct val="0"/>
              </a:spcAft>
              <a:buNone/>
            </a:pPr>
            <a:endParaRPr sz="1800" b="1" i="0" u="none" strike="noStrike" cap="none">
              <a:solidFill>
                <a:schemeClr val="lt1"/>
              </a:solidFill>
              <a:latin typeface="Verdana"/>
              <a:ea typeface="Verdana"/>
              <a:cs typeface="Verdana"/>
              <a:sym typeface="Verdana"/>
            </a:endParaRPr>
          </a:p>
        </p:txBody>
      </p:sp>
      <p:sp>
        <p:nvSpPr>
          <p:cNvPr id="205" name="Google Shape;205;p13"/>
          <p:cNvSpPr/>
          <p:nvPr/>
        </p:nvSpPr>
        <p:spPr>
          <a:xfrm>
            <a:off x="559663" y="35247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06" name="Google Shape;206;p13"/>
          <p:cNvSpPr/>
          <p:nvPr/>
        </p:nvSpPr>
        <p:spPr>
          <a:xfrm>
            <a:off x="624236" y="459876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07" name="Google Shape;207;p13"/>
          <p:cNvSpPr txBox="1"/>
          <p:nvPr/>
        </p:nvSpPr>
        <p:spPr>
          <a:xfrm>
            <a:off x="1190625" y="4559500"/>
            <a:ext cx="8903399" cy="44623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1800" b="1" i="0" u="none" strike="noStrike" cap="none">
                <a:solidFill>
                  <a:schemeClr val="lt1"/>
                </a:solidFill>
                <a:latin typeface="Verdana"/>
                <a:ea typeface="Verdana"/>
                <a:cs typeface="Verdana"/>
                <a:sym typeface="Verdana"/>
              </a:rPr>
              <a:t>Τουλάχιστον δύο λύσεις θα δοκιμαστούν στην τελευταία φάση (3)</a:t>
            </a:r>
            <a:endParaRPr sz="1800" b="1" i="0" u="none" strike="noStrike" cap="none">
              <a:solidFill>
                <a:schemeClr val="lt1"/>
              </a:solidFill>
              <a:latin typeface="Verdana"/>
              <a:ea typeface="Verdana"/>
              <a:cs typeface="Verdana"/>
              <a:sym typeface="Verdana"/>
            </a:endParaRPr>
          </a:p>
        </p:txBody>
      </p:sp>
      <p:sp>
        <p:nvSpPr>
          <p:cNvPr id="208" name="Google Shape;208;p13"/>
          <p:cNvSpPr/>
          <p:nvPr/>
        </p:nvSpPr>
        <p:spPr>
          <a:xfrm>
            <a:off x="569460" y="451572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09" name="Google Shape;209;p13"/>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ct val="0"/>
              </a:spcBef>
              <a:spcAft>
                <a:spcPct val="0"/>
              </a:spcAft>
              <a:buSzPts val="4000"/>
              <a:buNone/>
            </a:pPr>
            <a:r>
              <a:rPr lang="en-US">
                <a:solidFill>
                  <a:srgbClr val="D9325D"/>
                </a:solidFill>
              </a:rPr>
              <a:t>Δ</a:t>
            </a:r>
            <a:r>
              <a:rPr lang="en-US">
                <a:solidFill>
                  <a:schemeClr val="lt1"/>
                </a:solidFill>
              </a:rPr>
              <a:t>ιαδικασία</a:t>
            </a:r>
            <a:endParaRPr>
              <a:solidFill>
                <a:schemeClr val="lt1"/>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17"/>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215" name="Google Shape;215;p17"/>
          <p:cNvSpPr/>
          <p:nvPr/>
        </p:nvSpPr>
        <p:spPr>
          <a:xfrm>
            <a:off x="2445679" y="2083314"/>
            <a:ext cx="2966760" cy="4008784"/>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16" name="Google Shape;216;p17"/>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17" name="Google Shape;217;p17"/>
          <p:cNvSpPr txBox="1"/>
          <p:nvPr/>
        </p:nvSpPr>
        <p:spPr>
          <a:xfrm>
            <a:off x="2389909" y="1020049"/>
            <a:ext cx="7632277" cy="58477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None/>
            </a:pPr>
            <a:r>
              <a:rPr lang="en-US" sz="3200" b="1" i="0" u="none" strike="noStrike" cap="none">
                <a:solidFill>
                  <a:srgbClr val="000000"/>
                </a:solidFill>
                <a:latin typeface="Arial" pitchFamily="34" charset="0"/>
                <a:ea typeface="Arial" pitchFamily="34" charset="0"/>
                <a:cs typeface="Arial" pitchFamily="34" charset="0"/>
                <a:sym typeface="Arial" pitchFamily="34" charset="0"/>
              </a:rPr>
              <a:t>Σας ευχαριστώ για την προσοχή σας!</a:t>
            </a:r>
            <a:endParaRPr/>
          </a:p>
        </p:txBody>
      </p:sp>
      <p:pic>
        <p:nvPicPr>
          <p:cNvPr id="218" name="Google Shape;218;p17"/>
          <p:cNvPicPr preferRelativeResize="0"/>
          <p:nvPr/>
        </p:nvPicPr>
        <p:blipFill>
          <a:blip r:embed="rId4">
            <a:alphaModFix/>
          </a:blip>
          <a:stretch>
            <a:fillRect/>
          </a:stretch>
        </p:blipFill>
        <p:spPr>
          <a:xfrm>
            <a:off x="1844087" y="2706772"/>
            <a:ext cx="2966760" cy="2761868"/>
          </a:xfrm>
          <a:prstGeom prst="rect">
            <a:avLst/>
          </a:prstGeom>
          <a:noFill/>
          <a:ln>
            <a:noFill/>
          </a:ln>
        </p:spPr>
      </p:pic>
      <p:sp>
        <p:nvSpPr>
          <p:cNvPr id="219" name="Google Shape;219;p17"/>
          <p:cNvSpPr txBox="1"/>
          <p:nvPr/>
        </p:nvSpPr>
        <p:spPr>
          <a:xfrm>
            <a:off x="5946274" y="2498163"/>
            <a:ext cx="4075912" cy="43088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None/>
            </a:pPr>
            <a:r>
              <a:rPr lang="en-US" sz="2800" b="0" i="0" u="none" strike="noStrike" cap="none">
                <a:solidFill>
                  <a:schemeClr val="lt1"/>
                </a:solidFill>
                <a:latin typeface="Verdana"/>
                <a:ea typeface="Verdana"/>
                <a:cs typeface="Verdana"/>
                <a:sym typeface="Verdana"/>
              </a:rPr>
              <a:t>Ιωάννης Καραφύλλης</a:t>
            </a:r>
            <a:endParaRPr sz="2800" b="0" i="0" u="none" strike="noStrike" cap="none">
              <a:solidFill>
                <a:schemeClr val="lt1"/>
              </a:solidFill>
              <a:latin typeface="Verdana"/>
              <a:ea typeface="Verdana"/>
              <a:cs typeface="Verdana"/>
              <a:sym typeface="Verdana"/>
            </a:endParaRPr>
          </a:p>
        </p:txBody>
      </p:sp>
      <p:sp>
        <p:nvSpPr>
          <p:cNvPr id="220" name="Google Shape;220;p17"/>
          <p:cNvSpPr txBox="1"/>
          <p:nvPr/>
        </p:nvSpPr>
        <p:spPr>
          <a:xfrm>
            <a:off x="5979550" y="3736015"/>
            <a:ext cx="4116711" cy="124649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50000"/>
              </a:lnSpc>
              <a:spcBef>
                <a:spcPct val="0"/>
              </a:spcBef>
              <a:spcAft>
                <a:spcPct val="0"/>
              </a:spcAft>
              <a:buNone/>
            </a:pPr>
            <a:r>
              <a:rPr lang="en-US" sz="2000" b="0" i="0" u="none" strike="noStrike" cap="none">
                <a:solidFill>
                  <a:schemeClr val="lt1"/>
                </a:solidFill>
                <a:latin typeface="Verdana"/>
                <a:ea typeface="Verdana"/>
                <a:cs typeface="Verdana"/>
                <a:sym typeface="Verdana"/>
              </a:rPr>
              <a:t>Γενικός Διευθυντής ΕΕΣ</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0" marR="0" lvl="0" indent="0" algn="ctr" rtl="0">
              <a:lnSpc>
                <a:spcPct val="150000"/>
              </a:lnSpc>
              <a:spcBef>
                <a:spcPct val="0"/>
              </a:spcBef>
              <a:spcAft>
                <a:spcPct val="0"/>
              </a:spcAft>
              <a:buNone/>
            </a:pP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marL="0" marR="0" lvl="0" indent="0" algn="ctr" rtl="0">
              <a:lnSpc>
                <a:spcPct val="150000"/>
              </a:lnSpc>
              <a:spcBef>
                <a:spcPct val="0"/>
              </a:spcBef>
              <a:spcAft>
                <a:spcPct val="0"/>
              </a:spcAft>
              <a:buNone/>
            </a:pPr>
            <a:r>
              <a:rPr lang="en-US" sz="2000" b="0" i="0" u="none" strike="noStrike" cap="none">
                <a:solidFill>
                  <a:schemeClr val="lt1"/>
                </a:solidFill>
                <a:latin typeface="Verdana"/>
                <a:ea typeface="Verdana"/>
                <a:cs typeface="Verdana"/>
                <a:sym typeface="Verdana"/>
              </a:rPr>
              <a:t>ΕΛΛΗΝΙΚΟΣ ΕΡΥΘΡΟΣ ΣΤΑΥΡΟΣ</a:t>
            </a:r>
            <a:endParaRPr sz="2000" b="0" i="0" u="none" strike="noStrike" cap="none">
              <a:solidFill>
                <a:schemeClr val="lt1"/>
              </a:solidFill>
              <a:latin typeface="Verdana"/>
              <a:ea typeface="Verdana"/>
              <a:cs typeface="Verdana"/>
              <a:sym typeface="Verdana"/>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F0DE17-6D9E-460F-A3FA-40AA1FADD4A5}"/>
              </a:ext>
            </a:extLst>
          </p:cNvPr>
          <p:cNvSpPr/>
          <p:nvPr/>
        </p:nvSpPr>
        <p:spPr>
          <a:xfrm>
            <a:off x="0" y="0"/>
            <a:ext cx="12192000" cy="6858000"/>
          </a:xfrm>
          <a:prstGeom prst="rect">
            <a:avLst/>
          </a:prstGeom>
          <a:solidFill>
            <a:srgbClr val="1B45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sp>
        <p:nvSpPr>
          <p:cNvPr id="11" name="Rectangle 27">
            <a:extLst>
              <a:ext uri="{FF2B5EF4-FFF2-40B4-BE49-F238E27FC236}">
                <a16:creationId xmlns:a16="http://schemas.microsoft.com/office/drawing/2014/main" id="{AB44CC90-0E9F-442A-9DD8-5BB75913E382}"/>
              </a:ext>
            </a:extLst>
          </p:cNvPr>
          <p:cNvSpPr/>
          <p:nvPr/>
        </p:nvSpPr>
        <p:spPr>
          <a:xfrm>
            <a:off x="0" y="0"/>
            <a:ext cx="12192000" cy="1897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sp>
        <p:nvSpPr>
          <p:cNvPr id="34" name="TextBox 33">
            <a:extLst>
              <a:ext uri="{FF2B5EF4-FFF2-40B4-BE49-F238E27FC236}">
                <a16:creationId xmlns:a16="http://schemas.microsoft.com/office/drawing/2014/main" id="{D7539DEB-74A0-47D7-87C1-299AE38317B3}"/>
              </a:ext>
            </a:extLst>
          </p:cNvPr>
          <p:cNvSpPr txBox="1"/>
          <p:nvPr/>
        </p:nvSpPr>
        <p:spPr>
          <a:xfrm>
            <a:off x="0" y="2388037"/>
            <a:ext cx="12192000" cy="1323439"/>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4000" b="1">
                <a:solidFill>
                  <a:schemeClr val="bg1"/>
                </a:solidFill>
                <a:latin typeface="+mj-lt"/>
              </a:rPr>
              <a:t>Διαδικτυακό Σεμινάριο Ανοικτής Διαβούλευσης με την Αγορά</a:t>
            </a:r>
            <a:endParaRPr lang="en-GB" sz="4000" b="1">
              <a:solidFill>
                <a:schemeClr val="bg1"/>
              </a:solidFill>
              <a:latin typeface="+mj-lt"/>
            </a:endParaRPr>
          </a:p>
        </p:txBody>
      </p:sp>
      <p:pic>
        <p:nvPicPr>
          <p:cNvPr id="8" name="Picture 19">
            <a:extLst>
              <a:ext uri="{FF2B5EF4-FFF2-40B4-BE49-F238E27FC236}">
                <a16:creationId xmlns:a16="http://schemas.microsoft.com/office/drawing/2014/main" id="{7FCCAC3B-D8B4-40A2-9DA9-130D94838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323" y="332432"/>
            <a:ext cx="4561504" cy="552450"/>
          </a:xfrm>
          <a:prstGeom prst="rect">
            <a:avLst/>
          </a:prstGeom>
        </p:spPr>
      </p:pic>
      <p:pic>
        <p:nvPicPr>
          <p:cNvPr id="3" name="Grafik 2" descr="Ein Bild, das Text, Himmel, draußen enthält.&#10;&#10;Automatisch generierte Beschreibung">
            <a:extLst>
              <a:ext uri="{FF2B5EF4-FFF2-40B4-BE49-F238E27FC236}">
                <a16:creationId xmlns:a16="http://schemas.microsoft.com/office/drawing/2014/main" id="{22576B93-F62E-43D8-9912-145DDABFF6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2866" y="0"/>
            <a:ext cx="2883582" cy="1895475"/>
          </a:xfrm>
          <a:prstGeom prst="rect">
            <a:avLst/>
          </a:prstGeom>
        </p:spPr>
      </p:pic>
      <p:sp>
        <p:nvSpPr>
          <p:cNvPr id="5" name="Rechteck 4">
            <a:extLst>
              <a:ext uri="{FF2B5EF4-FFF2-40B4-BE49-F238E27FC236}">
                <a16:creationId xmlns:a16="http://schemas.microsoft.com/office/drawing/2014/main" id="{2B3B26FC-CD6D-4705-BB25-4BD1FF12ADCB}"/>
              </a:ext>
            </a:extLst>
          </p:cNvPr>
          <p:cNvSpPr/>
          <p:nvPr/>
        </p:nvSpPr>
        <p:spPr>
          <a:xfrm>
            <a:off x="5020072" y="827858"/>
            <a:ext cx="2887376"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sp>
        <p:nvSpPr>
          <p:cNvPr id="15" name="Rechteck 14">
            <a:extLst>
              <a:ext uri="{FF2B5EF4-FFF2-40B4-BE49-F238E27FC236}">
                <a16:creationId xmlns:a16="http://schemas.microsoft.com/office/drawing/2014/main" id="{39F9A711-54DC-47E0-81D6-192CED8D8B51}"/>
              </a:ext>
            </a:extLst>
          </p:cNvPr>
          <p:cNvSpPr/>
          <p:nvPr/>
        </p:nvSpPr>
        <p:spPr>
          <a:xfrm>
            <a:off x="3873500" y="1076778"/>
            <a:ext cx="403394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sp>
        <p:nvSpPr>
          <p:cNvPr id="17" name="Rechteck 16">
            <a:extLst>
              <a:ext uri="{FF2B5EF4-FFF2-40B4-BE49-F238E27FC236}">
                <a16:creationId xmlns:a16="http://schemas.microsoft.com/office/drawing/2014/main" id="{7B2E2B41-1B9B-48E5-8D82-7FB5E361444B}"/>
              </a:ext>
            </a:extLst>
          </p:cNvPr>
          <p:cNvSpPr/>
          <p:nvPr/>
        </p:nvSpPr>
        <p:spPr>
          <a:xfrm>
            <a:off x="3625850" y="1291408"/>
            <a:ext cx="42815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sp>
        <p:nvSpPr>
          <p:cNvPr id="18" name="Rechteck 17">
            <a:extLst>
              <a:ext uri="{FF2B5EF4-FFF2-40B4-BE49-F238E27FC236}">
                <a16:creationId xmlns:a16="http://schemas.microsoft.com/office/drawing/2014/main" id="{45FD20A5-EF1C-4A00-995F-EDDAE6062EB5}"/>
              </a:ext>
            </a:extLst>
          </p:cNvPr>
          <p:cNvSpPr/>
          <p:nvPr/>
        </p:nvSpPr>
        <p:spPr>
          <a:xfrm>
            <a:off x="4921250" y="1507308"/>
            <a:ext cx="29861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sp>
        <p:nvSpPr>
          <p:cNvPr id="21" name="Textfeld 20">
            <a:extLst>
              <a:ext uri="{FF2B5EF4-FFF2-40B4-BE49-F238E27FC236}">
                <a16:creationId xmlns:a16="http://schemas.microsoft.com/office/drawing/2014/main" id="{2C1D6311-7D1F-4A54-8F75-25090A7EC16B}"/>
              </a:ext>
            </a:extLst>
          </p:cNvPr>
          <p:cNvSpPr txBox="1"/>
          <p:nvPr/>
        </p:nvSpPr>
        <p:spPr>
          <a:xfrm>
            <a:off x="3498850" y="622370"/>
            <a:ext cx="4417652" cy="1169551"/>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l"/>
            <a:endParaRPr lang="en-GB" sz="1400" b="0" i="0" u="none" strike="noStrike" baseline="0">
              <a:solidFill>
                <a:schemeClr val="bg1"/>
              </a:solidFill>
              <a:latin typeface="+mj-lt"/>
            </a:endParaRPr>
          </a:p>
          <a:p>
            <a:pPr marR="1800" algn="r"/>
            <a:r>
              <a:rPr lang="en-GB" sz="1400" b="0" i="0" u="none" strike="noStrike" baseline="0">
                <a:solidFill>
                  <a:schemeClr val="bg1"/>
                </a:solidFill>
                <a:latin typeface="+mj-lt"/>
              </a:rPr>
              <a:t> Pre-Commercial Procurement </a:t>
            </a:r>
            <a:br>
              <a:rPr lang="en-GB" sz="1400" b="0" i="0" u="none" strike="noStrike" baseline="0">
                <a:solidFill>
                  <a:schemeClr val="bg1"/>
                </a:solidFill>
                <a:latin typeface="+mj-lt"/>
              </a:rPr>
            </a:br>
            <a:r>
              <a:rPr lang="en-GB" sz="1400" b="0" i="0" u="none" strike="noStrike" baseline="0">
                <a:solidFill>
                  <a:schemeClr val="bg1"/>
                </a:solidFill>
                <a:latin typeface="+mj-lt"/>
              </a:rPr>
              <a:t>of Innovative Triage Management Systems </a:t>
            </a:r>
            <a:br>
              <a:rPr lang="en-GB" sz="1400" b="0" i="0" u="none" strike="noStrike" baseline="0">
                <a:solidFill>
                  <a:schemeClr val="bg1"/>
                </a:solidFill>
                <a:latin typeface="+mj-lt"/>
              </a:rPr>
            </a:br>
            <a:r>
              <a:rPr lang="en-GB" sz="1400" b="0" i="0" u="none" strike="noStrike" baseline="0">
                <a:solidFill>
                  <a:schemeClr val="bg1"/>
                </a:solidFill>
                <a:latin typeface="+mj-lt"/>
              </a:rPr>
              <a:t>Strengthening Resilience and Interoperability </a:t>
            </a:r>
            <a:br>
              <a:rPr lang="en-GB" sz="1400" b="0" i="0" u="none" strike="noStrike" baseline="0">
                <a:solidFill>
                  <a:schemeClr val="bg1"/>
                </a:solidFill>
                <a:latin typeface="+mj-lt"/>
              </a:rPr>
            </a:br>
            <a:r>
              <a:rPr lang="en-GB" sz="1400" b="0" i="0" u="none" strike="noStrike" baseline="0">
                <a:solidFill>
                  <a:schemeClr val="bg1"/>
                </a:solidFill>
                <a:latin typeface="+mj-lt"/>
              </a:rPr>
              <a:t>of Emergency Medical Services </a:t>
            </a:r>
            <a:endParaRPr lang="en-GB" sz="1400">
              <a:solidFill>
                <a:schemeClr val="bg1"/>
              </a:solidFill>
              <a:latin typeface="+mj-lt"/>
            </a:endParaRPr>
          </a:p>
        </p:txBody>
      </p:sp>
      <p:sp>
        <p:nvSpPr>
          <p:cNvPr id="22" name="TextBox 33">
            <a:extLst>
              <a:ext uri="{FF2B5EF4-FFF2-40B4-BE49-F238E27FC236}">
                <a16:creationId xmlns:a16="http://schemas.microsoft.com/office/drawing/2014/main" id="{712D2F26-97AE-4076-A116-1C11765BEAC7}"/>
              </a:ext>
            </a:extLst>
          </p:cNvPr>
          <p:cNvSpPr txBox="1"/>
          <p:nvPr/>
        </p:nvSpPr>
        <p:spPr>
          <a:xfrm>
            <a:off x="0" y="3780168"/>
            <a:ext cx="12192000" cy="646331"/>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3600" b="1">
                <a:solidFill>
                  <a:srgbClr val="D9325D"/>
                </a:solidFill>
                <a:latin typeface="+mj-lt"/>
              </a:rPr>
              <a:t>ΚΥΡΙΕΣ ΠΡΟΚΛΗΣΕΙΣ &amp; ΠΕΔΙΟ ΕΦΑΡΜΟΓΗΣ </a:t>
            </a:r>
          </a:p>
        </p:txBody>
      </p:sp>
      <p:sp>
        <p:nvSpPr>
          <p:cNvPr id="23" name="TextBox 33">
            <a:extLst>
              <a:ext uri="{FF2B5EF4-FFF2-40B4-BE49-F238E27FC236}">
                <a16:creationId xmlns:a16="http://schemas.microsoft.com/office/drawing/2014/main" id="{B3BAEEC0-36A0-4C42-AD8D-1724060E4001}"/>
              </a:ext>
            </a:extLst>
          </p:cNvPr>
          <p:cNvSpPr txBox="1"/>
          <p:nvPr/>
        </p:nvSpPr>
        <p:spPr>
          <a:xfrm>
            <a:off x="0" y="4618368"/>
            <a:ext cx="12191999" cy="1138773"/>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2000">
                <a:solidFill>
                  <a:schemeClr val="bg1"/>
                </a:solidFill>
                <a:latin typeface="Calibri Light" panose="020F0302020204030204" pitchFamily="34" charset="0"/>
                <a:cs typeface="Calibri Light" panose="020F0302020204030204" pitchFamily="34" charset="0"/>
              </a:rPr>
              <a:t>Πέμπτη, 24 Φεβρουαρίου 2022 </a:t>
            </a:r>
            <a:endParaRPr lang="en-US" sz="2000">
              <a:solidFill>
                <a:schemeClr val="bg1"/>
              </a:solidFill>
              <a:latin typeface="Calibri Light" panose="020F0302020204030204" pitchFamily="34" charset="0"/>
              <a:cs typeface="Calibri Light" panose="020F0302020204030204" pitchFamily="34" charset="0"/>
            </a:endParaRPr>
          </a:p>
          <a:p>
            <a:pPr algn="ctr"/>
            <a:endParaRPr lang="en-US" sz="2400">
              <a:solidFill>
                <a:schemeClr val="bg1"/>
              </a:solidFill>
              <a:latin typeface="Calibri Light" panose="020F0302020204030204" pitchFamily="34" charset="0"/>
              <a:cs typeface="Calibri Light" panose="020F0302020204030204" pitchFamily="34" charset="0"/>
            </a:endParaRPr>
          </a:p>
          <a:p>
            <a:pPr algn="ctr"/>
            <a:r>
              <a:rPr lang="en-US" sz="2400" b="1">
                <a:solidFill>
                  <a:schemeClr val="bg1"/>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endParaRPr lang="en-GB" sz="2400" b="1">
              <a:solidFill>
                <a:schemeClr val="bg1"/>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6" name="Gleichschenkliges Dreieck 5">
            <a:extLst>
              <a:ext uri="{FF2B5EF4-FFF2-40B4-BE49-F238E27FC236}">
                <a16:creationId xmlns:a16="http://schemas.microsoft.com/office/drawing/2014/main" id="{D0BBD52E-0413-4535-BF53-CD86F6201EBA}"/>
              </a:ext>
            </a:extLst>
          </p:cNvPr>
          <p:cNvSpPr/>
          <p:nvPr/>
        </p:nvSpPr>
        <p:spPr>
          <a:xfrm rot="10800000">
            <a:off x="7908128" y="828674"/>
            <a:ext cx="200027" cy="945356"/>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pic>
        <p:nvPicPr>
          <p:cNvPr id="9" name="Grafik 8" descr="Umschlag mit einfarbiger Füllung">
            <a:extLst>
              <a:ext uri="{FF2B5EF4-FFF2-40B4-BE49-F238E27FC236}">
                <a16:creationId xmlns:a16="http://schemas.microsoft.com/office/drawing/2014/main" id="{199442C0-A113-4777-9005-1A7D3E4BE45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0688" y="6252353"/>
            <a:ext cx="288000" cy="288000"/>
          </a:xfrm>
          <a:prstGeom prst="rect">
            <a:avLst/>
          </a:prstGeom>
        </p:spPr>
      </p:pic>
      <p:sp>
        <p:nvSpPr>
          <p:cNvPr id="12" name="Ellipse 11">
            <a:extLst>
              <a:ext uri="{FF2B5EF4-FFF2-40B4-BE49-F238E27FC236}">
                <a16:creationId xmlns:a16="http://schemas.microsoft.com/office/drawing/2014/main" id="{82A7F434-A49C-4D00-8F7A-44153157A4E5}"/>
              </a:ext>
            </a:extLst>
          </p:cNvPr>
          <p:cNvSpPr/>
          <p:nvPr/>
        </p:nvSpPr>
        <p:spPr>
          <a:xfrm>
            <a:off x="893383" y="6217587"/>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pic>
        <p:nvPicPr>
          <p:cNvPr id="25" name="Grafik 24" descr="Monitor mit einfarbiger Füllung">
            <a:extLst>
              <a:ext uri="{FF2B5EF4-FFF2-40B4-BE49-F238E27FC236}">
                <a16:creationId xmlns:a16="http://schemas.microsoft.com/office/drawing/2014/main" id="{22B6D1AF-E71F-4E6C-99C4-DAC6F515F4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52178" y="6271403"/>
            <a:ext cx="288000" cy="288000"/>
          </a:xfrm>
          <a:prstGeom prst="rect">
            <a:avLst/>
          </a:prstGeom>
        </p:spPr>
      </p:pic>
      <p:sp>
        <p:nvSpPr>
          <p:cNvPr id="30" name="Ellipse 29">
            <a:extLst>
              <a:ext uri="{FF2B5EF4-FFF2-40B4-BE49-F238E27FC236}">
                <a16:creationId xmlns:a16="http://schemas.microsoft.com/office/drawing/2014/main" id="{9F888A13-39C8-41FC-B194-90373C48BB51}"/>
              </a:ext>
            </a:extLst>
          </p:cNvPr>
          <p:cNvSpPr/>
          <p:nvPr/>
        </p:nvSpPr>
        <p:spPr>
          <a:xfrm>
            <a:off x="3012333" y="6220762"/>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pic>
        <p:nvPicPr>
          <p:cNvPr id="27" name="Grafik 26">
            <a:extLst>
              <a:ext uri="{FF2B5EF4-FFF2-40B4-BE49-F238E27FC236}">
                <a16:creationId xmlns:a16="http://schemas.microsoft.com/office/drawing/2014/main" id="{52F84C7A-276D-42F7-BC55-62AAFB9DE8C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86968" y="6264261"/>
            <a:ext cx="288000" cy="288000"/>
          </a:xfrm>
          <a:prstGeom prst="rect">
            <a:avLst/>
          </a:prstGeom>
        </p:spPr>
      </p:pic>
      <p:sp>
        <p:nvSpPr>
          <p:cNvPr id="35" name="Ellipse 34">
            <a:extLst>
              <a:ext uri="{FF2B5EF4-FFF2-40B4-BE49-F238E27FC236}">
                <a16:creationId xmlns:a16="http://schemas.microsoft.com/office/drawing/2014/main" id="{3ABA664B-B173-467D-A4E1-43D53151431C}"/>
              </a:ext>
            </a:extLst>
          </p:cNvPr>
          <p:cNvSpPr/>
          <p:nvPr/>
        </p:nvSpPr>
        <p:spPr>
          <a:xfrm>
            <a:off x="4843154" y="6216000"/>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DejaVu Sans"/>
                <a:cs typeface="DejaVu Sans"/>
                <a:sym typeface="Arial" pitchFamily="34" charset="0"/>
              </a:defRPr>
            </a:lvl9pPr>
          </a:lstStyle>
          <a:p>
            <a:pPr algn="ctr"/>
            <a:endParaRPr lang="en-GB"/>
          </a:p>
        </p:txBody>
      </p:sp>
      <p:sp>
        <p:nvSpPr>
          <p:cNvPr id="31" name="Textfeld 30">
            <a:extLst>
              <a:ext uri="{FF2B5EF4-FFF2-40B4-BE49-F238E27FC236}">
                <a16:creationId xmlns:a16="http://schemas.microsoft.com/office/drawing/2014/main" id="{19957450-7CE0-470C-B072-0C6482005D4A}"/>
              </a:ext>
            </a:extLst>
          </p:cNvPr>
          <p:cNvSpPr txBox="1"/>
          <p:nvPr/>
        </p:nvSpPr>
        <p:spPr>
          <a:xfrm>
            <a:off x="144853" y="6567872"/>
            <a:ext cx="1986441" cy="253916"/>
          </a:xfrm>
          <a:prstGeom prst="rect">
            <a:avLst/>
          </a:prstGeom>
          <a:noFill/>
        </p:spPr>
        <p:txBody>
          <a:bodyPr wrap="non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de-DE" sz="1050">
                <a:solidFill>
                  <a:schemeClr val="bg1"/>
                </a:solidFill>
                <a:latin typeface="+mj-lt"/>
              </a:rPr>
              <a:t>office@iprocuresecurity.eu</a:t>
            </a:r>
            <a:endParaRPr lang="en-GB" sz="1050">
              <a:solidFill>
                <a:schemeClr val="bg1"/>
              </a:solidFill>
              <a:latin typeface="+mj-lt"/>
            </a:endParaRPr>
          </a:p>
        </p:txBody>
      </p:sp>
      <p:sp>
        <p:nvSpPr>
          <p:cNvPr id="36" name="Textfeld 35">
            <a:extLst>
              <a:ext uri="{FF2B5EF4-FFF2-40B4-BE49-F238E27FC236}">
                <a16:creationId xmlns:a16="http://schemas.microsoft.com/office/drawing/2014/main" id="{77BA2ABB-A928-4EED-864F-2FC79F74A6E2}"/>
              </a:ext>
            </a:extLst>
          </p:cNvPr>
          <p:cNvSpPr txBox="1"/>
          <p:nvPr/>
        </p:nvSpPr>
        <p:spPr>
          <a:xfrm>
            <a:off x="2344594" y="6576925"/>
            <a:ext cx="1773242" cy="253916"/>
          </a:xfrm>
          <a:prstGeom prst="rect">
            <a:avLst/>
          </a:prstGeom>
          <a:noFill/>
        </p:spPr>
        <p:txBody>
          <a:bodyPr wrap="non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de-DE" sz="1050">
                <a:solidFill>
                  <a:schemeClr val="bg1"/>
                </a:solidFill>
                <a:latin typeface="+mj-lt"/>
              </a:rPr>
              <a:t>pcp.iprocuresecurity.eu</a:t>
            </a:r>
            <a:endParaRPr lang="en-GB" sz="1050">
              <a:solidFill>
                <a:schemeClr val="bg1"/>
              </a:solidFill>
              <a:latin typeface="+mj-lt"/>
            </a:endParaRPr>
          </a:p>
        </p:txBody>
      </p:sp>
      <p:sp>
        <p:nvSpPr>
          <p:cNvPr id="37" name="Textfeld 36">
            <a:extLst>
              <a:ext uri="{FF2B5EF4-FFF2-40B4-BE49-F238E27FC236}">
                <a16:creationId xmlns:a16="http://schemas.microsoft.com/office/drawing/2014/main" id="{87E37136-8A52-4195-ADB5-43123894AFC8}"/>
              </a:ext>
            </a:extLst>
          </p:cNvPr>
          <p:cNvSpPr txBox="1"/>
          <p:nvPr/>
        </p:nvSpPr>
        <p:spPr>
          <a:xfrm>
            <a:off x="4335848" y="6567872"/>
            <a:ext cx="1369286" cy="253916"/>
          </a:xfrm>
          <a:prstGeom prst="rect">
            <a:avLst/>
          </a:prstGeom>
          <a:noFill/>
        </p:spPr>
        <p:txBody>
          <a:bodyPr wrap="non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de-DE" sz="1050">
                <a:solidFill>
                  <a:schemeClr val="bg1"/>
                </a:solidFill>
                <a:latin typeface="+mj-lt"/>
              </a:rPr>
              <a:t>@procuresecurity</a:t>
            </a:r>
            <a:endParaRPr lang="en-GB" sz="1050">
              <a:solidFill>
                <a:schemeClr val="bg1"/>
              </a:solidFill>
              <a:latin typeface="+mj-lt"/>
            </a:endParaRPr>
          </a:p>
        </p:txBody>
      </p:sp>
      <p:sp>
        <p:nvSpPr>
          <p:cNvPr id="26" name="Textfeld 25">
            <a:extLst>
              <a:ext uri="{FF2B5EF4-FFF2-40B4-BE49-F238E27FC236}">
                <a16:creationId xmlns:a16="http://schemas.microsoft.com/office/drawing/2014/main" id="{2609636A-8BDF-416D-BD1E-99F462D76210}"/>
              </a:ext>
            </a:extLst>
          </p:cNvPr>
          <p:cNvSpPr txBox="1"/>
          <p:nvPr/>
        </p:nvSpPr>
        <p:spPr>
          <a:xfrm>
            <a:off x="7038975" y="6234315"/>
            <a:ext cx="5114925" cy="522900"/>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just">
              <a:lnSpc>
                <a:spcPct val="150000"/>
              </a:lnSpc>
            </a:pPr>
            <a:r>
              <a:rPr lang="en-GB" sz="1000">
                <a:solidFill>
                  <a:schemeClr val="bg1"/>
                </a:solidFill>
              </a:rPr>
              <a:t>This project has received funding from the European Union’s Horizon 2020 research and innovation programme under grant agreement No 101022061.</a:t>
            </a:r>
          </a:p>
        </p:txBody>
      </p:sp>
      <p:pic>
        <p:nvPicPr>
          <p:cNvPr id="13" name="Grafik 12" descr="Ein Bild, das fliegend, Himmel, Flugzeug, Luft enthält.&#10;&#10;Automatisch generierte Beschreibung">
            <a:extLst>
              <a:ext uri="{FF2B5EF4-FFF2-40B4-BE49-F238E27FC236}">
                <a16:creationId xmlns:a16="http://schemas.microsoft.com/office/drawing/2014/main" id="{C8981BE5-BE46-4B7B-894E-5932654FEE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73924" y="6273108"/>
            <a:ext cx="722895" cy="482024"/>
          </a:xfrm>
          <a:prstGeom prst="rect">
            <a:avLst/>
          </a:prstGeom>
        </p:spPr>
      </p:pic>
      <p:sp>
        <p:nvSpPr>
          <p:cNvPr id="29" name="Google Shape;269;p14">
            <a:extLst>
              <a:ext uri="{FF2B5EF4-FFF2-40B4-BE49-F238E27FC236}">
                <a16:creationId xmlns:a16="http://schemas.microsoft.com/office/drawing/2014/main" id="{9F985AEB-46BE-480E-9055-E1B8BB3C7131}"/>
              </a:ext>
            </a:extLst>
          </p:cNvPr>
          <p:cNvSpPr txBox="1"/>
          <p:nvPr/>
        </p:nvSpPr>
        <p:spPr>
          <a:xfrm>
            <a:off x="342323" y="5163164"/>
            <a:ext cx="5007276" cy="92333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3200"/>
              <a:buFont typeface="Arial" pitchFamily="34" charset="0"/>
              <a:buNone/>
            </a:pPr>
            <a:r>
              <a:rPr lang="el-GR" sz="1200" b="1">
                <a:solidFill>
                  <a:schemeClr val="lt1"/>
                </a:solidFill>
                <a:effectLst>
                  <a:outerShdw blurRad="38100" dist="38100" dir="2700000" algn="tl">
                    <a:srgbClr val="000000">
                      <a:alpha val="43137"/>
                    </a:srgbClr>
                  </a:outerShdw>
                </a:effectLst>
                <a:latin typeface="Verdana"/>
                <a:ea typeface="Verdana"/>
                <a:cs typeface="Verdana"/>
                <a:sym typeface="Verdana"/>
              </a:rPr>
              <a:t>Αναστασία ΖΥΓΟΥΡΑ</a:t>
            </a:r>
            <a:endParaRPr lang="en-US" sz="1200" b="1">
              <a:solidFill>
                <a:schemeClr val="lt1"/>
              </a:solidFill>
              <a:effectLst>
                <a:outerShdw blurRad="38100" dist="38100" dir="2700000" algn="tl">
                  <a:srgbClr val="000000">
                    <a:alpha val="43137"/>
                  </a:srgbClr>
                </a:outerShdw>
              </a:effectLst>
              <a:latin typeface="Verdana"/>
              <a:ea typeface="Verdana"/>
              <a:cs typeface="Verdana"/>
              <a:sym typeface="Verdana"/>
            </a:endParaRPr>
          </a:p>
          <a:p>
            <a:pPr marL="0" marR="0" lvl="0" indent="0" algn="l" rtl="0">
              <a:lnSpc>
                <a:spcPct val="150000"/>
              </a:lnSpc>
              <a:spcBef>
                <a:spcPct val="0"/>
              </a:spcBef>
              <a:spcAft>
                <a:spcPct val="0"/>
              </a:spcAft>
              <a:buClr>
                <a:srgbClr val="000000"/>
              </a:buClr>
              <a:buSzPts val="2000"/>
              <a:buFont typeface="Arial" pitchFamily="34" charset="0"/>
              <a:buNone/>
            </a:pPr>
            <a:r>
              <a:rPr lang="el-GR" sz="1200" b="0" i="0" u="none" strike="noStrike" cap="none">
                <a:solidFill>
                  <a:schemeClr val="lt1"/>
                </a:solidFill>
                <a:latin typeface="Verdana"/>
                <a:ea typeface="Verdana"/>
                <a:cs typeface="Verdana"/>
                <a:sym typeface="Verdana"/>
              </a:rPr>
              <a:t>Διευθύντρια Αναισθησιολογίας </a:t>
            </a:r>
            <a:endParaRPr lang="el-GR" sz="10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rtl="0">
              <a:lnSpc>
                <a:spcPct val="150000"/>
              </a:lnSpc>
              <a:spcBef>
                <a:spcPct val="0"/>
              </a:spcBef>
              <a:spcAft>
                <a:spcPct val="0"/>
              </a:spcAft>
              <a:buClr>
                <a:srgbClr val="000000"/>
              </a:buClr>
              <a:buSzPts val="2000"/>
              <a:buFont typeface="Arial" pitchFamily="34" charset="0"/>
              <a:buNone/>
            </a:pPr>
            <a:r>
              <a:rPr lang="el-GR" sz="1200" b="0" i="0" u="none" strike="noStrike" cap="none">
                <a:solidFill>
                  <a:schemeClr val="lt1"/>
                </a:solidFill>
                <a:latin typeface="Verdana"/>
                <a:ea typeface="Verdana"/>
                <a:cs typeface="Verdana"/>
                <a:sym typeface="Verdana"/>
              </a:rPr>
              <a:t>ΕΘΝΙΚΟ ΚΕΝΤΡΟ ΑΜΕΣΗΣ ΒΟΗΘΕΙΑΣ</a:t>
            </a:r>
          </a:p>
          <a:p>
            <a:pPr marL="0" marR="0" lvl="0" indent="0" algn="l" rtl="0">
              <a:lnSpc>
                <a:spcPct val="100000"/>
              </a:lnSpc>
              <a:spcBef>
                <a:spcPct val="0"/>
              </a:spcBef>
              <a:spcAft>
                <a:spcPct val="0"/>
              </a:spcAft>
              <a:buClr>
                <a:srgbClr val="000000"/>
              </a:buClr>
              <a:buSzPts val="3200"/>
              <a:buFont typeface="Arial" pitchFamily="34" charset="0"/>
              <a:buNone/>
            </a:pPr>
            <a:endParaRPr sz="12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4" name="Picture 3">
            <a:extLst>
              <a:ext uri="{FF2B5EF4-FFF2-40B4-BE49-F238E27FC236}">
                <a16:creationId xmlns:a16="http://schemas.microsoft.com/office/drawing/2014/main" id="{A53D5E99-8188-43C6-8B22-37B959C9A5D0}"/>
              </a:ext>
            </a:extLst>
          </p:cNvPr>
          <p:cNvPicPr>
            <a:picLocks noChangeAspect="1"/>
          </p:cNvPicPr>
          <p:nvPr/>
        </p:nvPicPr>
        <p:blipFill>
          <a:blip r:embed="rId11"/>
          <a:stretch>
            <a:fillRect/>
          </a:stretch>
        </p:blipFill>
        <p:spPr>
          <a:xfrm>
            <a:off x="10677749" y="446275"/>
            <a:ext cx="1572373" cy="1469046"/>
          </a:xfrm>
          <a:prstGeom prst="rect">
            <a:avLst/>
          </a:prstGeom>
          <a:ln>
            <a:noFill/>
          </a:ln>
          <a:effectLst>
            <a:softEdge rad="112500"/>
          </a:effectLst>
        </p:spPr>
      </p:pic>
    </p:spTree>
    <p:extLst>
      <p:ext uri="{BB962C8B-B14F-4D97-AF65-F5344CB8AC3E}">
        <p14:creationId xmlns:p14="http://schemas.microsoft.com/office/powerpoint/2010/main" val="320642664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
        <p:cNvGrpSpPr/>
        <p:nvPr/>
      </p:nvGrpSpPr>
      <p:grpSpPr>
        <a:xfrm>
          <a:off x="0" y="0"/>
          <a:ext cx="0" cy="0"/>
          <a:chOff x="0" y="0"/>
          <a:chExt cx="0" cy="0"/>
        </a:xfrm>
      </p:grpSpPr>
      <p:pic>
        <p:nvPicPr>
          <p:cNvPr id="273" name="Google Shape;277;p16" descr="A picture containing grass, outdoor, sky, road&#10;&#10;Description automatically generated"/>
          <p:cNvPicPr/>
          <p:nvPr/>
        </p:nvPicPr>
        <p:blipFill>
          <a:blip r:embed="rId3">
            <a:alphaModFix amt="10000"/>
          </a:blip>
          <a:srcRect l="17525"/>
          <a:stretch>
            <a:fillRect/>
          </a:stretch>
        </p:blipFill>
        <p:spPr>
          <a:xfrm>
            <a:off x="5577840" y="762120"/>
            <a:ext cx="6461280" cy="5222880"/>
          </a:xfrm>
          <a:prstGeom prst="rect">
            <a:avLst/>
          </a:prstGeom>
          <a:ln w="0">
            <a:noFill/>
          </a:ln>
        </p:spPr>
      </p:pic>
      <p:pic>
        <p:nvPicPr>
          <p:cNvPr id="274" name="Google Shape;278;p16"/>
          <p:cNvPicPr/>
          <p:nvPr/>
        </p:nvPicPr>
        <p:blipFill>
          <a:blip r:embed="rId4"/>
          <a:stretch>
            <a:fillRect/>
          </a:stretch>
        </p:blipFill>
        <p:spPr>
          <a:xfrm>
            <a:off x="9007920" y="288720"/>
            <a:ext cx="2851200" cy="343800"/>
          </a:xfrm>
          <a:prstGeom prst="rect">
            <a:avLst/>
          </a:prstGeom>
          <a:ln w="0">
            <a:noFill/>
          </a:ln>
        </p:spPr>
      </p:pic>
      <p:sp>
        <p:nvSpPr>
          <p:cNvPr id="275" name="CustomShape 1"/>
          <p:cNvSpPr/>
          <p:nvPr/>
        </p:nvSpPr>
        <p:spPr>
          <a:xfrm>
            <a:off x="501120" y="631440"/>
            <a:ext cx="7808760" cy="2677656"/>
          </a:xfrm>
          <a:prstGeom prst="rect">
            <a:avLst/>
          </a:prstGeom>
          <a:noFill/>
          <a:ln w="0">
            <a:noFill/>
          </a:ln>
        </p:spPr>
        <p:style>
          <a:lnRef idx="0">
            <a:scrgbClr r="0" g="0" b="0"/>
          </a:lnRef>
          <a:fillRef idx="0">
            <a:scrgbClr r="0" g="0" b="0"/>
          </a:fillRef>
          <a:effectRef idx="0">
            <a:scrgbClr r="0" g="0" b="0"/>
          </a:effectRef>
          <a:fontRef idx="minor"/>
        </p:style>
        <p:txBody>
          <a:bodyPr lIns="0" tIns="0" rIns="0" bIns="0">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lnSpc>
                <a:spcPct val="87000"/>
              </a:lnSpc>
              <a:buClrTx/>
              <a:buFontTx/>
              <a:buNone/>
              <a:tabLst>
                <a:tab pos="0" algn="l"/>
              </a:tabLst>
            </a:pPr>
            <a:r>
              <a:rPr lang="el-GR" sz="4000" b="1" kern="1200" spc="-1">
                <a:solidFill>
                  <a:srgbClr val="D9325D"/>
                </a:solidFill>
                <a:latin typeface="Verdana"/>
                <a:ea typeface="Verdana"/>
              </a:rPr>
              <a:t>Κ</a:t>
            </a:r>
            <a:r>
              <a:rPr lang="el-GR" sz="4000" b="1" kern="1200" spc="-1">
                <a:solidFill>
                  <a:schemeClr val="bg1"/>
                </a:solidFill>
                <a:latin typeface="Verdana"/>
                <a:ea typeface="Verdana"/>
              </a:rPr>
              <a:t>ίνητρα</a:t>
            </a:r>
            <a:endParaRPr lang="el-GR" sz="4000" b="1" kern="1200" spc="-1">
              <a:solidFill>
                <a:srgbClr val="D9325D"/>
              </a:solidFill>
              <a:latin typeface="Verdana"/>
              <a:ea typeface="Verdana"/>
            </a:endParaRPr>
          </a:p>
          <a:p>
            <a:pPr>
              <a:lnSpc>
                <a:spcPct val="87000"/>
              </a:lnSpc>
              <a:buClrTx/>
              <a:buFontTx/>
              <a:buNone/>
              <a:tabLst>
                <a:tab pos="0" algn="l"/>
              </a:tabLst>
            </a:pPr>
            <a:endParaRPr lang="el-GR" sz="4000" b="1" kern="1200" spc="-1">
              <a:solidFill>
                <a:srgbClr val="D9325D"/>
              </a:solidFill>
              <a:latin typeface="Verdana"/>
              <a:ea typeface="Verdana"/>
            </a:endParaRPr>
          </a:p>
          <a:p>
            <a:pPr>
              <a:lnSpc>
                <a:spcPct val="87000"/>
              </a:lnSpc>
              <a:buClrTx/>
              <a:buFontTx/>
              <a:buNone/>
              <a:tabLst>
                <a:tab pos="0" algn="l"/>
              </a:tabLst>
            </a:pPr>
            <a:endParaRPr lang="el-GR" sz="4000" b="1" kern="1200" spc="-1">
              <a:solidFill>
                <a:srgbClr val="D9325D"/>
              </a:solidFill>
              <a:latin typeface="Verdana"/>
              <a:ea typeface="Verdana"/>
            </a:endParaRPr>
          </a:p>
          <a:p>
            <a:pPr>
              <a:lnSpc>
                <a:spcPct val="87000"/>
              </a:lnSpc>
              <a:buClrTx/>
              <a:buFontTx/>
              <a:buNone/>
              <a:tabLst>
                <a:tab pos="0" algn="l"/>
              </a:tabLst>
            </a:pPr>
            <a:endParaRPr lang="el-GR" sz="4000" b="1" kern="1200" spc="-1">
              <a:solidFill>
                <a:srgbClr val="D9325D"/>
              </a:solidFill>
              <a:latin typeface="Verdana"/>
              <a:ea typeface="Verdana"/>
            </a:endParaRPr>
          </a:p>
          <a:p>
            <a:pPr>
              <a:lnSpc>
                <a:spcPct val="87000"/>
              </a:lnSpc>
              <a:buClrTx/>
              <a:buFontTx/>
              <a:buNone/>
              <a:tabLst>
                <a:tab pos="0" algn="l"/>
              </a:tabLst>
            </a:pPr>
            <a:endParaRPr lang="el-GR" sz="4000" kern="1200" spc="-1">
              <a:solidFill>
                <a:prstClr val="black"/>
              </a:solidFill>
            </a:endParaRPr>
          </a:p>
        </p:txBody>
      </p:sp>
      <p:sp>
        <p:nvSpPr>
          <p:cNvPr id="276" name="CustomShape 2"/>
          <p:cNvSpPr/>
          <p:nvPr/>
        </p:nvSpPr>
        <p:spPr>
          <a:xfrm>
            <a:off x="624240" y="1442520"/>
            <a:ext cx="375840" cy="31932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277" name="CustomShape 3"/>
          <p:cNvSpPr/>
          <p:nvPr/>
        </p:nvSpPr>
        <p:spPr>
          <a:xfrm>
            <a:off x="569520" y="1359720"/>
            <a:ext cx="485640" cy="48564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278" name="CustomShape 4"/>
          <p:cNvSpPr/>
          <p:nvPr/>
        </p:nvSpPr>
        <p:spPr>
          <a:xfrm>
            <a:off x="1190519" y="1260000"/>
            <a:ext cx="10668601" cy="252231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buFontTx/>
              <a:buNone/>
              <a:tabLst>
                <a:tab pos="0" algn="l"/>
              </a:tabLst>
            </a:pPr>
            <a:r>
              <a:rPr lang="en-US" sz="1800" b="1" kern="1200" spc="-1">
                <a:solidFill>
                  <a:srgbClr val="FFFFFF"/>
                </a:solidFill>
                <a:latin typeface="Verdana"/>
                <a:ea typeface="Verdana"/>
              </a:rPr>
              <a:t>Κοινές ανάγκες</a:t>
            </a:r>
            <a:endParaRPr lang="el-GR" sz="1800" kern="1200" spc="-1">
              <a:solidFill>
                <a:prstClr val="black"/>
              </a:solidFill>
            </a:endParaRPr>
          </a:p>
          <a:p>
            <a:pPr marL="285750" indent="-285115">
              <a:spcBef>
                <a:spcPts val="601"/>
              </a:spcBef>
              <a:buClr>
                <a:srgbClr val="FFFFFF"/>
              </a:buClr>
              <a:buFont typeface="Courier New"/>
              <a:buChar char="o"/>
              <a:tabLst>
                <a:tab pos="0" algn="l"/>
              </a:tabLst>
            </a:pPr>
            <a:r>
              <a:rPr lang="en-US" sz="1500" kern="1200" spc="-1">
                <a:solidFill>
                  <a:srgbClr val="FFFFFF"/>
                </a:solidFill>
                <a:latin typeface="Calibri"/>
                <a:ea typeface="Calibri"/>
              </a:rPr>
              <a:t>Άμεση αξιολόγηση της κατάστασης </a:t>
            </a:r>
            <a:r>
              <a:rPr lang="el-GR" sz="1500" kern="1200" spc="-1">
                <a:solidFill>
                  <a:srgbClr val="FFFFFF"/>
                </a:solidFill>
                <a:latin typeface="Calibri"/>
                <a:ea typeface="Calibri"/>
              </a:rPr>
              <a:t>στον τόπο του συμβάντος </a:t>
            </a:r>
            <a:r>
              <a:rPr lang="en-US" sz="1500" kern="1200" spc="-1">
                <a:solidFill>
                  <a:srgbClr val="FFFFFF"/>
                </a:solidFill>
                <a:latin typeface="Calibri"/>
                <a:ea typeface="Calibri"/>
              </a:rPr>
              <a:t>(π.χ. αριθμός,</a:t>
            </a:r>
            <a:r>
              <a:rPr lang="el-GR" sz="1500" kern="1200" spc="-1">
                <a:solidFill>
                  <a:srgbClr val="FFFFFF"/>
                </a:solidFill>
                <a:latin typeface="Calibri"/>
                <a:ea typeface="Calibri"/>
              </a:rPr>
              <a:t> </a:t>
            </a:r>
            <a:r>
              <a:rPr lang="en-US" sz="1500" kern="1200" spc="-1">
                <a:solidFill>
                  <a:srgbClr val="FFFFFF"/>
                </a:solidFill>
                <a:latin typeface="Calibri"/>
                <a:ea typeface="Calibri"/>
              </a:rPr>
              <a:t>τοποθεσία, κατάσταση των θυμάτων)</a:t>
            </a:r>
            <a:endParaRPr lang="el-GR" sz="1500" kern="1200" spc="-1">
              <a:solidFill>
                <a:prstClr val="black"/>
              </a:solidFill>
            </a:endParaRPr>
          </a:p>
          <a:p>
            <a:pPr marL="285750" indent="-285115">
              <a:buClr>
                <a:srgbClr val="FFFFFF"/>
              </a:buClr>
              <a:buFont typeface="Courier New"/>
              <a:buChar char="o"/>
              <a:tabLst>
                <a:tab pos="0" algn="l"/>
              </a:tabLst>
            </a:pPr>
            <a:r>
              <a:rPr lang="el-GR" sz="1500" kern="1200" spc="-1">
                <a:solidFill>
                  <a:srgbClr val="FFFFFF"/>
                </a:solidFill>
                <a:latin typeface="Calibri"/>
                <a:ea typeface="Calibri"/>
              </a:rPr>
              <a:t>Βέλτιστη </a:t>
            </a:r>
            <a:r>
              <a:rPr lang="en-US" sz="1500" kern="1200" spc="-1">
                <a:solidFill>
                  <a:srgbClr val="FFFFFF"/>
                </a:solidFill>
                <a:latin typeface="Calibri"/>
                <a:ea typeface="Calibri"/>
              </a:rPr>
              <a:t>και </a:t>
            </a:r>
            <a:r>
              <a:rPr lang="el-GR" sz="1500" kern="1200" spc="-1">
                <a:solidFill>
                  <a:srgbClr val="FFFFFF"/>
                </a:solidFill>
                <a:latin typeface="Calibri"/>
                <a:ea typeface="Calibri"/>
              </a:rPr>
              <a:t>ταχύτερη </a:t>
            </a:r>
            <a:r>
              <a:rPr lang="en-US" sz="1500" kern="1200" spc="-1" err="1">
                <a:solidFill>
                  <a:srgbClr val="FFFFFF"/>
                </a:solidFill>
                <a:latin typeface="Calibri"/>
                <a:ea typeface="Calibri"/>
              </a:rPr>
              <a:t>οργάνωση </a:t>
            </a:r>
            <a:r>
              <a:rPr lang="el-GR" sz="1500" kern="1200" spc="-1">
                <a:solidFill>
                  <a:srgbClr val="FFFFFF"/>
                </a:solidFill>
                <a:latin typeface="Calibri"/>
                <a:ea typeface="Calibri"/>
              </a:rPr>
              <a:t>της σκηνής του συμβάντος </a:t>
            </a:r>
            <a:endParaRPr lang="el-GR" sz="1500" kern="1200" spc="-1">
              <a:solidFill>
                <a:prstClr val="black"/>
              </a:solidFill>
            </a:endParaRPr>
          </a:p>
          <a:p>
            <a:pPr marL="285750" indent="-285115">
              <a:buClr>
                <a:srgbClr val="FFFFFF"/>
              </a:buClr>
              <a:buFont typeface="Courier New"/>
              <a:buChar char="o"/>
              <a:tabLst>
                <a:tab pos="0" algn="l"/>
              </a:tabLst>
            </a:pPr>
            <a:r>
              <a:rPr lang="en-US" sz="1500" kern="1200" spc="-1">
                <a:solidFill>
                  <a:srgbClr val="FFFFFF"/>
                </a:solidFill>
                <a:latin typeface="Calibri"/>
                <a:ea typeface="Calibri"/>
              </a:rPr>
              <a:t>Μείωση του χρόνου αντίδρασης σε μεταβαλλόμενες συνθήκες</a:t>
            </a:r>
            <a:endParaRPr lang="el-GR" sz="1500" kern="1200" spc="-1">
              <a:solidFill>
                <a:prstClr val="black"/>
              </a:solidFill>
            </a:endParaRPr>
          </a:p>
          <a:p>
            <a:pPr marL="285750" indent="-285115">
              <a:buClr>
                <a:srgbClr val="FFFFFF"/>
              </a:buClr>
              <a:buFont typeface="Courier New"/>
              <a:buChar char="o"/>
              <a:tabLst>
                <a:tab pos="0" algn="l"/>
              </a:tabLst>
            </a:pPr>
            <a:r>
              <a:rPr lang="en-US" sz="1500" kern="1200" spc="-1" err="1">
                <a:solidFill>
                  <a:srgbClr val="FFFFFF"/>
                </a:solidFill>
                <a:latin typeface="Calibri"/>
                <a:ea typeface="Calibri"/>
              </a:rPr>
              <a:t>Διαθεσιμότητα δεδομένων που υποστηρίζουν τη λήψη </a:t>
            </a:r>
            <a:r>
              <a:rPr lang="el-GR" sz="1500" kern="1200" spc="-1">
                <a:solidFill>
                  <a:srgbClr val="FFFFFF"/>
                </a:solidFill>
                <a:latin typeface="Calibri"/>
                <a:ea typeface="Calibri"/>
              </a:rPr>
              <a:t>βέλτιστων </a:t>
            </a:r>
            <a:r>
              <a:rPr lang="en-US" sz="1500" kern="1200" spc="-1" err="1">
                <a:solidFill>
                  <a:srgbClr val="FFFFFF"/>
                </a:solidFill>
                <a:latin typeface="Calibri"/>
                <a:ea typeface="Calibri"/>
              </a:rPr>
              <a:t>τεκμηριωμένων αποφάσεων</a:t>
            </a:r>
            <a:endParaRPr lang="el-GR" sz="1500" kern="1200" spc="-1" err="1">
              <a:solidFill>
                <a:prstClr val="black"/>
              </a:solidFill>
            </a:endParaRPr>
          </a:p>
          <a:p>
            <a:pPr marL="285750" indent="-285115">
              <a:buClr>
                <a:srgbClr val="FFFFFF"/>
              </a:buClr>
              <a:buFont typeface="Courier New"/>
              <a:buChar char="o"/>
              <a:tabLst>
                <a:tab pos="0" algn="l"/>
              </a:tabLst>
            </a:pPr>
            <a:r>
              <a:rPr lang="en-US" sz="1500" kern="1200" spc="-1">
                <a:solidFill>
                  <a:srgbClr val="FFFFFF"/>
                </a:solidFill>
                <a:latin typeface="Calibri"/>
                <a:ea typeface="Calibri"/>
              </a:rPr>
              <a:t>Πιο αξιόπιστη κατηγοριοποίηση </a:t>
            </a:r>
            <a:r>
              <a:rPr lang="el-GR" sz="1500" kern="1200" spc="-1">
                <a:solidFill>
                  <a:srgbClr val="FFFFFF"/>
                </a:solidFill>
                <a:latin typeface="Calibri"/>
                <a:ea typeface="Calibri"/>
              </a:rPr>
              <a:t>(διαλογή/</a:t>
            </a:r>
            <a:r>
              <a:rPr lang="en-GB" sz="1500" kern="1200" spc="-1">
                <a:solidFill>
                  <a:srgbClr val="FFFFFF"/>
                </a:solidFill>
                <a:latin typeface="Calibri"/>
                <a:ea typeface="Calibri"/>
              </a:rPr>
              <a:t>triage) </a:t>
            </a:r>
            <a:r>
              <a:rPr lang="en-US" sz="1500" kern="1200" spc="-1">
                <a:solidFill>
                  <a:srgbClr val="FFFFFF"/>
                </a:solidFill>
                <a:latin typeface="Calibri"/>
                <a:ea typeface="Calibri"/>
              </a:rPr>
              <a:t>των θυμάτων</a:t>
            </a:r>
            <a:endParaRPr lang="el-GR" sz="1500" kern="1200" spc="-1">
              <a:solidFill>
                <a:prstClr val="black"/>
              </a:solidFill>
            </a:endParaRPr>
          </a:p>
          <a:p>
            <a:pPr marL="285750" indent="-285115">
              <a:buClr>
                <a:srgbClr val="FFFFFF"/>
              </a:buClr>
              <a:buFont typeface="Courier New"/>
              <a:buChar char="o"/>
              <a:tabLst>
                <a:tab pos="0" algn="l"/>
              </a:tabLst>
            </a:pPr>
            <a:r>
              <a:rPr lang="en-US" sz="1500" kern="1200" spc="-1">
                <a:solidFill>
                  <a:srgbClr val="FFFFFF"/>
                </a:solidFill>
                <a:latin typeface="Calibri"/>
                <a:ea typeface="Calibri"/>
              </a:rPr>
              <a:t>Καλύτερη διαλειτουργικότητα ανάμεσα στους εμπλεκόμενους φορείς</a:t>
            </a:r>
            <a:r>
              <a:rPr lang="el-GR" sz="1500" kern="1200" spc="-1">
                <a:solidFill>
                  <a:srgbClr val="FFFFFF"/>
                </a:solidFill>
                <a:latin typeface="Calibri"/>
                <a:ea typeface="Calibri"/>
              </a:rPr>
              <a:t> στη σκηνή του συμβάντος/περιοχή της καταστροφής</a:t>
            </a:r>
            <a:endParaRPr lang="el-GR" sz="1500" kern="1200" spc="-1">
              <a:solidFill>
                <a:prstClr val="black"/>
              </a:solidFill>
            </a:endParaRPr>
          </a:p>
          <a:p>
            <a:pPr marL="285750" indent="-285115">
              <a:buClr>
                <a:srgbClr val="FFFFFF"/>
              </a:buClr>
              <a:buFont typeface="Courier New"/>
              <a:buChar char="o"/>
              <a:tabLst>
                <a:tab pos="0" algn="l"/>
              </a:tabLst>
            </a:pPr>
            <a:r>
              <a:rPr lang="en-US" sz="1500" kern="1200" spc="-1">
                <a:solidFill>
                  <a:srgbClr val="FFFFFF"/>
                </a:solidFill>
                <a:latin typeface="Calibri"/>
                <a:ea typeface="Calibri"/>
              </a:rPr>
              <a:t>Καλύτερη κατανομή πόρων στ</a:t>
            </a:r>
            <a:r>
              <a:rPr lang="el-GR" sz="1500" kern="1200" spc="-1">
                <a:solidFill>
                  <a:srgbClr val="FFFFFF"/>
                </a:solidFill>
                <a:latin typeface="Calibri"/>
                <a:ea typeface="Calibri"/>
              </a:rPr>
              <a:t>ο πεδίο του συμβάντος</a:t>
            </a:r>
            <a:endParaRPr lang="el-GR" sz="1500" kern="1200" spc="-1">
              <a:solidFill>
                <a:prstClr val="black"/>
              </a:solidFill>
            </a:endParaRPr>
          </a:p>
          <a:p>
            <a:pPr marL="285750" indent="-285115">
              <a:buClr>
                <a:srgbClr val="FFFFFF"/>
              </a:buClr>
              <a:buFont typeface="Courier New"/>
              <a:buChar char="o"/>
              <a:tabLst>
                <a:tab pos="0" algn="l"/>
              </a:tabLst>
            </a:pPr>
            <a:r>
              <a:rPr lang="el-GR" sz="1500" kern="1200" spc="-1">
                <a:solidFill>
                  <a:srgbClr val="FFFFFF"/>
                </a:solidFill>
                <a:latin typeface="Calibri"/>
                <a:ea typeface="Calibri"/>
              </a:rPr>
              <a:t>Βελτίωση </a:t>
            </a:r>
            <a:r>
              <a:rPr lang="en-US" sz="1500" kern="1200" spc="-1">
                <a:solidFill>
                  <a:srgbClr val="FFFFFF"/>
                </a:solidFill>
                <a:latin typeface="Calibri"/>
                <a:ea typeface="Calibri"/>
              </a:rPr>
              <a:t>της ταχ</a:t>
            </a:r>
            <a:r>
              <a:rPr lang="el-GR" sz="1500" kern="1200" spc="-1" err="1">
                <a:solidFill>
                  <a:srgbClr val="FFFFFF"/>
                </a:solidFill>
                <a:latin typeface="Calibri"/>
                <a:ea typeface="Calibri"/>
              </a:rPr>
              <a:t>ύτητας</a:t>
            </a:r>
            <a:r>
              <a:rPr lang="en-US" sz="1500" kern="1200" spc="-1">
                <a:solidFill>
                  <a:srgbClr val="FFFFFF"/>
                </a:solidFill>
                <a:latin typeface="Calibri"/>
                <a:ea typeface="Calibri"/>
              </a:rPr>
              <a:t> μεταφοράς θυμάτων (</a:t>
            </a:r>
            <a:r>
              <a:rPr lang="el-GR" sz="1500" kern="1200" spc="-1">
                <a:solidFill>
                  <a:srgbClr val="FFFFFF"/>
                </a:solidFill>
                <a:latin typeface="Calibri"/>
                <a:ea typeface="Calibri"/>
              </a:rPr>
              <a:t>α</a:t>
            </a:r>
            <a:r>
              <a:rPr lang="en-US" sz="1500" kern="1200" spc="-1">
                <a:solidFill>
                  <a:srgbClr val="FFFFFF"/>
                </a:solidFill>
                <a:latin typeface="Calibri"/>
                <a:ea typeface="Calibri"/>
              </a:rPr>
              <a:t>νάλογα με την κατάστασή τους)</a:t>
            </a:r>
            <a:endParaRPr lang="el-GR" sz="1500" kern="1200" spc="-1">
              <a:solidFill>
                <a:prstClr val="black"/>
              </a:solidFill>
            </a:endParaRPr>
          </a:p>
          <a:p>
            <a:pPr marL="285750" indent="-285115">
              <a:buClr>
                <a:srgbClr val="FFFFFF"/>
              </a:buClr>
              <a:buFont typeface="Courier New"/>
              <a:buChar char="o"/>
              <a:tabLst>
                <a:tab pos="0" algn="l"/>
              </a:tabLst>
            </a:pPr>
            <a:r>
              <a:rPr lang="el-GR" sz="1500" kern="1200" spc="-1">
                <a:solidFill>
                  <a:srgbClr val="FFFFFF"/>
                </a:solidFill>
                <a:latin typeface="Calibri"/>
                <a:ea typeface="Calibri"/>
              </a:rPr>
              <a:t>Ορθή </a:t>
            </a:r>
            <a:r>
              <a:rPr lang="en-US" sz="1500" kern="1200" spc="-1">
                <a:solidFill>
                  <a:srgbClr val="FFFFFF"/>
                </a:solidFill>
                <a:latin typeface="Calibri"/>
                <a:ea typeface="Calibri"/>
              </a:rPr>
              <a:t>κατανομή των ασθενών προς αποφυγή συγχρωτισμού στα νοσοκομεία</a:t>
            </a:r>
            <a:endParaRPr lang="el-GR" sz="1500" kern="1200" spc="-1">
              <a:solidFill>
                <a:prstClr val="black"/>
              </a:solidFill>
            </a:endParaRPr>
          </a:p>
        </p:txBody>
      </p:sp>
      <p:sp>
        <p:nvSpPr>
          <p:cNvPr id="279" name="CustomShape 5"/>
          <p:cNvSpPr/>
          <p:nvPr/>
        </p:nvSpPr>
        <p:spPr>
          <a:xfrm>
            <a:off x="700560" y="4347720"/>
            <a:ext cx="375840" cy="31932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280" name="CustomShape 6"/>
          <p:cNvSpPr/>
          <p:nvPr/>
        </p:nvSpPr>
        <p:spPr>
          <a:xfrm>
            <a:off x="645840" y="4264560"/>
            <a:ext cx="485640" cy="48564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281" name="CustomShape 7"/>
          <p:cNvSpPr/>
          <p:nvPr/>
        </p:nvSpPr>
        <p:spPr>
          <a:xfrm>
            <a:off x="1259999" y="4347720"/>
            <a:ext cx="10599121" cy="206064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buFontTx/>
              <a:buNone/>
              <a:tabLst>
                <a:tab pos="0" algn="l"/>
              </a:tabLst>
            </a:pPr>
            <a:r>
              <a:rPr lang="en-US" sz="1600" b="1" kern="1200" spc="-1">
                <a:solidFill>
                  <a:srgbClr val="FFFFFF"/>
                </a:solidFill>
                <a:latin typeface="Verdana"/>
                <a:ea typeface="Verdana"/>
              </a:rPr>
              <a:t>Οι καινοτόμες προσεγγίσεις των </a:t>
            </a:r>
            <a:r>
              <a:rPr lang="el-GR" sz="1600" b="1" kern="1200" spc="-1">
                <a:solidFill>
                  <a:srgbClr val="FFFFFF"/>
                </a:solidFill>
                <a:latin typeface="Verdana" panose="020B0604030504040204" pitchFamily="34" charset="0"/>
                <a:ea typeface="Verdana" panose="020B0604030504040204" pitchFamily="34" charset="0"/>
              </a:rPr>
              <a:t>Ιατρικών Υπηρεσιών</a:t>
            </a:r>
            <a:r>
              <a:rPr lang="el-GR" sz="1600" kern="1200" spc="-1">
                <a:solidFill>
                  <a:srgbClr val="FFFFFF"/>
                </a:solidFill>
                <a:latin typeface="Calibri"/>
                <a:ea typeface="Calibri"/>
              </a:rPr>
              <a:t> </a:t>
            </a:r>
            <a:r>
              <a:rPr lang="el-GR" sz="1600" b="1" kern="1200" spc="-1">
                <a:solidFill>
                  <a:srgbClr val="FFFFFF"/>
                </a:solidFill>
                <a:latin typeface="Verdana" panose="020B0604030504040204" pitchFamily="34" charset="0"/>
                <a:ea typeface="Verdana" panose="020B0604030504040204" pitchFamily="34" charset="0"/>
              </a:rPr>
              <a:t>Άμεσης Επέμβασης </a:t>
            </a:r>
            <a:r>
              <a:rPr lang="en-US" sz="1600" b="1" kern="1200" spc="-1">
                <a:solidFill>
                  <a:srgbClr val="FFFFFF"/>
                </a:solidFill>
                <a:latin typeface="Verdana"/>
                <a:ea typeface="Verdana"/>
              </a:rPr>
              <a:t>θα πρέπει:</a:t>
            </a:r>
            <a:endParaRPr lang="el-GR" sz="1600" kern="1200" spc="-1">
              <a:solidFill>
                <a:prstClr val="black"/>
              </a:solidFill>
            </a:endParaRPr>
          </a:p>
          <a:p>
            <a:pPr marL="285840" indent="-285120">
              <a:spcBef>
                <a:spcPts val="601"/>
              </a:spcBef>
              <a:buClr>
                <a:srgbClr val="FFFFFF"/>
              </a:buClr>
              <a:buFont typeface="Courier New"/>
              <a:buChar char="o"/>
              <a:tabLst>
                <a:tab pos="0" algn="l"/>
              </a:tabLst>
            </a:pPr>
            <a:r>
              <a:rPr lang="el-GR" sz="1500" kern="1200" spc="-1">
                <a:solidFill>
                  <a:srgbClr val="FFFFFF"/>
                </a:solidFill>
                <a:latin typeface="Calibri"/>
                <a:ea typeface="Calibri"/>
              </a:rPr>
              <a:t>Να καθιστούν το σύστημα Ιατρικών Υπηρεσιών Άμεσης Επέμβασης  διαλειτουργικό και να ταξιδεύουν/συνοδεύουν το θύμα</a:t>
            </a:r>
          </a:p>
          <a:p>
            <a:pPr marL="285840" indent="-285120">
              <a:buClr>
                <a:srgbClr val="FFFFFF"/>
              </a:buClr>
              <a:buFont typeface="Courier New"/>
              <a:buChar char="o"/>
              <a:tabLst>
                <a:tab pos="0" algn="l"/>
              </a:tabLst>
            </a:pPr>
            <a:r>
              <a:rPr lang="en-US" sz="1500" kern="1200" spc="-1">
                <a:solidFill>
                  <a:srgbClr val="FFFFFF"/>
                </a:solidFill>
                <a:latin typeface="Calibri"/>
                <a:ea typeface="Calibri"/>
              </a:rPr>
              <a:t>Να </a:t>
            </a:r>
            <a:r>
              <a:rPr lang="el-GR" sz="1500" kern="1200" spc="-1">
                <a:solidFill>
                  <a:srgbClr val="FFFFFF"/>
                </a:solidFill>
                <a:latin typeface="Calibri"/>
                <a:ea typeface="Calibri"/>
              </a:rPr>
              <a:t>καθιστούν </a:t>
            </a:r>
            <a:r>
              <a:rPr lang="en-US" sz="1500" kern="1200" spc="-1">
                <a:solidFill>
                  <a:srgbClr val="FFFFFF"/>
                </a:solidFill>
                <a:latin typeface="Calibri"/>
                <a:ea typeface="Calibri"/>
              </a:rPr>
              <a:t>την κατάσταση ορατή υπό όλες τις συνθήκες </a:t>
            </a:r>
            <a:r>
              <a:rPr lang="el-GR" sz="1500" kern="1200" spc="-1">
                <a:solidFill>
                  <a:srgbClr val="FFFFFF"/>
                </a:solidFill>
                <a:latin typeface="Calibri"/>
                <a:ea typeface="Calibri"/>
              </a:rPr>
              <a:t>(</a:t>
            </a:r>
            <a:r>
              <a:rPr lang="en-US" sz="1500" kern="1200" spc="-1">
                <a:solidFill>
                  <a:srgbClr val="FFFFFF"/>
                </a:solidFill>
                <a:latin typeface="Calibri"/>
                <a:ea typeface="Calibri"/>
              </a:rPr>
              <a:t>καιρικές</a:t>
            </a:r>
            <a:r>
              <a:rPr lang="el-GR" sz="1500" kern="1200" spc="-1">
                <a:solidFill>
                  <a:srgbClr val="FFFFFF"/>
                </a:solidFill>
                <a:latin typeface="Calibri"/>
                <a:ea typeface="Calibri"/>
              </a:rPr>
              <a:t>, </a:t>
            </a:r>
            <a:r>
              <a:rPr lang="en-US" sz="1500" kern="1200" spc="-1">
                <a:solidFill>
                  <a:srgbClr val="FFFFFF"/>
                </a:solidFill>
                <a:latin typeface="Calibri"/>
                <a:ea typeface="Calibri"/>
              </a:rPr>
              <a:t>νύχτα, καπνός κ.λ.π.)</a:t>
            </a:r>
            <a:endParaRPr lang="el-GR" sz="1500" kern="1200" spc="-1">
              <a:solidFill>
                <a:prstClr val="black"/>
              </a:solidFill>
            </a:endParaRPr>
          </a:p>
          <a:p>
            <a:pPr marL="285840" indent="-285120">
              <a:buClr>
                <a:srgbClr val="FFFFFF"/>
              </a:buClr>
              <a:buFont typeface="Courier New"/>
              <a:buChar char="o"/>
              <a:tabLst>
                <a:tab pos="0" algn="l"/>
              </a:tabLst>
            </a:pPr>
            <a:r>
              <a:rPr lang="en-US" sz="1500" kern="1200" spc="-1">
                <a:solidFill>
                  <a:srgbClr val="FFFFFF"/>
                </a:solidFill>
                <a:latin typeface="Calibri"/>
                <a:ea typeface="Calibri"/>
              </a:rPr>
              <a:t>Να επιτρέπουν τη μεταφορά δεδομένων </a:t>
            </a:r>
            <a:r>
              <a:rPr lang="el-GR" sz="1500" kern="1200" spc="-1">
                <a:solidFill>
                  <a:srgbClr val="FFFFFF"/>
                </a:solidFill>
                <a:latin typeface="Calibri"/>
                <a:ea typeface="Calibri"/>
              </a:rPr>
              <a:t>στους επιτόπιους υπεύθυνους λήψης αποφάσεων των </a:t>
            </a:r>
            <a:r>
              <a:rPr lang="el-GR" sz="1600" kern="1200" spc="-1">
                <a:solidFill>
                  <a:srgbClr val="FFFFFF"/>
                </a:solidFill>
                <a:latin typeface="Calibri"/>
                <a:ea typeface="Calibri"/>
              </a:rPr>
              <a:t>Ιατρικών Υπηρεσιών Άμεσης Επέμβασης </a:t>
            </a:r>
            <a:r>
              <a:rPr lang="en-US" sz="1500" kern="1200" spc="-1">
                <a:solidFill>
                  <a:srgbClr val="FFFFFF"/>
                </a:solidFill>
                <a:latin typeface="Calibri"/>
                <a:ea typeface="Calibri"/>
              </a:rPr>
              <a:t>και να τους </a:t>
            </a:r>
            <a:r>
              <a:rPr lang="el-GR" sz="1500" kern="1200" spc="-1">
                <a:solidFill>
                  <a:srgbClr val="FFFFFF"/>
                </a:solidFill>
                <a:latin typeface="Calibri"/>
                <a:ea typeface="Calibri"/>
              </a:rPr>
              <a:t>δίνουν τη δυνατότητα </a:t>
            </a:r>
            <a:r>
              <a:rPr lang="en-US" sz="1500" kern="1200" spc="-1" err="1">
                <a:solidFill>
                  <a:srgbClr val="FFFFFF"/>
                </a:solidFill>
                <a:latin typeface="Calibri"/>
                <a:ea typeface="Calibri"/>
              </a:rPr>
              <a:t>τη</a:t>
            </a:r>
            <a:r>
              <a:rPr lang="el-GR" sz="1500" kern="1200" spc="-1">
                <a:solidFill>
                  <a:srgbClr val="FFFFFF"/>
                </a:solidFill>
                <a:latin typeface="Calibri"/>
                <a:ea typeface="Calibri"/>
              </a:rPr>
              <a:t>ς</a:t>
            </a:r>
            <a:r>
              <a:rPr lang="en-US" sz="1500" kern="1200" spc="-1">
                <a:solidFill>
                  <a:srgbClr val="FFFFFF"/>
                </a:solidFill>
                <a:latin typeface="Calibri"/>
                <a:ea typeface="Calibri"/>
              </a:rPr>
              <a:t> κατανομή</a:t>
            </a:r>
            <a:r>
              <a:rPr lang="el-GR" sz="1500" kern="1200" spc="-1">
                <a:solidFill>
                  <a:srgbClr val="FFFFFF"/>
                </a:solidFill>
                <a:latin typeface="Calibri"/>
                <a:ea typeface="Calibri"/>
              </a:rPr>
              <a:t>ς</a:t>
            </a:r>
            <a:r>
              <a:rPr lang="en-US" sz="1500" kern="1200" spc="-1">
                <a:solidFill>
                  <a:srgbClr val="FFFFFF"/>
                </a:solidFill>
                <a:latin typeface="Calibri"/>
                <a:ea typeface="Calibri"/>
              </a:rPr>
              <a:t> τον πόρων και τη</a:t>
            </a:r>
            <a:r>
              <a:rPr lang="el-GR" sz="1500" kern="1200" spc="-1">
                <a:solidFill>
                  <a:srgbClr val="FFFFFF"/>
                </a:solidFill>
                <a:latin typeface="Calibri"/>
                <a:ea typeface="Calibri"/>
              </a:rPr>
              <a:t>ς</a:t>
            </a:r>
            <a:r>
              <a:rPr lang="en-US" sz="1500" kern="1200" spc="-1">
                <a:solidFill>
                  <a:srgbClr val="FFFFFF"/>
                </a:solidFill>
                <a:latin typeface="Calibri"/>
                <a:ea typeface="Calibri"/>
              </a:rPr>
              <a:t> οργάνωση</a:t>
            </a:r>
            <a:r>
              <a:rPr lang="el-GR" sz="1500" kern="1200" spc="-1">
                <a:solidFill>
                  <a:srgbClr val="FFFFFF"/>
                </a:solidFill>
                <a:latin typeface="Calibri"/>
                <a:ea typeface="Calibri"/>
              </a:rPr>
              <a:t>ς</a:t>
            </a:r>
            <a:r>
              <a:rPr lang="en-US" sz="1500" kern="1200" spc="-1">
                <a:solidFill>
                  <a:srgbClr val="FFFFFF"/>
                </a:solidFill>
                <a:latin typeface="Calibri"/>
                <a:ea typeface="Calibri"/>
              </a:rPr>
              <a:t> της ταχείας μεταφοράς των θυμάτων.</a:t>
            </a:r>
            <a:endParaRPr lang="el-GR" sz="1500" kern="1200" spc="-1">
              <a:solidFill>
                <a:prstClr val="black"/>
              </a:solidFill>
            </a:endParaRPr>
          </a:p>
          <a:p>
            <a:pPr marL="285840" indent="-285120">
              <a:buClr>
                <a:srgbClr val="FFFFFF"/>
              </a:buClr>
              <a:buFont typeface="Courier New"/>
              <a:buChar char="o"/>
              <a:tabLst>
                <a:tab pos="0" algn="l"/>
              </a:tabLst>
            </a:pPr>
            <a:r>
              <a:rPr lang="en-US" sz="1500" kern="1200" spc="-1">
                <a:solidFill>
                  <a:srgbClr val="FFFFFF"/>
                </a:solidFill>
                <a:latin typeface="Calibri"/>
                <a:ea typeface="Calibri"/>
              </a:rPr>
              <a:t>Να αποθηκεύουν δεδομένα προς ανάλυση</a:t>
            </a:r>
            <a:endParaRPr lang="el-GR" sz="1500" kern="1200" spc="-1">
              <a:solidFill>
                <a:prstClr val="black"/>
              </a:solidFill>
            </a:endParaRPr>
          </a:p>
          <a:p>
            <a:pPr marL="285840" indent="-285120">
              <a:buClr>
                <a:srgbClr val="FFFFFF"/>
              </a:buClr>
              <a:buFont typeface="Courier New"/>
              <a:buChar char="o"/>
              <a:tabLst>
                <a:tab pos="0" algn="l"/>
              </a:tabLst>
            </a:pPr>
            <a:r>
              <a:rPr lang="el-GR" sz="1500" kern="1200" spc="-1">
                <a:solidFill>
                  <a:srgbClr val="FFFFFF"/>
                </a:solidFill>
                <a:latin typeface="Calibri"/>
                <a:ea typeface="Calibri"/>
              </a:rPr>
              <a:t>Να υποστηρίζουν τη διαδικασία παράδοσης από τη σκηνή στο νοσοκομείο</a:t>
            </a:r>
          </a:p>
          <a:p>
            <a:pPr marL="285840" indent="-285120">
              <a:buClr>
                <a:srgbClr val="FFFFFF"/>
              </a:buClr>
              <a:buFont typeface="Courier New"/>
              <a:buChar char="o"/>
              <a:tabLst>
                <a:tab pos="0" algn="l"/>
              </a:tabLst>
            </a:pPr>
            <a:r>
              <a:rPr lang="en-US" sz="1500" kern="1200" spc="-1">
                <a:solidFill>
                  <a:srgbClr val="FFFFFF"/>
                </a:solidFill>
                <a:latin typeface="Calibri"/>
                <a:ea typeface="Calibri"/>
              </a:rPr>
              <a:t>Να επιτρέπ</a:t>
            </a:r>
            <a:r>
              <a:rPr lang="el-GR" sz="1500" kern="1200" spc="-1" err="1">
                <a:solidFill>
                  <a:srgbClr val="FFFFFF"/>
                </a:solidFill>
                <a:latin typeface="Calibri"/>
                <a:ea typeface="Calibri"/>
              </a:rPr>
              <a:t>ουν</a:t>
            </a:r>
            <a:r>
              <a:rPr lang="en-US" sz="1500" kern="1200" spc="-1">
                <a:solidFill>
                  <a:srgbClr val="FFFFFF"/>
                </a:solidFill>
                <a:latin typeface="Calibri"/>
                <a:ea typeface="Calibri"/>
              </a:rPr>
              <a:t> την επίβλεψη της κατάστασης (αριθμό θυμάτων, τοποθεσία και κατάσταση)</a:t>
            </a:r>
            <a:endParaRPr lang="el-GR" sz="1500" kern="1200" spc="-1">
              <a:solidFill>
                <a:prstClr val="black"/>
              </a:solidFill>
            </a:endParaRPr>
          </a:p>
        </p:txBody>
      </p:sp>
    </p:spTree>
    <p:extLst>
      <p:ext uri="{BB962C8B-B14F-4D97-AF65-F5344CB8AC3E}">
        <p14:creationId xmlns:p14="http://schemas.microsoft.com/office/powerpoint/2010/main" val="885135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482760" y="635040"/>
            <a:ext cx="8228880" cy="3886920"/>
          </a:xfrm>
          <a:prstGeom prst="rect">
            <a:avLst/>
          </a:prstGeom>
          <a:noFill/>
          <a:ln w="0">
            <a:noFill/>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pic>
        <p:nvPicPr>
          <p:cNvPr id="283" name="Google Shape;291;p44"/>
          <p:cNvPicPr/>
          <p:nvPr/>
        </p:nvPicPr>
        <p:blipFill>
          <a:blip r:embed="rId3"/>
          <a:stretch>
            <a:fillRect/>
          </a:stretch>
        </p:blipFill>
        <p:spPr>
          <a:xfrm>
            <a:off x="354960" y="299520"/>
            <a:ext cx="8351640" cy="6240600"/>
          </a:xfrm>
          <a:prstGeom prst="rect">
            <a:avLst/>
          </a:prstGeom>
          <a:ln w="0">
            <a:noFill/>
          </a:ln>
        </p:spPr>
      </p:pic>
      <p:grpSp>
        <p:nvGrpSpPr>
          <p:cNvPr id="284" name="Group 2"/>
          <p:cNvGrpSpPr/>
          <p:nvPr/>
        </p:nvGrpSpPr>
        <p:grpSpPr>
          <a:xfrm>
            <a:off x="8919030" y="791280"/>
            <a:ext cx="378720" cy="378720"/>
            <a:chOff x="8931960" y="915840"/>
            <a:chExt cx="378720" cy="378720"/>
          </a:xfrm>
        </p:grpSpPr>
        <p:sp>
          <p:nvSpPr>
            <p:cNvPr id="285" name="CustomShape 3"/>
            <p:cNvSpPr/>
            <p:nvPr/>
          </p:nvSpPr>
          <p:spPr>
            <a:xfrm>
              <a:off x="8974800" y="980640"/>
              <a:ext cx="293400" cy="24912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a:solidFill>
                <a:srgbClr val="1B456C"/>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286" name="CustomShape 4"/>
            <p:cNvSpPr/>
            <p:nvPr/>
          </p:nvSpPr>
          <p:spPr>
            <a:xfrm>
              <a:off x="8931960" y="915840"/>
              <a:ext cx="378720" cy="37872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a:solidFill>
                <a:schemeClr val="lt1"/>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grpSp>
      <p:sp>
        <p:nvSpPr>
          <p:cNvPr id="287" name="CustomShape 5"/>
          <p:cNvSpPr/>
          <p:nvPr/>
        </p:nvSpPr>
        <p:spPr>
          <a:xfrm>
            <a:off x="9402480" y="720000"/>
            <a:ext cx="2692440" cy="1477328"/>
          </a:xfrm>
          <a:prstGeom prst="rect">
            <a:avLst/>
          </a:prstGeom>
          <a:noFill/>
          <a:ln w="0">
            <a:noFill/>
          </a:ln>
        </p:spPr>
        <p:style>
          <a:lnRef idx="0">
            <a:scrgbClr r="0" g="0" b="0"/>
          </a:lnRef>
          <a:fillRef idx="0">
            <a:scrgbClr r="0" g="0" b="0"/>
          </a:fillRef>
          <a:effectRef idx="0">
            <a:scrgbClr r="0" g="0" b="0"/>
          </a:effectRef>
          <a:fontRef idx="minor"/>
        </p:style>
        <p:txBody>
          <a:bodyPr lIns="0" tIns="0" rIns="0" bIns="0">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buFontTx/>
              <a:buNone/>
              <a:tabLst>
                <a:tab pos="0" algn="l"/>
              </a:tabLst>
            </a:pPr>
            <a:r>
              <a:rPr lang="en-US" sz="2400" kern="1200" spc="-1">
                <a:solidFill>
                  <a:srgbClr val="FFFFFF"/>
                </a:solidFill>
                <a:latin typeface="Verdana"/>
                <a:ea typeface="Verdana"/>
              </a:rPr>
              <a:t>Εστίαση στην εξ΄ολοκλήρου επιτόπια διαχείριση </a:t>
            </a:r>
            <a:endParaRPr lang="el-GR" sz="2400" kern="1200" spc="-1">
              <a:solidFill>
                <a:prstClr val="black"/>
              </a:solidFill>
            </a:endParaRPr>
          </a:p>
        </p:txBody>
      </p:sp>
      <p:grpSp>
        <p:nvGrpSpPr>
          <p:cNvPr id="288" name="Group 6"/>
          <p:cNvGrpSpPr/>
          <p:nvPr/>
        </p:nvGrpSpPr>
        <p:grpSpPr>
          <a:xfrm>
            <a:off x="8961510" y="4068379"/>
            <a:ext cx="378720" cy="378720"/>
            <a:chOff x="8945280" y="3788280"/>
            <a:chExt cx="378720" cy="378720"/>
          </a:xfrm>
        </p:grpSpPr>
        <p:sp>
          <p:nvSpPr>
            <p:cNvPr id="289" name="CustomShape 7"/>
            <p:cNvSpPr/>
            <p:nvPr/>
          </p:nvSpPr>
          <p:spPr>
            <a:xfrm>
              <a:off x="8988120" y="3853080"/>
              <a:ext cx="293400" cy="24912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a:solidFill>
                <a:srgbClr val="1B456C"/>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290" name="CustomShape 8"/>
            <p:cNvSpPr/>
            <p:nvPr/>
          </p:nvSpPr>
          <p:spPr>
            <a:xfrm>
              <a:off x="8945280" y="3788280"/>
              <a:ext cx="378720" cy="37872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a:solidFill>
                <a:schemeClr val="lt1"/>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grpSp>
      <p:sp>
        <p:nvSpPr>
          <p:cNvPr id="291" name="CustomShape 9"/>
          <p:cNvSpPr/>
          <p:nvPr/>
        </p:nvSpPr>
        <p:spPr>
          <a:xfrm>
            <a:off x="9417960" y="4053028"/>
            <a:ext cx="2692440" cy="369332"/>
          </a:xfrm>
          <a:prstGeom prst="rect">
            <a:avLst/>
          </a:prstGeom>
          <a:noFill/>
          <a:ln w="0">
            <a:noFill/>
          </a:ln>
        </p:spPr>
        <p:style>
          <a:lnRef idx="0">
            <a:scrgbClr r="0" g="0" b="0"/>
          </a:lnRef>
          <a:fillRef idx="0">
            <a:scrgbClr r="0" g="0" b="0"/>
          </a:fillRef>
          <a:effectRef idx="0">
            <a:scrgbClr r="0" g="0" b="0"/>
          </a:effectRef>
          <a:fontRef idx="minor"/>
        </p:style>
        <p:txBody>
          <a:bodyPr lIns="0" tIns="0" rIns="0" bIns="0">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buFontTx/>
              <a:buNone/>
              <a:tabLst>
                <a:tab pos="0" algn="l"/>
              </a:tabLst>
            </a:pPr>
            <a:r>
              <a:rPr lang="en-US" sz="2400" kern="1200" spc="-1">
                <a:solidFill>
                  <a:srgbClr val="FFFFFF"/>
                </a:solidFill>
                <a:latin typeface="Verdana"/>
                <a:ea typeface="Verdana"/>
              </a:rPr>
              <a:t>ICT-</a:t>
            </a:r>
            <a:r>
              <a:rPr lang="el-GR" sz="2400" kern="1200" spc="-1">
                <a:solidFill>
                  <a:srgbClr val="FFFFFF"/>
                </a:solidFill>
                <a:latin typeface="Verdana"/>
                <a:ea typeface="Verdana"/>
              </a:rPr>
              <a:t> υποστήριξη</a:t>
            </a:r>
            <a:endParaRPr lang="el-GR" sz="2400" kern="1200" spc="-1">
              <a:solidFill>
                <a:prstClr val="black"/>
              </a:solidFill>
            </a:endParaRPr>
          </a:p>
        </p:txBody>
      </p:sp>
      <p:sp>
        <p:nvSpPr>
          <p:cNvPr id="292" name="CustomShape 10"/>
          <p:cNvSpPr/>
          <p:nvPr/>
        </p:nvSpPr>
        <p:spPr>
          <a:xfrm>
            <a:off x="9417960" y="4582800"/>
            <a:ext cx="2692440" cy="150810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tabLst>
                <a:tab pos="0" algn="l"/>
              </a:tabLst>
            </a:pPr>
            <a:r>
              <a:rPr lang="el-GR" kern="1200" spc="-1">
                <a:solidFill>
                  <a:srgbClr val="FFFFFF"/>
                </a:solidFill>
                <a:latin typeface="Verdana"/>
                <a:ea typeface="Verdana"/>
              </a:rPr>
              <a:t>Οι προσφερόμενες λύσεις αναμένεται να παρέχουν τις απαραίτητες συσκευές και το λογισμικό για τη διαχείριση της διαδικασίας διαλογής (π.χ. ετικέτες διαλογής, κινητές συσκευές).</a:t>
            </a:r>
          </a:p>
        </p:txBody>
      </p:sp>
      <p:sp>
        <p:nvSpPr>
          <p:cNvPr id="293" name="CustomShape 11"/>
          <p:cNvSpPr/>
          <p:nvPr/>
        </p:nvSpPr>
        <p:spPr>
          <a:xfrm>
            <a:off x="9396720" y="2320920"/>
            <a:ext cx="2692440" cy="172354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tabLst>
                <a:tab pos="0" algn="l"/>
              </a:tabLst>
            </a:pPr>
            <a:r>
              <a:rPr lang="en-US" kern="1200" spc="-1">
                <a:solidFill>
                  <a:srgbClr val="FFFFFF"/>
                </a:solidFill>
                <a:latin typeface="Verdana"/>
                <a:ea typeface="Verdana"/>
              </a:rPr>
              <a:t>… </a:t>
            </a:r>
            <a:r>
              <a:rPr lang="el-GR" kern="1200" spc="-1">
                <a:solidFill>
                  <a:srgbClr val="FFFFFF"/>
                </a:solidFill>
                <a:latin typeface="Verdana"/>
                <a:ea typeface="Verdana"/>
              </a:rPr>
              <a:t>με συνδέσεις για περαιτέρω επικοινωνία με κέντρα επιχειρήσεων (π.χ. EΣΚΕ) και υγειονομικούς σχηματισμούς (π.χ. δεδομένα από τη διαλογή που διαβιβάζονται στο κέντρο θεραπείας/νοσοκομείο)</a:t>
            </a:r>
            <a:endParaRPr lang="el-GR" kern="1200" spc="-1">
              <a:solidFill>
                <a:prstClr val="black"/>
              </a:solidFill>
            </a:endParaRPr>
          </a:p>
        </p:txBody>
      </p:sp>
    </p:spTree>
    <p:extLst>
      <p:ext uri="{BB962C8B-B14F-4D97-AF65-F5344CB8AC3E}">
        <p14:creationId xmlns:p14="http://schemas.microsoft.com/office/powerpoint/2010/main" val="296981768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CustomShape 1"/>
          <p:cNvSpPr/>
          <p:nvPr/>
        </p:nvSpPr>
        <p:spPr>
          <a:xfrm>
            <a:off x="378360" y="218160"/>
            <a:ext cx="8228880" cy="388692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marL="457200" indent="-227880">
              <a:lnSpc>
                <a:spcPct val="90000"/>
              </a:lnSpc>
              <a:spcBef>
                <a:spcPts val="1001"/>
              </a:spcBef>
              <a:buClrTx/>
              <a:buFontTx/>
              <a:buNone/>
              <a:tabLst>
                <a:tab pos="0" algn="l"/>
              </a:tabLst>
            </a:pPr>
            <a:r>
              <a:rPr lang="en-US" sz="4000" b="1" kern="1200" spc="-1">
                <a:solidFill>
                  <a:srgbClr val="D9325D"/>
                </a:solidFill>
                <a:latin typeface="Verdana"/>
                <a:ea typeface="Verdana"/>
              </a:rPr>
              <a:t>Α</a:t>
            </a:r>
            <a:r>
              <a:rPr lang="en-US" sz="4000" b="1" kern="1200" spc="-1">
                <a:solidFill>
                  <a:srgbClr val="FFFFFF"/>
                </a:solidFill>
                <a:latin typeface="Verdana"/>
                <a:ea typeface="Verdana"/>
              </a:rPr>
              <a:t>παιτήσεις  - παραδείγματα</a:t>
            </a:r>
            <a:endParaRPr lang="el-GR" sz="4000" kern="1200" spc="-1">
              <a:solidFill>
                <a:prstClr val="black"/>
              </a:solidFill>
            </a:endParaRPr>
          </a:p>
        </p:txBody>
      </p:sp>
      <p:sp>
        <p:nvSpPr>
          <p:cNvPr id="295" name="CustomShape 2"/>
          <p:cNvSpPr/>
          <p:nvPr/>
        </p:nvSpPr>
        <p:spPr>
          <a:xfrm>
            <a:off x="1190520" y="1403280"/>
            <a:ext cx="10646438" cy="553852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buFontTx/>
              <a:buNone/>
              <a:tabLst>
                <a:tab pos="0" algn="l"/>
              </a:tabLst>
            </a:pPr>
            <a:r>
              <a:rPr lang="en-US" sz="1800" b="1" kern="1200" spc="-1">
                <a:solidFill>
                  <a:srgbClr val="FFFFFF"/>
                </a:solidFill>
                <a:latin typeface="Verdana"/>
                <a:ea typeface="Verdana"/>
              </a:rPr>
              <a:t>Γρήγορη και ακριβής επισκόπηση των θυμάτων και της κατάστασής τους</a:t>
            </a:r>
            <a:endParaRPr lang="el-GR" sz="1800" kern="1200" spc="-1">
              <a:solidFill>
                <a:prstClr val="black"/>
              </a:solidFill>
            </a:endParaRPr>
          </a:p>
          <a:p>
            <a:pPr marL="285840" indent="-183600">
              <a:buClrTx/>
              <a:buFontTx/>
              <a:buNone/>
              <a:tabLst>
                <a:tab pos="0" algn="l"/>
              </a:tabLst>
            </a:pPr>
            <a:endParaRPr lang="el-GR" sz="1800" kern="1200" spc="-1">
              <a:solidFill>
                <a:prstClr val="black"/>
              </a:solidFill>
            </a:endParaRPr>
          </a:p>
          <a:p>
            <a:pPr marL="285840" indent="-285120">
              <a:buClr>
                <a:srgbClr val="FFFFFF"/>
              </a:buClr>
              <a:buFont typeface="Courier New"/>
              <a:buChar char="o"/>
              <a:tabLst>
                <a:tab pos="0" algn="l"/>
              </a:tabLst>
            </a:pPr>
            <a:r>
              <a:rPr lang="en-US" sz="1600" kern="1200" spc="-1">
                <a:solidFill>
                  <a:srgbClr val="FFFFFF"/>
                </a:solidFill>
                <a:latin typeface="Calibri"/>
                <a:ea typeface="Calibri"/>
              </a:rPr>
              <a:t>Διαχωρισμός </a:t>
            </a:r>
            <a:r>
              <a:rPr lang="en-US" sz="1600" b="1" kern="1200" spc="-1">
                <a:solidFill>
                  <a:srgbClr val="D9325D"/>
                </a:solidFill>
                <a:latin typeface="Calibri"/>
                <a:ea typeface="Calibri"/>
              </a:rPr>
              <a:t>διακριτών ρόλων </a:t>
            </a:r>
            <a:r>
              <a:rPr lang="en-US" sz="1600" kern="1200" spc="-1">
                <a:solidFill>
                  <a:srgbClr val="FFFFFF"/>
                </a:solidFill>
                <a:latin typeface="Calibri"/>
                <a:ea typeface="Calibri"/>
              </a:rPr>
              <a:t>στο σύστημα, όπως θύματα, διαφορετικές ειδικότητες </a:t>
            </a:r>
            <a:r>
              <a:rPr lang="el-GR" sz="1600" kern="1200" spc="-1">
                <a:solidFill>
                  <a:srgbClr val="FFFFFF"/>
                </a:solidFill>
                <a:latin typeface="Calibri"/>
                <a:ea typeface="Calibri"/>
              </a:rPr>
              <a:t>των επαγγελματιών των Ιατρικών Υπηρεσιών Άμεσης Επέμβασης </a:t>
            </a:r>
          </a:p>
          <a:p>
            <a:pPr marL="285840" indent="-285120">
              <a:buClr>
                <a:srgbClr val="FFFFFF"/>
              </a:buClr>
              <a:buFont typeface="Courier New"/>
              <a:buChar char="o"/>
              <a:tabLst>
                <a:tab pos="0" algn="l"/>
              </a:tabLst>
            </a:pPr>
            <a:endParaRPr lang="el-GR" sz="1600" b="1" kern="1200" spc="-1">
              <a:solidFill>
                <a:srgbClr val="FFFFFF"/>
              </a:solidFill>
              <a:latin typeface="Calibri"/>
              <a:ea typeface="Calibri"/>
            </a:endParaRPr>
          </a:p>
          <a:p>
            <a:pPr marL="285840" indent="-285120">
              <a:buClr>
                <a:srgbClr val="FFFFFF"/>
              </a:buClr>
              <a:buFont typeface="Courier New"/>
              <a:buChar char="o"/>
              <a:tabLst>
                <a:tab pos="0" algn="l"/>
              </a:tabLst>
            </a:pPr>
            <a:r>
              <a:rPr lang="el-GR" sz="1600" b="1" kern="1200" spc="-1">
                <a:solidFill>
                  <a:srgbClr val="D9325D"/>
                </a:solidFill>
                <a:latin typeface="Calibri"/>
                <a:ea typeface="Calibri"/>
              </a:rPr>
              <a:t>Προβολή </a:t>
            </a:r>
            <a:r>
              <a:rPr lang="en-US" sz="1600" b="1" kern="1200" spc="-1">
                <a:solidFill>
                  <a:srgbClr val="D9325D"/>
                </a:solidFill>
                <a:latin typeface="Calibri"/>
                <a:ea typeface="Calibri"/>
              </a:rPr>
              <a:t>των θυμάτων </a:t>
            </a:r>
            <a:r>
              <a:rPr lang="en-US" sz="1600" kern="1200" spc="-1">
                <a:solidFill>
                  <a:srgbClr val="FFFFFF"/>
                </a:solidFill>
                <a:latin typeface="Calibri"/>
                <a:ea typeface="Calibri"/>
              </a:rPr>
              <a:t>καθώς καταγράφονται, η κατάσταση της υγείας τους και το στάδιο της διαλογής στο οποίο βρίσκονται, η γεωγραφική θέση, κ.λ.π.</a:t>
            </a:r>
            <a:endParaRPr lang="el-GR" sz="1600" kern="1200" spc="-1">
              <a:solidFill>
                <a:prstClr val="black"/>
              </a:solidFill>
            </a:endParaRPr>
          </a:p>
          <a:p>
            <a:pPr marL="285840" indent="-285120">
              <a:spcBef>
                <a:spcPts val="1199"/>
              </a:spcBef>
              <a:buClr>
                <a:srgbClr val="FFFFFF"/>
              </a:buClr>
              <a:buFont typeface="Courier New"/>
              <a:buChar char="o"/>
              <a:tabLst>
                <a:tab pos="0" algn="l"/>
              </a:tabLst>
            </a:pPr>
            <a:r>
              <a:rPr lang="en-US" sz="1600" kern="1200" spc="-1">
                <a:solidFill>
                  <a:srgbClr val="FFFFFF"/>
                </a:solidFill>
                <a:latin typeface="Calibri"/>
                <a:ea typeface="Calibri"/>
              </a:rPr>
              <a:t>Δικαίωμα πρόσβασης στην </a:t>
            </a:r>
            <a:r>
              <a:rPr lang="en-US" sz="1600" b="1" kern="1200" spc="-1">
                <a:solidFill>
                  <a:srgbClr val="D9325D"/>
                </a:solidFill>
                <a:latin typeface="Calibri"/>
                <a:ea typeface="Calibri"/>
              </a:rPr>
              <a:t>αναγνώριση των θυμάτων</a:t>
            </a:r>
            <a:r>
              <a:rPr lang="en-US" sz="1600" kern="1200" spc="-1">
                <a:solidFill>
                  <a:srgbClr val="FFFFFF"/>
                </a:solidFill>
                <a:latin typeface="Calibri"/>
                <a:ea typeface="Calibri"/>
              </a:rPr>
              <a:t>, π.χ </a:t>
            </a:r>
            <a:r>
              <a:rPr lang="el-GR" sz="1600" kern="1200" spc="-1">
                <a:solidFill>
                  <a:srgbClr val="FFFFFF"/>
                </a:solidFill>
                <a:latin typeface="Calibri"/>
                <a:ea typeface="Calibri"/>
              </a:rPr>
              <a:t>σαρώνοντας </a:t>
            </a:r>
            <a:r>
              <a:rPr lang="en-US" sz="1600" kern="1200" spc="-1">
                <a:solidFill>
                  <a:srgbClr val="FFFFFF"/>
                </a:solidFill>
                <a:latin typeface="Calibri"/>
                <a:ea typeface="Calibri"/>
              </a:rPr>
              <a:t>τα δελτία ταυτότητάς τους, εισάγοντας φωτογραφία </a:t>
            </a:r>
            <a:r>
              <a:rPr lang="el-GR" sz="1600" kern="1200" spc="-1">
                <a:solidFill>
                  <a:srgbClr val="FFFFFF"/>
                </a:solidFill>
                <a:latin typeface="Calibri"/>
                <a:ea typeface="Calibri"/>
              </a:rPr>
              <a:t>που λαμβάνεται από τους επαγγελματίες των Ιατρικών Φορέων Άμεσης Επέμβασης</a:t>
            </a:r>
            <a:r>
              <a:rPr lang="en-US" sz="1600" kern="1200" spc="-1">
                <a:solidFill>
                  <a:srgbClr val="FFFFFF"/>
                </a:solidFill>
                <a:latin typeface="Calibri"/>
                <a:ea typeface="Calibri"/>
              </a:rPr>
              <a:t>, πιθανή πρόσβαση στο ιατρικό ιστορικό του θύματος</a:t>
            </a:r>
            <a:endParaRPr lang="el-GR" sz="1600" kern="1200" spc="-1">
              <a:solidFill>
                <a:prstClr val="black"/>
              </a:solidFill>
            </a:endParaRPr>
          </a:p>
          <a:p>
            <a:pPr marL="285840" indent="-285120">
              <a:spcBef>
                <a:spcPts val="1199"/>
              </a:spcBef>
              <a:buClr>
                <a:srgbClr val="FFFFFF"/>
              </a:buClr>
              <a:buFont typeface="Courier New"/>
              <a:buChar char="o"/>
              <a:tabLst>
                <a:tab pos="0" algn="l"/>
              </a:tabLst>
            </a:pPr>
            <a:r>
              <a:rPr lang="en-US" sz="1600" kern="1200" spc="-1">
                <a:solidFill>
                  <a:srgbClr val="FFFFFF"/>
                </a:solidFill>
                <a:latin typeface="Calibri"/>
                <a:ea typeface="Calibri"/>
              </a:rPr>
              <a:t>Παροχή μιας </a:t>
            </a:r>
            <a:r>
              <a:rPr lang="en-US" sz="1600" b="1" kern="1200" spc="-1">
                <a:solidFill>
                  <a:srgbClr val="D9325D"/>
                </a:solidFill>
                <a:latin typeface="Calibri"/>
                <a:ea typeface="Calibri"/>
              </a:rPr>
              <a:t>καινοτόμας συσκευής (tag) </a:t>
            </a:r>
            <a:r>
              <a:rPr lang="en-US" sz="1600" kern="1200" spc="-1">
                <a:solidFill>
                  <a:srgbClr val="FFFFFF"/>
                </a:solidFill>
                <a:latin typeface="Calibri"/>
                <a:ea typeface="Calibri"/>
              </a:rPr>
              <a:t>που μπορεί να εύκολα να προσαρτηθεί στο θύμα σε διαφορετικές συνθήκες και να </a:t>
            </a:r>
            <a:r>
              <a:rPr lang="en-US" sz="1600" b="1" kern="1200" spc="-1">
                <a:solidFill>
                  <a:srgbClr val="D9325D"/>
                </a:solidFill>
                <a:latin typeface="Calibri"/>
                <a:ea typeface="Calibri"/>
              </a:rPr>
              <a:t>εμφανίζει πληροφορίες</a:t>
            </a:r>
            <a:r>
              <a:rPr lang="en-US" sz="1600" kern="1200" spc="-1">
                <a:solidFill>
                  <a:srgbClr val="FFFFFF"/>
                </a:solidFill>
                <a:latin typeface="Calibri"/>
                <a:ea typeface="Calibri"/>
              </a:rPr>
              <a:t> όπως την κατάσταση, ταυτότητα, καθώς και να </a:t>
            </a:r>
            <a:r>
              <a:rPr lang="en-US" sz="1600" b="1" kern="1200" spc="-1">
                <a:solidFill>
                  <a:srgbClr val="D9325D"/>
                </a:solidFill>
                <a:latin typeface="Calibri"/>
                <a:ea typeface="Calibri"/>
              </a:rPr>
              <a:t>συλλέγει πληροφορίες </a:t>
            </a:r>
            <a:r>
              <a:rPr lang="en-US" sz="1600" kern="1200" spc="-1">
                <a:solidFill>
                  <a:srgbClr val="FFFFFF"/>
                </a:solidFill>
                <a:latin typeface="Calibri"/>
                <a:ea typeface="Calibri"/>
              </a:rPr>
              <a:t>(π.χ. ζωτικές ενδείξεις, αλλαγή κατάστασης υγείας) οι οποίες να μπορούν να προβληθούν μέσω κατάλληλων διεπαφών </a:t>
            </a:r>
            <a:r>
              <a:rPr lang="el-GR" sz="1600" kern="1200" spc="-1">
                <a:solidFill>
                  <a:srgbClr val="FFFFFF"/>
                </a:solidFill>
                <a:latin typeface="Calibri"/>
                <a:ea typeface="Calibri"/>
              </a:rPr>
              <a:t>από την ομάδα Ιατρικών Υπηρεσιών Άμεσης Επέμβασης</a:t>
            </a:r>
            <a:r>
              <a:rPr lang="en-US" sz="1600" kern="1200" spc="-1">
                <a:solidFill>
                  <a:srgbClr val="FFFFFF"/>
                </a:solidFill>
                <a:latin typeface="Calibri"/>
                <a:ea typeface="Calibri"/>
              </a:rPr>
              <a:t>. Περαιτέρω</a:t>
            </a:r>
            <a:r>
              <a:rPr lang="el-GR" sz="1600" kern="1200" spc="-1">
                <a:solidFill>
                  <a:srgbClr val="FFFFFF"/>
                </a:solidFill>
                <a:latin typeface="Calibri"/>
                <a:ea typeface="Calibri"/>
              </a:rPr>
              <a:t> εισαγωγή</a:t>
            </a:r>
            <a:r>
              <a:rPr lang="en-US" sz="1600" kern="1200" spc="-1">
                <a:solidFill>
                  <a:srgbClr val="FFFFFF"/>
                </a:solidFill>
                <a:latin typeface="Calibri"/>
                <a:ea typeface="Calibri"/>
              </a:rPr>
              <a:t> καινοτόμ</a:t>
            </a:r>
            <a:r>
              <a:rPr lang="el-GR" sz="1600" kern="1200" spc="-1">
                <a:solidFill>
                  <a:srgbClr val="FFFFFF"/>
                </a:solidFill>
                <a:latin typeface="Calibri"/>
                <a:ea typeface="Calibri"/>
              </a:rPr>
              <a:t>ων</a:t>
            </a:r>
            <a:r>
              <a:rPr lang="en-US" sz="1600" kern="1200" spc="-1">
                <a:solidFill>
                  <a:srgbClr val="FFFFFF"/>
                </a:solidFill>
                <a:latin typeface="Calibri"/>
                <a:ea typeface="Calibri"/>
              </a:rPr>
              <a:t> στοιχεί</a:t>
            </a:r>
            <a:r>
              <a:rPr lang="el-GR" sz="1600" kern="1200" spc="-1">
                <a:solidFill>
                  <a:srgbClr val="FFFFFF"/>
                </a:solidFill>
                <a:latin typeface="Calibri"/>
                <a:ea typeface="Calibri"/>
              </a:rPr>
              <a:t>ων</a:t>
            </a:r>
            <a:r>
              <a:rPr lang="en-US" sz="1600" kern="1200" spc="-1">
                <a:solidFill>
                  <a:srgbClr val="FFFFFF"/>
                </a:solidFill>
                <a:latin typeface="Calibri"/>
                <a:ea typeface="Calibri"/>
              </a:rPr>
              <a:t> είναι επιθυμητά, όπως η αναγνώριση φωνής. Μερικές πληροφορίες πρέπει να είναι ορατές απευθείας στη συσκευή (π.χ. κυκλοφορία, αναπνοή, αναπηρία, παιδί/ενήλικας, ενέργειες σταθεροποίησης, εκθεση, αιμορραγία/κατάγματα/τραυματισμοί, CBRN, αεραγωγός, σημείο τραυματισμού, εγκυμοσύνη), ενώ άλλες πληροφορίες ενδέχεται να είναι ορατές μόνο μέσω σύνδεσης με άλλη διεπαφή όπως ένα τάμπλετ.</a:t>
            </a:r>
            <a:endParaRPr lang="el-GR" sz="1600" kern="1200" spc="-1">
              <a:solidFill>
                <a:prstClr val="black"/>
              </a:solidFill>
            </a:endParaRPr>
          </a:p>
          <a:p>
            <a:pPr marL="285840" indent="-183600">
              <a:spcBef>
                <a:spcPts val="1199"/>
              </a:spcBef>
              <a:buClrTx/>
              <a:buFontTx/>
              <a:buNone/>
              <a:tabLst>
                <a:tab pos="0" algn="l"/>
              </a:tabLst>
            </a:pPr>
            <a:endParaRPr lang="el-GR" sz="1600" kern="1200" spc="-1">
              <a:solidFill>
                <a:prstClr val="black"/>
              </a:solidFill>
            </a:endParaRPr>
          </a:p>
          <a:p>
            <a:pPr marL="285840" indent="-183600">
              <a:buClrTx/>
              <a:buFontTx/>
              <a:buNone/>
              <a:tabLst>
                <a:tab pos="0" algn="l"/>
              </a:tabLst>
            </a:pPr>
            <a:endParaRPr lang="el-GR" sz="1600" kern="1200" spc="-1">
              <a:solidFill>
                <a:prstClr val="black"/>
              </a:solidFill>
            </a:endParaRPr>
          </a:p>
        </p:txBody>
      </p:sp>
      <p:grpSp>
        <p:nvGrpSpPr>
          <p:cNvPr id="296" name="Group 3"/>
          <p:cNvGrpSpPr/>
          <p:nvPr/>
        </p:nvGrpSpPr>
        <p:grpSpPr>
          <a:xfrm>
            <a:off x="569520" y="1359720"/>
            <a:ext cx="485640" cy="485640"/>
            <a:chOff x="569520" y="1359720"/>
            <a:chExt cx="485640" cy="485640"/>
          </a:xfrm>
        </p:grpSpPr>
        <p:sp>
          <p:nvSpPr>
            <p:cNvPr id="297" name="CustomShape 4"/>
            <p:cNvSpPr/>
            <p:nvPr/>
          </p:nvSpPr>
          <p:spPr>
            <a:xfrm>
              <a:off x="624240" y="1442520"/>
              <a:ext cx="375840" cy="31932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298" name="CustomShape 5"/>
            <p:cNvSpPr/>
            <p:nvPr/>
          </p:nvSpPr>
          <p:spPr>
            <a:xfrm>
              <a:off x="569520" y="1359720"/>
              <a:ext cx="485640" cy="48564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grpSp>
    </p:spTree>
    <p:extLst>
      <p:ext uri="{BB962C8B-B14F-4D97-AF65-F5344CB8AC3E}">
        <p14:creationId xmlns:p14="http://schemas.microsoft.com/office/powerpoint/2010/main" val="348523742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ustomShape 1"/>
          <p:cNvSpPr/>
          <p:nvPr/>
        </p:nvSpPr>
        <p:spPr>
          <a:xfrm>
            <a:off x="378360" y="218160"/>
            <a:ext cx="8228880" cy="388692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marL="457200" indent="-227880">
              <a:lnSpc>
                <a:spcPct val="90000"/>
              </a:lnSpc>
              <a:spcBef>
                <a:spcPts val="1001"/>
              </a:spcBef>
              <a:buClrTx/>
              <a:buFontTx/>
              <a:buNone/>
              <a:tabLst>
                <a:tab pos="0" algn="l"/>
              </a:tabLst>
            </a:pPr>
            <a:r>
              <a:rPr lang="en-US" sz="4000" b="1" kern="1200" spc="-1">
                <a:solidFill>
                  <a:srgbClr val="D9325D"/>
                </a:solidFill>
                <a:latin typeface="Verdana"/>
                <a:ea typeface="Verdana"/>
              </a:rPr>
              <a:t>Α</a:t>
            </a:r>
            <a:r>
              <a:rPr lang="en-US" sz="4000" b="1" kern="1200" spc="-1">
                <a:solidFill>
                  <a:srgbClr val="FFFFFF"/>
                </a:solidFill>
                <a:latin typeface="Verdana"/>
                <a:ea typeface="Verdana"/>
              </a:rPr>
              <a:t>παιτήσεις  - παραδείγματα</a:t>
            </a:r>
            <a:endParaRPr lang="el-GR" sz="4000" kern="1200" spc="-1">
              <a:solidFill>
                <a:prstClr val="black"/>
              </a:solidFill>
            </a:endParaRPr>
          </a:p>
        </p:txBody>
      </p:sp>
      <p:sp>
        <p:nvSpPr>
          <p:cNvPr id="300" name="CustomShape 2"/>
          <p:cNvSpPr/>
          <p:nvPr/>
        </p:nvSpPr>
        <p:spPr>
          <a:xfrm>
            <a:off x="1199520" y="713911"/>
            <a:ext cx="10545480" cy="560007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pPr>
              <a:buClrTx/>
              <a:buFontTx/>
              <a:buNone/>
              <a:tabLst>
                <a:tab pos="0" algn="l"/>
              </a:tabLst>
            </a:pPr>
            <a:endParaRPr lang="el-GR" sz="1800" b="1" kern="1200" spc="-1">
              <a:solidFill>
                <a:srgbClr val="FFFFFF"/>
              </a:solidFill>
              <a:latin typeface="Verdana"/>
              <a:ea typeface="Verdana"/>
            </a:endParaRPr>
          </a:p>
          <a:p>
            <a:pPr>
              <a:buClrTx/>
              <a:buFontTx/>
              <a:buNone/>
              <a:tabLst>
                <a:tab pos="0" algn="l"/>
              </a:tabLst>
            </a:pPr>
            <a:r>
              <a:rPr lang="en-US" sz="1800" b="1" kern="1200" spc="-1">
                <a:solidFill>
                  <a:srgbClr val="FFFFFF"/>
                </a:solidFill>
                <a:latin typeface="Verdana"/>
                <a:ea typeface="Verdana"/>
              </a:rPr>
              <a:t>Υποστήριξη αποφάσεων για </a:t>
            </a:r>
            <a:r>
              <a:rPr lang="el-GR" sz="1800" b="1" kern="1200" spc="-1">
                <a:solidFill>
                  <a:srgbClr val="FFFFFF"/>
                </a:solidFill>
                <a:latin typeface="Verdana"/>
                <a:ea typeface="Verdana"/>
              </a:rPr>
              <a:t>βέλτιστη </a:t>
            </a:r>
            <a:r>
              <a:rPr lang="en-US" sz="1800" b="1" kern="1200" spc="-1">
                <a:solidFill>
                  <a:srgbClr val="FFFFFF"/>
                </a:solidFill>
                <a:latin typeface="Verdana"/>
                <a:ea typeface="Verdana"/>
              </a:rPr>
              <a:t>κατανομή των διαθέσιμων πόρων και ταχύτερη υποστήριξη των θυμάτων</a:t>
            </a:r>
            <a:endParaRPr lang="el-GR" sz="1800" kern="1200" spc="-1">
              <a:solidFill>
                <a:prstClr val="black"/>
              </a:solidFill>
            </a:endParaRPr>
          </a:p>
          <a:p>
            <a:pPr marL="285840" indent="-285120">
              <a:buClr>
                <a:srgbClr val="FFFFFF"/>
              </a:buClr>
              <a:buFont typeface="Courier New"/>
              <a:buChar char="o"/>
              <a:tabLst>
                <a:tab pos="0" algn="l"/>
              </a:tabLst>
            </a:pPr>
            <a:r>
              <a:rPr lang="en-US" sz="1600" kern="1200" spc="-1">
                <a:solidFill>
                  <a:srgbClr val="FFFFFF"/>
                </a:solidFill>
                <a:latin typeface="Calibri"/>
                <a:ea typeface="Calibri"/>
              </a:rPr>
              <a:t>Δυνατότητα γρήγορης προσθήκης </a:t>
            </a:r>
            <a:r>
              <a:rPr lang="en-US" sz="1600" b="1" kern="1200" spc="-1">
                <a:solidFill>
                  <a:srgbClr val="D9325D"/>
                </a:solidFill>
                <a:latin typeface="Calibri"/>
                <a:ea typeface="Calibri"/>
              </a:rPr>
              <a:t>νέων χρηστών </a:t>
            </a:r>
            <a:r>
              <a:rPr lang="en-US" sz="1600" kern="1200" spc="-1">
                <a:solidFill>
                  <a:srgbClr val="FFFFFF"/>
                </a:solidFill>
                <a:latin typeface="Calibri"/>
                <a:ea typeface="Calibri"/>
              </a:rPr>
              <a:t>στο σύστημα </a:t>
            </a:r>
            <a:r>
              <a:rPr lang="el-GR" sz="1600" kern="1200" spc="-1">
                <a:solidFill>
                  <a:srgbClr val="FFFFFF"/>
                </a:solidFill>
                <a:latin typeface="Calibri"/>
                <a:ea typeface="Calibri"/>
              </a:rPr>
              <a:t>κατά τη διαχειρίση συμβάντος</a:t>
            </a:r>
            <a:r>
              <a:rPr lang="en-US" sz="1600" kern="1200" spc="-1">
                <a:solidFill>
                  <a:srgbClr val="FFFFFF"/>
                </a:solidFill>
                <a:latin typeface="Calibri"/>
                <a:ea typeface="Calibri"/>
              </a:rPr>
              <a:t> μαζικής καταστροφής</a:t>
            </a:r>
            <a:r>
              <a:rPr lang="el-GR" sz="1600" kern="1200" spc="-1">
                <a:solidFill>
                  <a:srgbClr val="FFFFFF"/>
                </a:solidFill>
                <a:latin typeface="Calibri"/>
                <a:ea typeface="Calibri"/>
              </a:rPr>
              <a:t> </a:t>
            </a:r>
            <a:r>
              <a:rPr lang="en-US" sz="1600" kern="1200" spc="-1">
                <a:solidFill>
                  <a:srgbClr val="FFFFFF"/>
                </a:solidFill>
                <a:latin typeface="Calibri"/>
                <a:ea typeface="Calibri"/>
              </a:rPr>
              <a:t>(M</a:t>
            </a:r>
            <a:r>
              <a:rPr lang="el-GR" sz="1600" kern="1200" spc="-1">
                <a:solidFill>
                  <a:srgbClr val="FFFFFF"/>
                </a:solidFill>
                <a:latin typeface="Calibri"/>
                <a:ea typeface="Calibri"/>
              </a:rPr>
              <a:t>ΑΥ</a:t>
            </a:r>
            <a:r>
              <a:rPr lang="en-US" sz="1600" kern="1200" spc="-1">
                <a:solidFill>
                  <a:srgbClr val="FFFFFF"/>
                </a:solidFill>
                <a:latin typeface="Calibri"/>
                <a:ea typeface="Calibri"/>
              </a:rPr>
              <a:t>), </a:t>
            </a:r>
            <a:r>
              <a:rPr lang="el-GR" sz="1600" b="1" kern="1200" spc="-1">
                <a:solidFill>
                  <a:srgbClr val="D9325D"/>
                </a:solidFill>
                <a:latin typeface="Calibri"/>
                <a:ea typeface="Calibri"/>
              </a:rPr>
              <a:t>αναθέτοντάς τους ρόλους </a:t>
            </a:r>
            <a:r>
              <a:rPr lang="el-GR" sz="1600" kern="1200" spc="-1">
                <a:solidFill>
                  <a:schemeClr val="bg1"/>
                </a:solidFill>
                <a:latin typeface="Calibri"/>
                <a:ea typeface="Calibri"/>
              </a:rPr>
              <a:t>και επιτρέποντάς τους να </a:t>
            </a:r>
            <a:r>
              <a:rPr lang="el-GR" sz="1600" b="1" kern="1200" spc="-1">
                <a:solidFill>
                  <a:srgbClr val="D9325D"/>
                </a:solidFill>
                <a:latin typeface="Calibri"/>
                <a:ea typeface="Calibri"/>
              </a:rPr>
              <a:t>ορίσουν προτιμήσεις </a:t>
            </a:r>
            <a:r>
              <a:rPr lang="el-GR" sz="1600" kern="1200" spc="-1">
                <a:solidFill>
                  <a:schemeClr val="bg1"/>
                </a:solidFill>
                <a:latin typeface="Calibri"/>
                <a:ea typeface="Calibri"/>
              </a:rPr>
              <a:t>στο σύστημα (π.χ. γλώσσα)</a:t>
            </a:r>
            <a:r>
              <a:rPr lang="en-US" sz="1600" kern="1200" spc="-1">
                <a:solidFill>
                  <a:schemeClr val="bg1"/>
                </a:solidFill>
                <a:latin typeface="Calibri"/>
                <a:ea typeface="Calibri"/>
              </a:rPr>
              <a:t> </a:t>
            </a:r>
            <a:endParaRPr lang="el-GR" sz="1600" kern="1200" spc="-1">
              <a:solidFill>
                <a:srgbClr val="FFFFFF"/>
              </a:solidFill>
              <a:latin typeface="Calibri"/>
              <a:ea typeface="Calibri"/>
            </a:endParaRPr>
          </a:p>
          <a:p>
            <a:pPr marL="285840" indent="-285120">
              <a:buClr>
                <a:srgbClr val="FFFFFF"/>
              </a:buClr>
              <a:buFont typeface="Courier New"/>
              <a:buChar char="o"/>
              <a:tabLst>
                <a:tab pos="0" algn="l"/>
              </a:tabLst>
            </a:pPr>
            <a:r>
              <a:rPr lang="el-GR" sz="1600" kern="1200" spc="-1">
                <a:solidFill>
                  <a:srgbClr val="FFFFFF"/>
                </a:solidFill>
                <a:latin typeface="Calibri"/>
                <a:ea typeface="Calibri"/>
              </a:rPr>
              <a:t>Ολοκληρωμένος </a:t>
            </a:r>
            <a:r>
              <a:rPr lang="en-US" sz="1600" kern="1200" spc="-1" err="1">
                <a:solidFill>
                  <a:srgbClr val="FFFFFF"/>
                </a:solidFill>
                <a:latin typeface="Calibri"/>
                <a:ea typeface="Calibri"/>
              </a:rPr>
              <a:t>τρόπος  </a:t>
            </a:r>
            <a:r>
              <a:rPr lang="en-US" sz="1600" b="1" kern="1200" spc="-1">
                <a:solidFill>
                  <a:srgbClr val="D9325D"/>
                </a:solidFill>
                <a:latin typeface="Calibri"/>
                <a:ea typeface="Calibri"/>
              </a:rPr>
              <a:t>απεικόνισης της </a:t>
            </a:r>
            <a:r>
              <a:rPr lang="el-GR" sz="1600" b="1" kern="1200" spc="-1">
                <a:solidFill>
                  <a:srgbClr val="D9325D"/>
                </a:solidFill>
                <a:latin typeface="Calibri"/>
                <a:ea typeface="Calibri"/>
              </a:rPr>
              <a:t>συνολικής εικόνας</a:t>
            </a:r>
            <a:r>
              <a:rPr lang="en-US" sz="1600" kern="1200" spc="-1">
                <a:solidFill>
                  <a:srgbClr val="FFFFFF"/>
                </a:solidFill>
                <a:latin typeface="Calibri"/>
                <a:ea typeface="Calibri"/>
              </a:rPr>
              <a:t>, συμπεριλαμβανομένης της χαρτογράφησης της περιοχ</a:t>
            </a:r>
            <a:r>
              <a:rPr lang="el-GR" sz="1600" kern="1200" spc="-1">
                <a:solidFill>
                  <a:srgbClr val="FFFFFF"/>
                </a:solidFill>
                <a:latin typeface="Calibri"/>
                <a:ea typeface="Calibri"/>
              </a:rPr>
              <a:t>ή</a:t>
            </a:r>
            <a:r>
              <a:rPr lang="en-US" sz="1600" kern="1200" spc="-1">
                <a:solidFill>
                  <a:srgbClr val="FFFFFF"/>
                </a:solidFill>
                <a:latin typeface="Calibri"/>
                <a:ea typeface="Calibri"/>
              </a:rPr>
              <a:t>ς του συμβάντος Μαζικής </a:t>
            </a:r>
            <a:r>
              <a:rPr lang="el-GR" sz="1600" kern="1200" spc="-1">
                <a:solidFill>
                  <a:srgbClr val="FFFFFF"/>
                </a:solidFill>
                <a:latin typeface="Calibri"/>
                <a:ea typeface="Calibri"/>
              </a:rPr>
              <a:t>Κ</a:t>
            </a:r>
            <a:r>
              <a:rPr lang="en-US" sz="1600" kern="1200" spc="-1">
                <a:solidFill>
                  <a:srgbClr val="FFFFFF"/>
                </a:solidFill>
                <a:latin typeface="Calibri"/>
                <a:ea typeface="Calibri"/>
              </a:rPr>
              <a:t>αταστροφής (M</a:t>
            </a:r>
            <a:r>
              <a:rPr lang="el-GR" sz="1600" kern="1200" spc="-1">
                <a:solidFill>
                  <a:srgbClr val="FFFFFF"/>
                </a:solidFill>
                <a:latin typeface="Calibri"/>
                <a:ea typeface="Calibri"/>
              </a:rPr>
              <a:t>ΑΥ</a:t>
            </a:r>
            <a:r>
              <a:rPr lang="en-US" sz="1600" kern="1200" spc="-1">
                <a:solidFill>
                  <a:srgbClr val="FFFFFF"/>
                </a:solidFill>
                <a:latin typeface="Calibri"/>
                <a:ea typeface="Calibri"/>
              </a:rPr>
              <a:t>) καθώς και τη</a:t>
            </a:r>
            <a:r>
              <a:rPr lang="el-GR" sz="1600" kern="1200" spc="-1">
                <a:solidFill>
                  <a:srgbClr val="FFFFFF"/>
                </a:solidFill>
                <a:latin typeface="Calibri"/>
                <a:ea typeface="Calibri"/>
              </a:rPr>
              <a:t>ς</a:t>
            </a:r>
            <a:r>
              <a:rPr lang="en-US" sz="1600" kern="1200" spc="-1">
                <a:solidFill>
                  <a:srgbClr val="FFFFFF"/>
                </a:solidFill>
                <a:latin typeface="Calibri"/>
                <a:ea typeface="Calibri"/>
              </a:rPr>
              <a:t> δυνατότητα</a:t>
            </a:r>
            <a:r>
              <a:rPr lang="el-GR" sz="1600" kern="1200" spc="-1">
                <a:solidFill>
                  <a:srgbClr val="FFFFFF"/>
                </a:solidFill>
                <a:latin typeface="Calibri"/>
                <a:ea typeface="Calibri"/>
              </a:rPr>
              <a:t>ς</a:t>
            </a:r>
            <a:r>
              <a:rPr lang="en-US" sz="1600" kern="1200" spc="-1">
                <a:solidFill>
                  <a:srgbClr val="FFFFFF"/>
                </a:solidFill>
                <a:latin typeface="Calibri"/>
                <a:ea typeface="Calibri"/>
              </a:rPr>
              <a:t> προσθήκης/ γραφικ</a:t>
            </a:r>
            <a:r>
              <a:rPr lang="el-GR" sz="1600" kern="1200" spc="-1">
                <a:solidFill>
                  <a:srgbClr val="FFFFFF"/>
                </a:solidFill>
                <a:latin typeface="Calibri"/>
                <a:ea typeface="Calibri"/>
              </a:rPr>
              <a:t>ώ</a:t>
            </a:r>
            <a:r>
              <a:rPr lang="en-US" sz="1600" kern="1200" spc="-1">
                <a:solidFill>
                  <a:srgbClr val="FFFFFF"/>
                </a:solidFill>
                <a:latin typeface="Calibri"/>
                <a:ea typeface="Calibri"/>
              </a:rPr>
              <a:t>ν στοιχείων, πόρων (π.χ σταθμοί διαλογής, περιοχή οχημάτων, κ.λ.π.) σε ένα κοινόχρηστο χάρτη όπου θα αποτυπώνεται μια ολική απεικόνιση των θυμάτων </a:t>
            </a:r>
            <a:r>
              <a:rPr lang="el-GR" sz="1600" kern="1200" spc="-1">
                <a:solidFill>
                  <a:srgbClr val="FFFFFF"/>
                </a:solidFill>
                <a:latin typeface="Calibri"/>
                <a:ea typeface="Calibri"/>
              </a:rPr>
              <a:t>όπως </a:t>
            </a:r>
            <a:r>
              <a:rPr lang="en-US" sz="1600" kern="1200" spc="-1">
                <a:solidFill>
                  <a:srgbClr val="FFFFFF"/>
                </a:solidFill>
                <a:latin typeface="Calibri"/>
                <a:ea typeface="Calibri"/>
              </a:rPr>
              <a:t>καταγράφ</a:t>
            </a:r>
            <a:r>
              <a:rPr lang="el-GR" sz="1600" kern="1200" spc="-1">
                <a:solidFill>
                  <a:srgbClr val="FFFFFF"/>
                </a:solidFill>
                <a:latin typeface="Calibri"/>
                <a:ea typeface="Calibri"/>
              </a:rPr>
              <a:t>ον</a:t>
            </a:r>
            <a:r>
              <a:rPr lang="en-US" sz="1600" kern="1200" spc="-1">
                <a:solidFill>
                  <a:srgbClr val="FFFFFF"/>
                </a:solidFill>
                <a:latin typeface="Calibri"/>
                <a:ea typeface="Calibri"/>
              </a:rPr>
              <a:t>ται στο σύστημα από το προσωπικό που βρίσκεται στην περιοχή του συμβάντος, </a:t>
            </a:r>
            <a:r>
              <a:rPr lang="el-GR" sz="1600" kern="1200" spc="-1">
                <a:solidFill>
                  <a:srgbClr val="FFFFFF"/>
                </a:solidFill>
                <a:latin typeface="Calibri"/>
                <a:ea typeface="Calibri"/>
              </a:rPr>
              <a:t>απεικόνιση </a:t>
            </a:r>
            <a:r>
              <a:rPr lang="en-US" sz="1600" kern="1200" spc="-1" err="1">
                <a:solidFill>
                  <a:srgbClr val="FFFFFF"/>
                </a:solidFill>
                <a:latin typeface="Calibri"/>
                <a:ea typeface="Calibri"/>
              </a:rPr>
              <a:t>λίστα</a:t>
            </a:r>
            <a:r>
              <a:rPr lang="el-GR" sz="1600" kern="1200" spc="-1">
                <a:solidFill>
                  <a:srgbClr val="FFFFFF"/>
                </a:solidFill>
                <a:latin typeface="Calibri"/>
                <a:ea typeface="Calibri"/>
              </a:rPr>
              <a:t>ς</a:t>
            </a:r>
            <a:r>
              <a:rPr lang="en-US" sz="1600" kern="1200" spc="-1">
                <a:solidFill>
                  <a:srgbClr val="FFFFFF"/>
                </a:solidFill>
                <a:latin typeface="Calibri"/>
                <a:ea typeface="Calibri"/>
              </a:rPr>
              <a:t> των αναγκαίων πράξεων που πρέπει να γίνουν από το προσωπικό των </a:t>
            </a:r>
            <a:r>
              <a:rPr lang="el-GR" sz="1600" kern="1200" spc="-1">
                <a:solidFill>
                  <a:srgbClr val="FFFFFF"/>
                </a:solidFill>
                <a:latin typeface="Calibri"/>
                <a:ea typeface="Calibri"/>
              </a:rPr>
              <a:t>Ιατρικών Υπηρεσιών Άμεσης Επέμβασης </a:t>
            </a:r>
            <a:r>
              <a:rPr lang="en-US" sz="1600" kern="1200" spc="-1">
                <a:solidFill>
                  <a:srgbClr val="FFFFFF"/>
                </a:solidFill>
                <a:latin typeface="Calibri"/>
                <a:ea typeface="Calibri"/>
              </a:rPr>
              <a:t>που επιχειρ</a:t>
            </a:r>
            <a:r>
              <a:rPr lang="el-GR" sz="1600" kern="1200" spc="-1" err="1">
                <a:solidFill>
                  <a:srgbClr val="FFFFFF"/>
                </a:solidFill>
                <a:latin typeface="Calibri"/>
                <a:ea typeface="Calibri"/>
              </a:rPr>
              <a:t>ούν</a:t>
            </a:r>
            <a:r>
              <a:rPr lang="en-US" sz="1600" kern="1200" spc="-1">
                <a:solidFill>
                  <a:srgbClr val="FFFFFF"/>
                </a:solidFill>
                <a:latin typeface="Calibri"/>
                <a:ea typeface="Calibri"/>
              </a:rPr>
              <a:t> στον τόπο του συμβάντος.</a:t>
            </a:r>
            <a:endParaRPr lang="el-GR" sz="1600" kern="1200" spc="-1">
              <a:solidFill>
                <a:srgbClr val="FFFFFF"/>
              </a:solidFill>
              <a:latin typeface="Calibri"/>
              <a:ea typeface="Calibri"/>
            </a:endParaRPr>
          </a:p>
          <a:p>
            <a:pPr marL="285840" indent="-285120">
              <a:buClr>
                <a:srgbClr val="FFFFFF"/>
              </a:buClr>
              <a:buFont typeface="Courier New"/>
              <a:buChar char="o"/>
              <a:tabLst>
                <a:tab pos="0" algn="l"/>
              </a:tabLst>
            </a:pPr>
            <a:r>
              <a:rPr lang="en-US" sz="1600" kern="1200" spc="-1">
                <a:solidFill>
                  <a:srgbClr val="FFFFFF"/>
                </a:solidFill>
                <a:latin typeface="Calibri"/>
                <a:ea typeface="Calibri"/>
              </a:rPr>
              <a:t>Παρ</a:t>
            </a:r>
            <a:r>
              <a:rPr lang="el-GR" sz="1600" kern="1200" spc="-1">
                <a:solidFill>
                  <a:srgbClr val="FFFFFF"/>
                </a:solidFill>
                <a:latin typeface="Calibri"/>
                <a:ea typeface="Calibri"/>
              </a:rPr>
              <a:t>έχει</a:t>
            </a:r>
            <a:r>
              <a:rPr lang="en-US" sz="1600" kern="1200" spc="-1">
                <a:solidFill>
                  <a:srgbClr val="FFFFFF"/>
                </a:solidFill>
                <a:latin typeface="Calibri"/>
                <a:ea typeface="Calibri"/>
              </a:rPr>
              <a:t> </a:t>
            </a:r>
            <a:r>
              <a:rPr lang="en-US" sz="1600" b="1" kern="1200" spc="-1">
                <a:solidFill>
                  <a:srgbClr val="D9325D"/>
                </a:solidFill>
                <a:latin typeface="Calibri"/>
                <a:ea typeface="Calibri"/>
              </a:rPr>
              <a:t>επιπρόσθετ</a:t>
            </a:r>
            <a:r>
              <a:rPr lang="el-GR" sz="1600" b="1" kern="1200" spc="-1">
                <a:solidFill>
                  <a:srgbClr val="D9325D"/>
                </a:solidFill>
                <a:latin typeface="Calibri"/>
                <a:ea typeface="Calibri"/>
              </a:rPr>
              <a:t>ες</a:t>
            </a:r>
            <a:r>
              <a:rPr lang="en-US" sz="1600" b="1" kern="1200" spc="-1">
                <a:solidFill>
                  <a:srgbClr val="D9325D"/>
                </a:solidFill>
                <a:latin typeface="Calibri"/>
                <a:ea typeface="Calibri"/>
              </a:rPr>
              <a:t> πληροφορι</a:t>
            </a:r>
            <a:r>
              <a:rPr lang="el-GR" sz="1600" b="1" kern="1200" spc="-1" err="1">
                <a:solidFill>
                  <a:srgbClr val="D9325D"/>
                </a:solidFill>
                <a:latin typeface="Calibri"/>
                <a:ea typeface="Calibri"/>
              </a:rPr>
              <a:t>ές</a:t>
            </a:r>
            <a:r>
              <a:rPr lang="en-US" sz="1600" b="1" kern="1200" spc="-1">
                <a:solidFill>
                  <a:srgbClr val="D9325D"/>
                </a:solidFill>
                <a:latin typeface="Calibri"/>
                <a:ea typeface="Calibri"/>
              </a:rPr>
              <a:t> </a:t>
            </a:r>
            <a:r>
              <a:rPr lang="en-US" sz="1600" kern="1200" spc="-1">
                <a:solidFill>
                  <a:srgbClr val="FFFFFF"/>
                </a:solidFill>
                <a:latin typeface="Calibri"/>
                <a:ea typeface="Calibri"/>
              </a:rPr>
              <a:t>όπως καιρικές συνθήκες, κυκλοφοριακές συνθήκες, περιβάλλοντας χώρος.</a:t>
            </a:r>
            <a:endParaRPr lang="el-GR" sz="1600" kern="1200" spc="-1">
              <a:solidFill>
                <a:srgbClr val="FFFFFF"/>
              </a:solidFill>
              <a:latin typeface="Calibri"/>
              <a:ea typeface="Calibri"/>
            </a:endParaRPr>
          </a:p>
          <a:p>
            <a:pPr marL="285840" indent="-285120">
              <a:buClr>
                <a:srgbClr val="FFFFFF"/>
              </a:buClr>
              <a:buFont typeface="Courier New"/>
              <a:buChar char="o"/>
              <a:tabLst>
                <a:tab pos="0" algn="l"/>
              </a:tabLst>
            </a:pPr>
            <a:r>
              <a:rPr lang="en-US" sz="1600" kern="1200" spc="-1">
                <a:solidFill>
                  <a:srgbClr val="FFFFFF"/>
                </a:solidFill>
                <a:latin typeface="Calibri"/>
                <a:ea typeface="Calibri"/>
              </a:rPr>
              <a:t>Παρ</a:t>
            </a:r>
            <a:r>
              <a:rPr lang="el-GR" sz="1600" kern="1200" spc="-1">
                <a:solidFill>
                  <a:srgbClr val="FFFFFF"/>
                </a:solidFill>
                <a:latin typeface="Calibri"/>
                <a:ea typeface="Calibri"/>
              </a:rPr>
              <a:t>έχει</a:t>
            </a:r>
            <a:r>
              <a:rPr lang="en-US" sz="1600" kern="1200" spc="-1">
                <a:solidFill>
                  <a:srgbClr val="FFFFFF"/>
                </a:solidFill>
                <a:latin typeface="Calibri"/>
                <a:ea typeface="Calibri"/>
              </a:rPr>
              <a:t> </a:t>
            </a:r>
            <a:r>
              <a:rPr lang="en-US" sz="1600" b="1" kern="1200" spc="-1">
                <a:solidFill>
                  <a:srgbClr val="D9325D"/>
                </a:solidFill>
                <a:latin typeface="Calibri"/>
                <a:ea typeface="Calibri"/>
              </a:rPr>
              <a:t>Υποστήριξη λήψης αποφάσεων </a:t>
            </a:r>
            <a:r>
              <a:rPr lang="en-US" sz="1600" kern="1200" spc="-1">
                <a:solidFill>
                  <a:srgbClr val="FFFFFF"/>
                </a:solidFill>
                <a:latin typeface="Calibri"/>
                <a:ea typeface="Calibri"/>
              </a:rPr>
              <a:t>με βάση τα διαθέσιμα δεδομένα που εισάγονται στο σύστημα, το οποίο </a:t>
            </a:r>
            <a:r>
              <a:rPr lang="el-GR" sz="1600" kern="1200" spc="-1">
                <a:solidFill>
                  <a:srgbClr val="FFFFFF"/>
                </a:solidFill>
                <a:latin typeface="Calibri"/>
                <a:ea typeface="Calibri"/>
              </a:rPr>
              <a:t>τροφοδοτείται με </a:t>
            </a:r>
            <a:r>
              <a:rPr lang="en-US" sz="1600" kern="1200" spc="-1">
                <a:solidFill>
                  <a:srgbClr val="FFFFFF"/>
                </a:solidFill>
                <a:latin typeface="Calibri"/>
                <a:ea typeface="Calibri"/>
              </a:rPr>
              <a:t>πληροφορίες όπως ποιο νοσοκομείο θα επιλε</a:t>
            </a:r>
            <a:r>
              <a:rPr lang="el-GR" sz="1600" kern="1200" spc="-1">
                <a:solidFill>
                  <a:srgbClr val="FFFFFF"/>
                </a:solidFill>
                <a:latin typeface="Calibri"/>
                <a:ea typeface="Calibri"/>
              </a:rPr>
              <a:t>γ</a:t>
            </a:r>
            <a:r>
              <a:rPr lang="en-US" sz="1600" kern="1200" spc="-1">
                <a:solidFill>
                  <a:srgbClr val="FFFFFF"/>
                </a:solidFill>
                <a:latin typeface="Calibri"/>
                <a:ea typeface="Calibri"/>
              </a:rPr>
              <a:t>εί για να υποδεχθεί τους διάφορους τραυματ</a:t>
            </a:r>
            <a:r>
              <a:rPr lang="el-GR" sz="1600" kern="1200" spc="-1">
                <a:solidFill>
                  <a:srgbClr val="FFFFFF"/>
                </a:solidFill>
                <a:latin typeface="Calibri"/>
                <a:ea typeface="Calibri"/>
              </a:rPr>
              <a:t>ί</a:t>
            </a:r>
            <a:r>
              <a:rPr lang="en-US" sz="1600" kern="1200" spc="-1" err="1">
                <a:solidFill>
                  <a:srgbClr val="FFFFFF"/>
                </a:solidFill>
                <a:latin typeface="Calibri"/>
                <a:ea typeface="Calibri"/>
              </a:rPr>
              <a:t>ες – θύματα, επιλογή η οποία θα βασίζεται στην υποδομή ( </a:t>
            </a:r>
            <a:r>
              <a:rPr lang="el-GR" sz="1600" kern="1200" spc="-1">
                <a:solidFill>
                  <a:srgbClr val="FFFFFF"/>
                </a:solidFill>
                <a:latin typeface="Calibri"/>
                <a:ea typeface="Calibri"/>
              </a:rPr>
              <a:t>κ</a:t>
            </a:r>
            <a:r>
              <a:rPr lang="en-US" sz="1600" kern="1200" spc="-1">
                <a:solidFill>
                  <a:srgbClr val="FFFFFF"/>
                </a:solidFill>
                <a:latin typeface="Calibri"/>
                <a:ea typeface="Calibri"/>
              </a:rPr>
              <a:t>λίνες ΜΕΘ) και τις ειδικότητες (</a:t>
            </a:r>
            <a:r>
              <a:rPr lang="el-GR" sz="1600" kern="1200" spc="-1">
                <a:solidFill>
                  <a:srgbClr val="FFFFFF"/>
                </a:solidFill>
                <a:latin typeface="Calibri"/>
                <a:ea typeface="Calibri"/>
              </a:rPr>
              <a:t>α</a:t>
            </a:r>
            <a:r>
              <a:rPr lang="en-US" sz="1600" kern="1200" spc="-1">
                <a:solidFill>
                  <a:srgbClr val="FFFFFF"/>
                </a:solidFill>
                <a:latin typeface="Calibri"/>
                <a:ea typeface="Calibri"/>
              </a:rPr>
              <a:t>ντιμετώπιση </a:t>
            </a:r>
            <a:r>
              <a:rPr lang="el-GR" sz="1600" kern="1200" spc="-1">
                <a:solidFill>
                  <a:srgbClr val="FFFFFF"/>
                </a:solidFill>
                <a:latin typeface="Calibri"/>
                <a:ea typeface="Calibri"/>
              </a:rPr>
              <a:t>ε</a:t>
            </a:r>
            <a:r>
              <a:rPr lang="en-US" sz="1600" kern="1200" spc="-1">
                <a:solidFill>
                  <a:srgbClr val="FFFFFF"/>
                </a:solidFill>
                <a:latin typeface="Calibri"/>
                <a:ea typeface="Calibri"/>
              </a:rPr>
              <a:t>γκαυμάτων) του πλησιέστερου Υγειονομικού σχηματισμού, πληροφορίες διακομιδής (αεροδιακομιδή/ χερσαία διακομιδή), αριθμό στόλου οχημάτων, αριθμός και ειδικότητα προσωπικού και λογιστική καταγραφή των απαιτούμενων πόρων (προμήθειες), κλπ.</a:t>
            </a:r>
            <a:endParaRPr lang="el-GR" sz="1600" kern="1200" spc="-1">
              <a:solidFill>
                <a:srgbClr val="FFFFFF"/>
              </a:solidFill>
              <a:latin typeface="Calibri"/>
              <a:ea typeface="Calibri"/>
            </a:endParaRPr>
          </a:p>
          <a:p>
            <a:pPr marL="285840" indent="-285120">
              <a:buClr>
                <a:srgbClr val="FFFFFF"/>
              </a:buClr>
              <a:buFont typeface="Courier New"/>
              <a:buChar char="o"/>
              <a:tabLst>
                <a:tab pos="0" algn="l"/>
              </a:tabLst>
            </a:pPr>
            <a:r>
              <a:rPr lang="en-US" sz="1600" kern="1200" spc="-1">
                <a:solidFill>
                  <a:srgbClr val="FFFFFF"/>
                </a:solidFill>
                <a:latin typeface="Calibri"/>
                <a:ea typeface="Calibri"/>
              </a:rPr>
              <a:t>Υποστ</a:t>
            </a:r>
            <a:r>
              <a:rPr lang="el-GR" sz="1600" kern="1200" spc="-1">
                <a:solidFill>
                  <a:srgbClr val="FFFFFF"/>
                </a:solidFill>
                <a:latin typeface="Calibri"/>
                <a:ea typeface="Calibri"/>
              </a:rPr>
              <a:t>η</a:t>
            </a:r>
            <a:r>
              <a:rPr lang="en-US" sz="1600" kern="1200" spc="-1">
                <a:solidFill>
                  <a:srgbClr val="FFFFFF"/>
                </a:solidFill>
                <a:latin typeface="Calibri"/>
                <a:ea typeface="Calibri"/>
              </a:rPr>
              <a:t>ρ</a:t>
            </a:r>
            <a:r>
              <a:rPr lang="el-GR" sz="1600" kern="1200" spc="-1" err="1">
                <a:solidFill>
                  <a:srgbClr val="FFFFFF"/>
                </a:solidFill>
                <a:latin typeface="Calibri"/>
                <a:ea typeface="Calibri"/>
              </a:rPr>
              <a:t>ίζει</a:t>
            </a:r>
            <a:r>
              <a:rPr lang="en-US" sz="1600" kern="1200" spc="-1">
                <a:solidFill>
                  <a:srgbClr val="FFFFFF"/>
                </a:solidFill>
                <a:latin typeface="Calibri"/>
                <a:ea typeface="Calibri"/>
              </a:rPr>
              <a:t> </a:t>
            </a:r>
            <a:r>
              <a:rPr lang="el-GR" sz="1600" kern="1200" spc="-1">
                <a:solidFill>
                  <a:srgbClr val="FFFFFF"/>
                </a:solidFill>
                <a:latin typeface="Calibri"/>
                <a:ea typeface="Calibri"/>
              </a:rPr>
              <a:t>τη </a:t>
            </a:r>
            <a:r>
              <a:rPr lang="en-US" sz="1600" b="1" kern="1200" spc="-1">
                <a:solidFill>
                  <a:srgbClr val="D9325D"/>
                </a:solidFill>
                <a:latin typeface="Calibri"/>
                <a:ea typeface="Calibri"/>
              </a:rPr>
              <a:t>διαχείριση του προσωπικού</a:t>
            </a:r>
            <a:r>
              <a:rPr lang="en-US" sz="1600" kern="1200" spc="-1">
                <a:solidFill>
                  <a:srgbClr val="FFFFFF"/>
                </a:solidFill>
                <a:latin typeface="Calibri"/>
                <a:ea typeface="Calibri"/>
              </a:rPr>
              <a:t>, όπως τοποθεσία</a:t>
            </a:r>
            <a:r>
              <a:rPr lang="el-GR" sz="1600" kern="1200" spc="-1">
                <a:solidFill>
                  <a:srgbClr val="FFFFFF"/>
                </a:solidFill>
                <a:latin typeface="Calibri"/>
                <a:ea typeface="Calibri"/>
              </a:rPr>
              <a:t> και </a:t>
            </a:r>
            <a:r>
              <a:rPr lang="en-US" sz="1600" kern="1200" spc="-1" err="1">
                <a:solidFill>
                  <a:srgbClr val="FFFFFF"/>
                </a:solidFill>
                <a:latin typeface="Calibri"/>
                <a:ea typeface="Calibri"/>
              </a:rPr>
              <a:t>ειδικότητές </a:t>
            </a:r>
            <a:r>
              <a:rPr lang="el-GR" sz="1600" kern="1200" spc="-1">
                <a:solidFill>
                  <a:srgbClr val="FFFFFF"/>
                </a:solidFill>
                <a:latin typeface="Calibri"/>
                <a:ea typeface="Calibri"/>
              </a:rPr>
              <a:t>προσωπικού</a:t>
            </a:r>
            <a:r>
              <a:rPr lang="en-US" sz="1600" kern="1200" spc="-1">
                <a:solidFill>
                  <a:srgbClr val="FFFFFF"/>
                </a:solidFill>
                <a:latin typeface="Calibri"/>
                <a:ea typeface="Calibri"/>
              </a:rPr>
              <a:t>, </a:t>
            </a:r>
            <a:r>
              <a:rPr lang="el-GR" sz="1600" kern="1200" spc="-1">
                <a:solidFill>
                  <a:srgbClr val="FFFFFF"/>
                </a:solidFill>
                <a:latin typeface="Calibri"/>
                <a:ea typeface="Calibri"/>
              </a:rPr>
              <a:t>είσοδος και έξοδος από την περιοχή του συμβάντος, </a:t>
            </a:r>
            <a:r>
              <a:rPr lang="en-US" sz="1600" kern="1200" spc="-1">
                <a:solidFill>
                  <a:srgbClr val="FFFFFF"/>
                </a:solidFill>
                <a:latin typeface="Calibri"/>
                <a:ea typeface="Calibri"/>
              </a:rPr>
              <a:t>πρόοδος προσωπικού</a:t>
            </a:r>
            <a:r>
              <a:rPr lang="el-GR" sz="1600" kern="1200" spc="-1">
                <a:solidFill>
                  <a:srgbClr val="FFFFFF"/>
                </a:solidFill>
                <a:latin typeface="Calibri"/>
                <a:ea typeface="Calibri"/>
              </a:rPr>
              <a:t> </a:t>
            </a:r>
            <a:r>
              <a:rPr lang="en-US" sz="1600" kern="1200" spc="-1">
                <a:solidFill>
                  <a:srgbClr val="FFFFFF"/>
                </a:solidFill>
                <a:latin typeface="Calibri"/>
                <a:ea typeface="Calibri"/>
              </a:rPr>
              <a:t>(π.χ.</a:t>
            </a:r>
            <a:r>
              <a:rPr lang="el-GR" sz="1600" kern="1200" spc="-1">
                <a:solidFill>
                  <a:srgbClr val="FFFFFF"/>
                </a:solidFill>
                <a:latin typeface="Calibri"/>
                <a:ea typeface="Calibri"/>
              </a:rPr>
              <a:t> προβολή των κύριων ολοκληρωμένων εργασιών ή των ολοκληρωμένων λιστών ελέγχου)</a:t>
            </a:r>
            <a:r>
              <a:rPr lang="en-US" sz="1600" kern="1200" spc="-1">
                <a:solidFill>
                  <a:srgbClr val="FFFFFF"/>
                </a:solidFill>
                <a:latin typeface="Calibri"/>
                <a:ea typeface="Calibri"/>
              </a:rPr>
              <a:t>, </a:t>
            </a:r>
            <a:r>
              <a:rPr lang="el-GR" sz="1600" kern="1200" spc="-1">
                <a:solidFill>
                  <a:srgbClr val="FFFFFF"/>
                </a:solidFill>
                <a:latin typeface="Calibri"/>
                <a:ea typeface="Calibri"/>
              </a:rPr>
              <a:t>εύκολη </a:t>
            </a:r>
            <a:r>
              <a:rPr lang="en-US" sz="1600" kern="1200" spc="-1">
                <a:solidFill>
                  <a:srgbClr val="FFFFFF"/>
                </a:solidFill>
                <a:latin typeface="Calibri"/>
                <a:ea typeface="Calibri"/>
              </a:rPr>
              <a:t>επικοινωνία του προσωπικού μέσω συστήματος, π.χ </a:t>
            </a:r>
            <a:r>
              <a:rPr lang="el-GR" sz="1600" kern="1200" spc="-1">
                <a:solidFill>
                  <a:srgbClr val="FFFFFF"/>
                </a:solidFill>
                <a:latin typeface="Calibri"/>
                <a:ea typeface="Calibri"/>
              </a:rPr>
              <a:t>με την αποστολή υπενθύμισης στο προσωπικό για μια συγκεκριμένη ενέργεια σχετικά με ένα συγκεκριμένο </a:t>
            </a:r>
            <a:r>
              <a:rPr lang="en-US" sz="1600" kern="1200" spc="-1" err="1">
                <a:solidFill>
                  <a:srgbClr val="FFFFFF"/>
                </a:solidFill>
                <a:latin typeface="Calibri"/>
                <a:ea typeface="Calibri"/>
              </a:rPr>
              <a:t>θύμα.</a:t>
            </a:r>
            <a:endParaRPr lang="el-GR" sz="1600" kern="1200" spc="-1">
              <a:solidFill>
                <a:prstClr val="black"/>
              </a:solidFill>
            </a:endParaRPr>
          </a:p>
        </p:txBody>
      </p:sp>
      <p:grpSp>
        <p:nvGrpSpPr>
          <p:cNvPr id="301" name="Group 3"/>
          <p:cNvGrpSpPr/>
          <p:nvPr/>
        </p:nvGrpSpPr>
        <p:grpSpPr>
          <a:xfrm>
            <a:off x="569520" y="954000"/>
            <a:ext cx="485640" cy="485640"/>
            <a:chOff x="569520" y="954000"/>
            <a:chExt cx="485640" cy="485640"/>
          </a:xfrm>
        </p:grpSpPr>
        <p:sp>
          <p:nvSpPr>
            <p:cNvPr id="302" name="CustomShape 4"/>
            <p:cNvSpPr/>
            <p:nvPr/>
          </p:nvSpPr>
          <p:spPr>
            <a:xfrm>
              <a:off x="624240" y="1036800"/>
              <a:ext cx="375840" cy="31932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sp>
          <p:nvSpPr>
            <p:cNvPr id="303" name="CustomShape 5"/>
            <p:cNvSpPr/>
            <p:nvPr/>
          </p:nvSpPr>
          <p:spPr>
            <a:xfrm>
              <a:off x="569520" y="954000"/>
              <a:ext cx="485640" cy="48564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a:solidFill>
                <a:srgbClr val="FFFFFF"/>
              </a:solidFill>
              <a:round/>
            </a:ln>
          </p:spPr>
          <p:style>
            <a:lnRef idx="0">
              <a:scrgbClr r="0" g="0" b="0"/>
            </a:lnRef>
            <a:fillRef idx="0">
              <a:scrgbClr r="0" g="0" b="0"/>
            </a:fillRef>
            <a:effectRef idx="0">
              <a:scrgbClr r="0" g="0" b="0"/>
            </a:effectRef>
            <a:fontRef idx="minor"/>
          </p:style>
          <p:txBody>
            <a:bodyP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rgbClr val="000000"/>
                  </a:solidFill>
                  <a:uLnTx/>
                  <a:uFillTx/>
                  <a:latin typeface="Arial" pitchFamily="34" charset="0"/>
                  <a:ea typeface="DejaVu Sans"/>
                  <a:cs typeface="DejaVu Sans"/>
                  <a:sym typeface="Arial" pitchFamily="34" charset="0"/>
                </a:defRPr>
              </a:lvl9pPr>
            </a:lstStyle>
            <a:p>
              <a:endParaRPr/>
            </a:p>
          </p:txBody>
        </p:sp>
      </p:grpSp>
    </p:spTree>
    <p:extLst>
      <p:ext uri="{BB962C8B-B14F-4D97-AF65-F5344CB8AC3E}">
        <p14:creationId xmlns:p14="http://schemas.microsoft.com/office/powerpoint/2010/main" val="53480510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7"/>
          <p:cNvSpPr txBox="1">
            <a:spLocks noGrp="1"/>
          </p:cNvSpPr>
          <p:nvPr>
            <p:ph type="body" idx="1"/>
          </p:nvPr>
        </p:nvSpPr>
        <p:spPr>
          <a:xfrm>
            <a:off x="378427" y="218309"/>
            <a:ext cx="8229600" cy="1364476"/>
          </a:xfrm>
          <a:prstGeom prst="rect">
            <a:avLst/>
          </a:prstGeom>
          <a:noFill/>
          <a:ln>
            <a:noFill/>
          </a:ln>
        </p:spPr>
        <p:txBody>
          <a:bodyPr spcFirstLastPara="1" wrap="square" lIns="0" tIns="0" rIns="0" bIns="0" anchor="t" anchorCtr="0">
            <a:spAutoFit/>
          </a:bodyPr>
          <a:lstStyle/>
          <a:p>
            <a:r>
              <a:rPr lang="el-GR">
                <a:solidFill>
                  <a:srgbClr val="D9325D"/>
                </a:solidFill>
              </a:rPr>
              <a:t>Α</a:t>
            </a:r>
            <a:r>
              <a:rPr lang="el-GR">
                <a:solidFill>
                  <a:schemeClr val="bg1"/>
                </a:solidFill>
              </a:rPr>
              <a:t>παιτήσεις</a:t>
            </a:r>
            <a:r>
              <a:rPr lang="el-GR"/>
              <a:t> - παραδείγματα</a:t>
            </a:r>
          </a:p>
          <a:p>
            <a:pPr marL="457200" lvl="0" indent="-228600" algn="l" rtl="0">
              <a:lnSpc>
                <a:spcPct val="90000"/>
              </a:lnSpc>
              <a:spcBef>
                <a:spcPts val="1000"/>
              </a:spcBef>
              <a:spcAft>
                <a:spcPct val="0"/>
              </a:spcAft>
              <a:buClr>
                <a:schemeClr val="lt1"/>
              </a:buClr>
              <a:buSzPts val="4000"/>
              <a:buNone/>
            </a:pPr>
            <a:endParaRPr/>
          </a:p>
        </p:txBody>
      </p:sp>
      <p:sp>
        <p:nvSpPr>
          <p:cNvPr id="325" name="Google Shape;325;p47"/>
          <p:cNvSpPr txBox="1"/>
          <p:nvPr/>
        </p:nvSpPr>
        <p:spPr>
          <a:xfrm>
            <a:off x="1190625" y="1359574"/>
            <a:ext cx="10546104" cy="384716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buSzPts val="1800"/>
            </a:pPr>
            <a:r>
              <a:rPr lang="el-GR" sz="1800" b="1">
                <a:solidFill>
                  <a:schemeClr val="lt1"/>
                </a:solidFill>
                <a:latin typeface="Verdana"/>
                <a:ea typeface="Verdana"/>
                <a:cs typeface="Verdana"/>
                <a:sym typeface="Verdana"/>
              </a:rPr>
              <a:t>Βελτίωση του συντονισμού και της επικοινωνίας μεταξύ των διαφόρων φορέων άμεσης επέμβασης</a:t>
            </a:r>
          </a:p>
          <a:p>
            <a:pPr marL="285750" marR="0" lvl="0" indent="-184150" algn="l" rtl="0">
              <a:lnSpc>
                <a:spcPct val="100000"/>
              </a:lnSpc>
              <a:spcBef>
                <a:spcPct val="0"/>
              </a:spcBef>
              <a:spcAft>
                <a:spcPct val="0"/>
              </a:spcAft>
              <a:buClr>
                <a:schemeClr val="lt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a:p>
            <a:pPr marL="285750" lvl="0" indent="-285750">
              <a:buClr>
                <a:schemeClr val="lt1"/>
              </a:buClr>
              <a:buSzPts val="1600"/>
              <a:buFont typeface="Courier New"/>
              <a:buChar char="o"/>
            </a:pPr>
            <a:r>
              <a:rPr lang="el-GR" sz="1600">
                <a:solidFill>
                  <a:schemeClr val="lt1"/>
                </a:solidFill>
                <a:latin typeface="Calibri"/>
                <a:ea typeface="Calibri"/>
                <a:cs typeface="Calibri" panose="020F0502020204030204"/>
                <a:sym typeface="Calibri"/>
              </a:rPr>
              <a:t>Παρακολουθεί όλες τις ενέργειες - ένα μοναδικό αρχείο της </a:t>
            </a:r>
            <a:r>
              <a:rPr lang="el-GR" sz="1600" b="1" i="0" u="none" strike="noStrike" cap="none">
                <a:solidFill>
                  <a:srgbClr val="D9325D"/>
                </a:solidFill>
                <a:latin typeface="Calibri"/>
                <a:ea typeface="Calibri"/>
                <a:cs typeface="Calibri" panose="020F0502020204030204"/>
                <a:sym typeface="Calibri"/>
              </a:rPr>
              <a:t>διαδρομής του θύματος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lvl="0" indent="-285750">
              <a:spcBef>
                <a:spcPts val="1200"/>
              </a:spcBef>
              <a:buClr>
                <a:schemeClr val="lt1"/>
              </a:buClr>
              <a:buSzPts val="1600"/>
              <a:buFont typeface="Courier New"/>
              <a:buChar char="o"/>
            </a:pPr>
            <a:r>
              <a:rPr lang="el-GR" sz="1600" b="1">
                <a:solidFill>
                  <a:srgbClr val="D9325D"/>
                </a:solidFill>
                <a:latin typeface="Calibri"/>
                <a:ea typeface="Calibri"/>
                <a:cs typeface="Calibri" panose="020F0502020204030204"/>
                <a:sym typeface="Calibri"/>
              </a:rPr>
              <a:t>Μοιράζεται ζωντανά πληροφορίες </a:t>
            </a:r>
            <a:r>
              <a:rPr lang="el-GR" sz="1600">
                <a:solidFill>
                  <a:schemeClr val="bg1"/>
                </a:solidFill>
                <a:latin typeface="Calibri"/>
                <a:ea typeface="Calibri"/>
                <a:cs typeface="Calibri" panose="020F0502020204030204"/>
                <a:sym typeface="Calibri"/>
              </a:rPr>
              <a:t>σχετικά με τις κόκκινες/επικίνδυνες ζώνες</a:t>
            </a:r>
          </a:p>
          <a:p>
            <a:pPr marL="285750" marR="0" lvl="0" indent="-285750" algn="l" rtl="0">
              <a:lnSpc>
                <a:spcPct val="100000"/>
              </a:lnSpc>
              <a:spcBef>
                <a:spcPts val="1200"/>
              </a:spcBef>
              <a:spcAft>
                <a:spcPct val="0"/>
              </a:spcAft>
              <a:buClr>
                <a:schemeClr val="lt1"/>
              </a:buClr>
              <a:buSzPts val="1600"/>
              <a:buFont typeface="Courier New"/>
              <a:buChar char="o"/>
            </a:pPr>
            <a:r>
              <a:rPr lang="el-GR" sz="1600" b="1" i="0" u="none" strike="noStrike" cap="none">
                <a:solidFill>
                  <a:srgbClr val="D9325D"/>
                </a:solidFill>
                <a:latin typeface="Calibri"/>
                <a:ea typeface="Calibri"/>
                <a:cs typeface="Calibri" panose="020F0502020204030204"/>
                <a:sym typeface="Calibri"/>
              </a:rPr>
              <a:t>Αποθηκεύει </a:t>
            </a:r>
            <a:r>
              <a:rPr lang="el-GR" sz="1600" b="0" i="0" u="none" strike="noStrike" cap="none">
                <a:solidFill>
                  <a:schemeClr val="lt1"/>
                </a:solidFill>
                <a:latin typeface="Calibri"/>
                <a:ea typeface="Calibri"/>
                <a:cs typeface="Calibri" panose="020F0502020204030204"/>
                <a:sym typeface="Calibri"/>
              </a:rPr>
              <a:t>και </a:t>
            </a:r>
            <a:r>
              <a:rPr lang="en-US" sz="1600" b="0" i="0" u="none" strike="noStrike" cap="none">
                <a:solidFill>
                  <a:schemeClr val="lt1"/>
                </a:solidFill>
                <a:latin typeface="Calibri"/>
                <a:ea typeface="Calibri"/>
                <a:cs typeface="Calibri" panose="020F0502020204030204"/>
                <a:sym typeface="Calibri"/>
              </a:rPr>
              <a:t> </a:t>
            </a:r>
            <a:r>
              <a:rPr lang="el-GR" sz="1600" b="1" i="0" u="none" strike="noStrike" cap="none">
                <a:solidFill>
                  <a:srgbClr val="D9325D"/>
                </a:solidFill>
                <a:latin typeface="Calibri"/>
                <a:ea typeface="Calibri"/>
                <a:cs typeface="Calibri" panose="020F0502020204030204"/>
                <a:sym typeface="Calibri"/>
              </a:rPr>
              <a:t>ανταλλάσει εικόνες </a:t>
            </a:r>
            <a:r>
              <a:rPr lang="en-US" sz="1600" b="0" i="0" u="none" strike="noStrike" cap="none">
                <a:solidFill>
                  <a:schemeClr val="lt1"/>
                </a:solidFill>
                <a:latin typeface="Calibri"/>
                <a:ea typeface="Calibri"/>
                <a:cs typeface="Calibri" panose="020F0502020204030204"/>
                <a:sym typeface="Calibri"/>
              </a:rPr>
              <a:t>(</a:t>
            </a:r>
            <a:r>
              <a:rPr lang="el-GR" sz="1600" b="0" i="0" u="none" strike="noStrike" cap="none">
                <a:solidFill>
                  <a:schemeClr val="lt1"/>
                </a:solidFill>
                <a:latin typeface="Calibri"/>
                <a:ea typeface="Calibri"/>
                <a:cs typeface="Calibri" panose="020F0502020204030204"/>
                <a:sym typeface="Calibri"/>
              </a:rPr>
              <a:t>π.χ. με το ΕΣΚΕ</a:t>
            </a:r>
            <a:r>
              <a:rPr lang="en-US" sz="1600" b="0" i="0" u="none" strike="noStrike" cap="none">
                <a:solidFill>
                  <a:schemeClr val="lt1"/>
                </a:solidFill>
                <a:latin typeface="Calibri"/>
                <a:ea typeface="Calibri"/>
                <a:cs typeface="Calibri" panose="020F0502020204030204"/>
                <a:sym typeface="Calibri"/>
              </a:rPr>
              <a: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lvl="0" indent="-285750">
              <a:spcBef>
                <a:spcPts val="1200"/>
              </a:spcBef>
              <a:spcAft>
                <a:spcPts val="1200"/>
              </a:spcAft>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Εξασφαλίζει </a:t>
            </a:r>
            <a:r>
              <a:rPr lang="el-GR" sz="1600" b="1" i="0" u="none" strike="noStrike" cap="none">
                <a:solidFill>
                  <a:srgbClr val="D9325D"/>
                </a:solidFill>
                <a:latin typeface="Calibri"/>
                <a:ea typeface="Calibri"/>
                <a:cs typeface="Calibri" panose="020F0502020204030204"/>
                <a:sym typeface="Calibri"/>
              </a:rPr>
              <a:t>την αποθήκευση των μηνυμάτων </a:t>
            </a:r>
            <a:r>
              <a:rPr lang="el-GR" sz="1600">
                <a:solidFill>
                  <a:schemeClr val="lt1"/>
                </a:solidFill>
                <a:latin typeface="Calibri"/>
                <a:ea typeface="Calibri"/>
                <a:cs typeface="Calibri" panose="020F0502020204030204"/>
                <a:sym typeface="Calibri"/>
              </a:rPr>
              <a:t>σε περίπτωση διακοπής επικοινωνίας και επισημαίνονται με σαφήνεια εάν είναι παρωχημένα (π.χ. λόγω έλλειψης σύνδεσης στο δίκτυο).</a:t>
            </a:r>
          </a:p>
          <a:p>
            <a:pPr marL="285750" lvl="0" indent="-285750">
              <a:spcBef>
                <a:spcPts val="1200"/>
              </a:spcBef>
              <a:spcAft>
                <a:spcPts val="1200"/>
              </a:spcAft>
              <a:buClr>
                <a:schemeClr val="lt1"/>
              </a:buClr>
              <a:buSzPts val="1600"/>
              <a:buFont typeface="Courier New"/>
              <a:buChar char="o"/>
            </a:pPr>
            <a:endParaRPr lang="el-GR" sz="1600">
              <a:solidFill>
                <a:schemeClr val="lt1"/>
              </a:solidFill>
              <a:latin typeface="Calibri"/>
              <a:ea typeface="Calibri"/>
              <a:cs typeface="Calibri" panose="020F0502020204030204"/>
              <a:sym typeface="Calibri"/>
            </a:endParaRPr>
          </a:p>
          <a:p>
            <a:pPr marR="0" lvl="0" algn="l" rtl="0">
              <a:lnSpc>
                <a:spcPct val="100000"/>
              </a:lnSpc>
              <a:spcBef>
                <a:spcPts val="1200"/>
              </a:spcBef>
              <a:spcAft>
                <a:spcPts val="1200"/>
              </a:spcAft>
              <a:buClr>
                <a:schemeClr val="lt1"/>
              </a:buClr>
              <a:buSzPts val="1600"/>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326" name="Google Shape;326;p47"/>
          <p:cNvGrpSpPr/>
          <p:nvPr/>
        </p:nvGrpSpPr>
        <p:grpSpPr>
          <a:xfrm>
            <a:off x="569460" y="1359575"/>
            <a:ext cx="486198" cy="486198"/>
            <a:chOff x="569460" y="1359575"/>
            <a:chExt cx="486198" cy="486198"/>
          </a:xfrm>
        </p:grpSpPr>
        <p:sp>
          <p:nvSpPr>
            <p:cNvPr id="327" name="Google Shape;327;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28" name="Google Shape;328;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329" name="Google Shape;329;p47"/>
          <p:cNvSpPr txBox="1"/>
          <p:nvPr/>
        </p:nvSpPr>
        <p:spPr>
          <a:xfrm>
            <a:off x="1190625" y="4286518"/>
            <a:ext cx="10546104" cy="193895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buSzPts val="1800"/>
            </a:pPr>
            <a:r>
              <a:rPr lang="el-GR" sz="1800" b="1">
                <a:solidFill>
                  <a:schemeClr val="lt1"/>
                </a:solidFill>
                <a:latin typeface="Verdana"/>
                <a:ea typeface="Verdana"/>
                <a:cs typeface="Verdana"/>
                <a:sym typeface="Verdana"/>
              </a:rPr>
              <a:t>Μείωση των χρόνων διακομιδής με ασθενοφόρο και παράδοσης στο νοσοκομείο</a:t>
            </a:r>
          </a:p>
          <a:p>
            <a:pPr marL="285750" marR="0" lvl="0" indent="-184150" algn="l" rtl="0">
              <a:lnSpc>
                <a:spcPct val="100000"/>
              </a:lnSpc>
              <a:spcBef>
                <a:spcPct val="0"/>
              </a:spcBef>
              <a:spcAft>
                <a:spcPct val="0"/>
              </a:spcAft>
              <a:buClr>
                <a:schemeClr val="lt1"/>
              </a:buClr>
              <a:buSzPts val="1600"/>
              <a:buFont typeface="Courier New"/>
              <a:buNone/>
            </a:pPr>
            <a:endParaRPr sz="1800" b="1" i="0" u="none" strike="noStrike" cap="none">
              <a:solidFill>
                <a:schemeClr val="lt1"/>
              </a:solidFill>
              <a:latin typeface="Verdana"/>
              <a:ea typeface="Verdana"/>
              <a:cs typeface="Verdana"/>
              <a:sym typeface="Verdana"/>
            </a:endParaRPr>
          </a:p>
          <a:p>
            <a:pPr marL="285750" lvl="0" indent="-285750">
              <a:buClr>
                <a:schemeClr val="lt1"/>
              </a:buClr>
              <a:buSzPts val="1600"/>
              <a:buFont typeface="Courier New"/>
              <a:buChar char="o"/>
            </a:pPr>
            <a:r>
              <a:rPr lang="el-GR" sz="1600">
                <a:solidFill>
                  <a:schemeClr val="lt1"/>
                </a:solidFill>
                <a:latin typeface="Calibri"/>
                <a:ea typeface="Calibri"/>
                <a:cs typeface="Calibri" panose="020F0502020204030204"/>
                <a:sym typeface="Calibri"/>
              </a:rPr>
              <a:t> Εμφανίζει τη</a:t>
            </a:r>
            <a:r>
              <a:rPr lang="en-US" sz="1600" b="1">
                <a:solidFill>
                  <a:srgbClr val="D9325D"/>
                </a:solidFill>
                <a:latin typeface="Calibri"/>
                <a:ea typeface="Calibri"/>
                <a:cs typeface="Calibri" panose="020F0502020204030204"/>
                <a:sym typeface="Calibri"/>
              </a:rPr>
              <a:t> </a:t>
            </a:r>
            <a:r>
              <a:rPr lang="el-GR" sz="1600" b="1">
                <a:solidFill>
                  <a:srgbClr val="D9325D"/>
                </a:solidFill>
                <a:latin typeface="Calibri"/>
                <a:ea typeface="Calibri"/>
                <a:cs typeface="Calibri" panose="020F0502020204030204"/>
                <a:sym typeface="Calibri"/>
              </a:rPr>
              <a:t>διαθέσιμη υποδομή </a:t>
            </a:r>
            <a:r>
              <a:rPr lang="el-GR" sz="1600">
                <a:solidFill>
                  <a:schemeClr val="lt1"/>
                </a:solidFill>
                <a:latin typeface="Calibri"/>
                <a:ea typeface="Calibri"/>
                <a:cs typeface="Calibri" panose="020F0502020204030204"/>
                <a:sym typeface="Calibri"/>
              </a:rPr>
              <a:t>των κοντινών νοσοκομείων, της εξειδίκευσης και της χωρητικότητάς τους</a:t>
            </a:r>
          </a:p>
          <a:p>
            <a:pPr marL="285750" lvl="0" indent="-285750">
              <a:spcBef>
                <a:spcPts val="1200"/>
              </a:spcBef>
              <a:buClr>
                <a:schemeClr val="lt1"/>
              </a:buClr>
              <a:buSzPts val="1600"/>
              <a:buFont typeface="Courier New"/>
              <a:buChar char="o"/>
            </a:pPr>
            <a:r>
              <a:rPr lang="el-GR" sz="1600" b="1" i="0" u="none" strike="noStrike" cap="none">
                <a:solidFill>
                  <a:srgbClr val="D9325D"/>
                </a:solidFill>
                <a:latin typeface="Calibri"/>
                <a:ea typeface="Calibri"/>
                <a:cs typeface="Calibri" panose="020F0502020204030204"/>
                <a:sym typeface="Calibri"/>
              </a:rPr>
              <a:t>Ειδοποιεί τα νοσοκομεία </a:t>
            </a:r>
            <a:r>
              <a:rPr lang="el-GR" sz="1600">
                <a:solidFill>
                  <a:schemeClr val="lt1"/>
                </a:solidFill>
                <a:latin typeface="Calibri"/>
                <a:ea typeface="Calibri"/>
                <a:cs typeface="Calibri" panose="020F0502020204030204"/>
                <a:sym typeface="Calibri"/>
              </a:rPr>
              <a:t>για επερχόμενα θύματα που χρήζουν θεραπείας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lvl="0" indent="-285750">
              <a:spcBef>
                <a:spcPts val="1200"/>
              </a:spcBef>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Έχει τη δυνατότητα</a:t>
            </a:r>
            <a:r>
              <a:rPr lang="en-US" sz="1600" b="0" i="0" u="none" strike="noStrike" cap="none">
                <a:solidFill>
                  <a:schemeClr val="lt1"/>
                </a:solidFill>
                <a:latin typeface="Calibri"/>
                <a:ea typeface="Calibri"/>
                <a:cs typeface="Calibri" panose="020F0502020204030204"/>
                <a:sym typeface="Calibri"/>
              </a:rPr>
              <a:t> </a:t>
            </a:r>
            <a:r>
              <a:rPr lang="el-GR" sz="1600" b="1" i="0" u="none" strike="noStrike" cap="none">
                <a:solidFill>
                  <a:srgbClr val="D9325D"/>
                </a:solidFill>
                <a:latin typeface="Calibri"/>
                <a:ea typeface="Calibri"/>
                <a:cs typeface="Calibri" panose="020F0502020204030204"/>
                <a:sym typeface="Calibri"/>
              </a:rPr>
              <a:t>αποστολής των σχετικών πληροφοριών </a:t>
            </a:r>
            <a:r>
              <a:rPr lang="el-GR" sz="1600">
                <a:solidFill>
                  <a:schemeClr val="lt1"/>
                </a:solidFill>
                <a:latin typeface="Calibri"/>
                <a:ea typeface="Calibri"/>
                <a:cs typeface="Calibri" panose="020F0502020204030204"/>
                <a:sym typeface="Calibri"/>
              </a:rPr>
              <a:t> (συμπεριλαμβανομένων των κλινικών δεδομένων) στα εν λόγω νοσοκομεία.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330" name="Google Shape;330;p47"/>
          <p:cNvGrpSpPr/>
          <p:nvPr/>
        </p:nvGrpSpPr>
        <p:grpSpPr>
          <a:xfrm>
            <a:off x="569460" y="4262696"/>
            <a:ext cx="486198" cy="486198"/>
            <a:chOff x="569460" y="1359575"/>
            <a:chExt cx="486198" cy="486198"/>
          </a:xfrm>
        </p:grpSpPr>
        <p:sp>
          <p:nvSpPr>
            <p:cNvPr id="331" name="Google Shape;331;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32" name="Google Shape;332;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8"/>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lvl="0"/>
            <a:r>
              <a:rPr lang="el-GR">
                <a:solidFill>
                  <a:srgbClr val="D9325D"/>
                </a:solidFill>
              </a:rPr>
              <a:t>Α</a:t>
            </a:r>
            <a:r>
              <a:rPr lang="el-GR">
                <a:solidFill>
                  <a:schemeClr val="bg1"/>
                </a:solidFill>
              </a:rPr>
              <a:t>παιτήσεις</a:t>
            </a:r>
            <a:r>
              <a:rPr lang="el-GR"/>
              <a:t> - παραδείγματα</a:t>
            </a:r>
          </a:p>
        </p:txBody>
      </p:sp>
      <p:sp>
        <p:nvSpPr>
          <p:cNvPr id="338" name="Google Shape;338;p48"/>
          <p:cNvSpPr txBox="1"/>
          <p:nvPr/>
        </p:nvSpPr>
        <p:spPr>
          <a:xfrm>
            <a:off x="1190625" y="1359575"/>
            <a:ext cx="10546104" cy="252372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l-GR" sz="1800" b="1" i="0" u="none" strike="noStrike" cap="none">
                <a:solidFill>
                  <a:schemeClr val="lt1"/>
                </a:solidFill>
                <a:latin typeface="Verdana"/>
                <a:ea typeface="Verdana"/>
                <a:cs typeface="Verdana"/>
                <a:sym typeface="Verdana"/>
              </a:rPr>
              <a:t>Διαπιστώσεις σχετικά με τη διασφάλιση ποιότητας και τις </a:t>
            </a:r>
            <a:r>
              <a:rPr lang="el-GR" sz="1800" b="1">
                <a:solidFill>
                  <a:schemeClr val="lt1"/>
                </a:solidFill>
                <a:latin typeface="Verdana"/>
                <a:ea typeface="Verdana"/>
                <a:cs typeface="Verdana"/>
                <a:sym typeface="Verdana"/>
              </a:rPr>
              <a:t>διαδικασίες </a:t>
            </a:r>
            <a:r>
              <a:rPr lang="el-GR" sz="1800" b="1" i="0" u="none" strike="noStrike" cap="none">
                <a:solidFill>
                  <a:schemeClr val="lt1"/>
                </a:solidFill>
                <a:latin typeface="Verdana"/>
                <a:ea typeface="Verdana"/>
                <a:cs typeface="Verdana"/>
                <a:sym typeface="Verdana"/>
              </a:rPr>
              <a:t>εκπαίδευσης</a:t>
            </a:r>
            <a:endParaRPr sz="1600" b="0" i="0" u="none" strike="noStrike" cap="none">
              <a:solidFill>
                <a:schemeClr val="lt1"/>
              </a:solidFill>
              <a:latin typeface="Calibri"/>
              <a:ea typeface="Calibri"/>
              <a:cs typeface="Calibri" panose="020F0502020204030204"/>
              <a:sym typeface="Calibri"/>
            </a:endParaRPr>
          </a:p>
          <a:p>
            <a:pPr marL="285750" marR="0" lvl="0" indent="-184150" algn="l" rtl="0">
              <a:lnSpc>
                <a:spcPct val="100000"/>
              </a:lnSpc>
              <a:spcBef>
                <a:spcPct val="0"/>
              </a:spcBef>
              <a:spcAft>
                <a:spcPct val="0"/>
              </a:spcAft>
              <a:buClr>
                <a:schemeClr val="lt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a:p>
            <a:pPr marL="285750" lvl="0" indent="-285750">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Παρέχει πληροφορίες αναγκαίες για την </a:t>
            </a:r>
            <a:r>
              <a:rPr lang="el-GR" sz="1600" b="1" i="0" u="none" strike="noStrike" cap="none">
                <a:solidFill>
                  <a:srgbClr val="D9325D"/>
                </a:solidFill>
                <a:latin typeface="Calibri"/>
                <a:ea typeface="Calibri"/>
                <a:cs typeface="Calibri" panose="020F0502020204030204"/>
                <a:sym typeface="Calibri"/>
              </a:rPr>
              <a:t>εκ των υστέρων εκτίμηση του συμβάντος </a:t>
            </a:r>
            <a:r>
              <a:rPr lang="en-US" sz="1600" b="0" i="0" u="none" strike="noStrike" cap="none">
                <a:solidFill>
                  <a:schemeClr val="lt1"/>
                </a:solidFill>
                <a:latin typeface="Calibri"/>
                <a:ea typeface="Calibri"/>
                <a:cs typeface="Calibri" panose="020F0502020204030204"/>
                <a:sym typeface="Calibri"/>
              </a:rPr>
              <a:t>(</a:t>
            </a:r>
            <a:r>
              <a:rPr lang="el-GR" sz="1600" b="0" i="0" u="none" strike="noStrike" cap="none">
                <a:solidFill>
                  <a:schemeClr val="lt1"/>
                </a:solidFill>
                <a:latin typeface="Calibri"/>
                <a:ea typeface="Calibri"/>
                <a:cs typeface="Calibri" panose="020F0502020204030204"/>
                <a:sym typeface="Calibri"/>
              </a:rPr>
              <a:t>π.χ. αριθμός θυμάτων και η κατάστασή τους, αριθμός οχημάτων και άλλων πόρων που χρησιμοποιήθηκαν, αριθμός προσωπικού φορέων άμεσης απόκρισης που συμμετείχε, εξοπλισμός που χρησιμοποιήθηκε, χρόνοι </a:t>
            </a:r>
            <a:r>
              <a:rPr lang="el-GR" sz="1600">
                <a:solidFill>
                  <a:schemeClr val="lt1"/>
                </a:solidFill>
                <a:latin typeface="Calibri"/>
                <a:ea typeface="Calibri"/>
                <a:cs typeface="Calibri" panose="020F0502020204030204"/>
                <a:sym typeface="Calibri"/>
              </a:rPr>
              <a:t>αντίδρασης μεταξύ των αναφερόμενων ενεργειών που έχουν καταγράφει στο σύστημα, συνεργασία με τοπικά νοσοκομεία, εσωτερικές και εξωτερικές επικοινωνίες)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lvl="0" indent="-285750">
              <a:spcBef>
                <a:spcPts val="1200"/>
              </a:spcBef>
              <a:buClr>
                <a:schemeClr val="lt1"/>
              </a:buClr>
              <a:buSzPts val="1600"/>
              <a:buFont typeface="Courier New"/>
              <a:buChar char="o"/>
            </a:pPr>
            <a:r>
              <a:rPr lang="el-GR" sz="1600">
                <a:solidFill>
                  <a:schemeClr val="lt1"/>
                </a:solidFill>
                <a:latin typeface="Calibri"/>
                <a:ea typeface="Calibri"/>
                <a:cs typeface="Calibri" panose="020F0502020204030204"/>
                <a:sym typeface="Calibri"/>
              </a:rPr>
              <a:t>Παρέχει </a:t>
            </a:r>
            <a:r>
              <a:rPr lang="el-GR" sz="1600" b="1" i="0" u="none" strike="noStrike" cap="none">
                <a:solidFill>
                  <a:srgbClr val="D9325D"/>
                </a:solidFill>
                <a:latin typeface="Calibri"/>
                <a:ea typeface="Calibri"/>
                <a:cs typeface="Calibri" panose="020F0502020204030204"/>
                <a:sym typeface="Calibri"/>
              </a:rPr>
              <a:t>πραγ</a:t>
            </a:r>
            <a:r>
              <a:rPr lang="el-GR" sz="1600" b="1">
                <a:solidFill>
                  <a:srgbClr val="D9325D"/>
                </a:solidFill>
                <a:latin typeface="Calibri"/>
                <a:ea typeface="Calibri"/>
                <a:cs typeface="Calibri" panose="020F0502020204030204"/>
                <a:sym typeface="Calibri"/>
              </a:rPr>
              <a:t>ματικά δεδομένα </a:t>
            </a:r>
            <a:r>
              <a:rPr lang="el-GR" sz="1600" b="0" i="0" u="none" strike="noStrike" cap="none">
                <a:solidFill>
                  <a:schemeClr val="lt1"/>
                </a:solidFill>
                <a:latin typeface="Calibri"/>
                <a:ea typeface="Calibri"/>
                <a:cs typeface="Calibri" panose="020F0502020204030204"/>
                <a:sym typeface="Calibri"/>
              </a:rPr>
              <a:t>από προηγούμενα συμβάντα με ΜΑΥ </a:t>
            </a:r>
            <a:r>
              <a:rPr lang="el-GR" sz="1600" b="1" i="0" u="none" strike="noStrike" cap="none">
                <a:solidFill>
                  <a:srgbClr val="D9325D"/>
                </a:solidFill>
                <a:latin typeface="Calibri"/>
                <a:ea typeface="Calibri"/>
                <a:cs typeface="Calibri" panose="020F0502020204030204"/>
                <a:sym typeface="Calibri"/>
              </a:rPr>
              <a:t>για ασκήσεις προσομοίωσης</a:t>
            </a:r>
            <a:r>
              <a:rPr lang="en-US" sz="1600" b="1" i="0" u="none" strike="noStrike" cap="none">
                <a:solidFill>
                  <a:srgbClr val="D9325D"/>
                </a:solidFill>
                <a:latin typeface="Calibri"/>
                <a:ea typeface="Calibri"/>
                <a:cs typeface="Calibri" panose="020F0502020204030204"/>
                <a:sym typeface="Calibri"/>
              </a:rPr>
              <a:t> </a:t>
            </a:r>
            <a:r>
              <a:rPr lang="el-GR" sz="1600">
                <a:solidFill>
                  <a:schemeClr val="lt1"/>
                </a:solidFill>
                <a:latin typeface="Calibri"/>
                <a:ea typeface="Calibri"/>
                <a:cs typeface="Calibri" panose="020F0502020204030204"/>
                <a:sym typeface="Calibri"/>
              </a:rPr>
              <a:t>και εκπαίδευση με επαυξημένη πραγματικότητα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339" name="Google Shape;339;p48"/>
          <p:cNvGrpSpPr/>
          <p:nvPr/>
        </p:nvGrpSpPr>
        <p:grpSpPr>
          <a:xfrm>
            <a:off x="604925" y="1276534"/>
            <a:ext cx="486198" cy="486198"/>
            <a:chOff x="569460" y="1359575"/>
            <a:chExt cx="486198" cy="486198"/>
          </a:xfrm>
        </p:grpSpPr>
        <p:sp>
          <p:nvSpPr>
            <p:cNvPr id="340" name="Google Shape;340;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41" name="Google Shape;341;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342" name="Google Shape;342;p48"/>
          <p:cNvSpPr txBox="1"/>
          <p:nvPr/>
        </p:nvSpPr>
        <p:spPr>
          <a:xfrm>
            <a:off x="1190625" y="3783407"/>
            <a:ext cx="10546104" cy="307772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l-GR" sz="1800" b="1" i="0" u="none" strike="noStrike" cap="none" err="1">
                <a:solidFill>
                  <a:schemeClr val="lt1"/>
                </a:solidFill>
                <a:latin typeface="Verdana"/>
                <a:ea typeface="Verdana"/>
                <a:cs typeface="Verdana"/>
                <a:sym typeface="Verdana"/>
              </a:rPr>
              <a:t>Διαλειτουργικότητα με υπάρχοντα συστήματα</a:t>
            </a:r>
            <a:endParaRPr sz="1600" b="0" i="0" u="none" strike="noStrike" cap="none">
              <a:solidFill>
                <a:schemeClr val="lt1"/>
              </a:solidFill>
              <a:latin typeface="Calibri"/>
              <a:ea typeface="Calibri"/>
              <a:cs typeface="Calibri" panose="020F0502020204030204"/>
              <a:sym typeface="Calibri"/>
            </a:endParaRPr>
          </a:p>
          <a:p>
            <a:pPr marL="285750" marR="0" lvl="0" indent="-184150" algn="l" rtl="0">
              <a:lnSpc>
                <a:spcPct val="100000"/>
              </a:lnSpc>
              <a:spcBef>
                <a:spcPct val="0"/>
              </a:spcBef>
              <a:spcAft>
                <a:spcPct val="0"/>
              </a:spcAft>
              <a:buClr>
                <a:schemeClr val="lt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a:p>
            <a:pPr marL="285750" marR="0" lvl="0" indent="-285750" algn="l" rtl="0">
              <a:lnSpc>
                <a:spcPct val="100000"/>
              </a:lnSpc>
              <a:spcBef>
                <a:spcPct val="0"/>
              </a:spcBef>
              <a:spcAft>
                <a:spcPct val="0"/>
              </a:spcAft>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Χρησιμοποιεί </a:t>
            </a:r>
            <a:r>
              <a:rPr lang="el-GR" sz="1600" b="1" i="0" u="none" strike="noStrike" cap="none">
                <a:solidFill>
                  <a:srgbClr val="D9325D"/>
                </a:solidFill>
                <a:latin typeface="Calibri"/>
                <a:ea typeface="Calibri"/>
                <a:cs typeface="Calibri" panose="020F0502020204030204"/>
                <a:sym typeface="Calibri"/>
              </a:rPr>
              <a:t>εναρμονισμένη ορολογία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lvl="0" indent="-285750">
              <a:spcBef>
                <a:spcPts val="1200"/>
              </a:spcBef>
              <a:buClr>
                <a:schemeClr val="lt1"/>
              </a:buClr>
              <a:buSzPts val="1600"/>
              <a:buFont typeface="Courier New"/>
              <a:buChar char="o"/>
            </a:pPr>
            <a:r>
              <a:rPr lang="el-GR" sz="1600" b="1" i="0" u="none" strike="noStrike" cap="none">
                <a:solidFill>
                  <a:srgbClr val="D9325D"/>
                </a:solidFill>
                <a:latin typeface="Calibri"/>
                <a:ea typeface="Calibri"/>
                <a:cs typeface="Calibri" panose="020F0502020204030204"/>
                <a:sym typeface="Calibri"/>
              </a:rPr>
              <a:t>Συνδέεται με υπάρχοντα </a:t>
            </a:r>
            <a:r>
              <a:rPr lang="en-US" sz="1600" b="1" i="0" u="none" strike="noStrike" cap="none">
                <a:solidFill>
                  <a:srgbClr val="D9325D"/>
                </a:solidFill>
                <a:latin typeface="Calibri"/>
                <a:ea typeface="Calibri"/>
                <a:cs typeface="Calibri" panose="020F0502020204030204"/>
                <a:sym typeface="Calibri"/>
              </a:rPr>
              <a:t>APIs </a:t>
            </a:r>
            <a:r>
              <a:rPr lang="el-GR" sz="1600" b="1" i="0" u="none" strike="noStrike" cap="none">
                <a:solidFill>
                  <a:srgbClr val="D9325D"/>
                </a:solidFill>
                <a:latin typeface="Calibri"/>
                <a:ea typeface="Calibri"/>
                <a:cs typeface="Calibri" panose="020F0502020204030204"/>
                <a:sym typeface="Calibri"/>
              </a:rPr>
              <a:t>και συστήματα </a:t>
            </a:r>
            <a:r>
              <a:rPr lang="el-GR" sz="1600" b="0" i="0" u="none" strike="noStrike" cap="none">
                <a:solidFill>
                  <a:schemeClr val="lt1"/>
                </a:solidFill>
                <a:latin typeface="Calibri"/>
                <a:ea typeface="Calibri"/>
                <a:cs typeface="Calibri" panose="020F0502020204030204"/>
                <a:sym typeface="Calibri"/>
              </a:rPr>
              <a:t>των αναδόχων </a:t>
            </a:r>
            <a:r>
              <a:rPr lang="en-US" sz="1600" b="0" i="0" u="none" strike="noStrike" cap="none">
                <a:solidFill>
                  <a:schemeClr val="lt1"/>
                </a:solidFill>
                <a:latin typeface="Calibri"/>
                <a:ea typeface="Calibri"/>
                <a:cs typeface="Calibri" panose="020F0502020204030204"/>
                <a:sym typeface="Calibri"/>
              </a:rPr>
              <a:t>(</a:t>
            </a:r>
            <a:r>
              <a:rPr lang="el-GR" sz="1600" b="0" i="0" u="none" strike="noStrike" cap="none">
                <a:solidFill>
                  <a:schemeClr val="lt1"/>
                </a:solidFill>
                <a:latin typeface="Calibri"/>
                <a:ea typeface="Calibri"/>
                <a:cs typeface="Calibri" panose="020F0502020204030204"/>
                <a:sym typeface="Calibri"/>
              </a:rPr>
              <a:t>περιγράφεται </a:t>
            </a:r>
            <a:r>
              <a:rPr lang="el-GR" sz="1600">
                <a:solidFill>
                  <a:schemeClr val="lt1"/>
                </a:solidFill>
                <a:latin typeface="Calibri"/>
                <a:ea typeface="Calibri"/>
                <a:cs typeface="Calibri" panose="020F0502020204030204"/>
                <a:sym typeface="Calibri"/>
              </a:rPr>
              <a:t>λεπτομερώς στα έγγραφα του διαγωνισμού</a:t>
            </a:r>
            <a:r>
              <a:rPr lang="en-US" sz="1600" b="0" i="0" u="none" strike="noStrike" cap="none">
                <a:solidFill>
                  <a:schemeClr val="lt1"/>
                </a:solidFill>
                <a:latin typeface="Calibri"/>
                <a:ea typeface="Calibri"/>
                <a:cs typeface="Calibri" panose="020F0502020204030204"/>
                <a:sym typeface="Calibri"/>
              </a:rPr>
              <a: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lvl="0" indent="-285750">
              <a:spcBef>
                <a:spcPts val="1200"/>
              </a:spcBef>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Δίνει τη δυνατότητα</a:t>
            </a:r>
            <a:r>
              <a:rPr lang="en-US" sz="1600" b="0" i="0" u="none" strike="noStrike" cap="none">
                <a:solidFill>
                  <a:schemeClr val="lt1"/>
                </a:solidFill>
                <a:latin typeface="Calibri"/>
                <a:ea typeface="Calibri"/>
                <a:cs typeface="Calibri" panose="020F0502020204030204"/>
                <a:sym typeface="Calibri"/>
              </a:rPr>
              <a:t> </a:t>
            </a:r>
            <a:r>
              <a:rPr lang="el-GR" sz="1600" b="1" i="0" u="none" strike="noStrike" cap="none">
                <a:solidFill>
                  <a:srgbClr val="D9325D"/>
                </a:solidFill>
                <a:latin typeface="Calibri"/>
                <a:ea typeface="Calibri"/>
                <a:cs typeface="Calibri" panose="020F0502020204030204"/>
                <a:sym typeface="Calibri"/>
              </a:rPr>
              <a:t>ανταλλαγής δεδομένων με άλλους πρώτους ανταποκριτές</a:t>
            </a:r>
            <a:r>
              <a:rPr lang="en-US" sz="1600" b="1" i="0" u="none" strike="noStrike" cap="none">
                <a:solidFill>
                  <a:srgbClr val="D9325D"/>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όπως αστυνομία και ομάδες διάσωσης </a:t>
            </a:r>
            <a:r>
              <a:rPr lang="en-US" sz="1600" b="0" i="0" u="none" strike="noStrike" cap="none">
                <a:solidFill>
                  <a:schemeClr val="lt1"/>
                </a:solidFill>
                <a:latin typeface="Calibri"/>
                <a:ea typeface="Calibri"/>
                <a:cs typeface="Calibri" panose="020F0502020204030204"/>
                <a:sym typeface="Calibri"/>
              </a:rPr>
              <a:t>(</a:t>
            </a:r>
            <a:r>
              <a:rPr lang="el-GR" sz="1600">
                <a:solidFill>
                  <a:schemeClr val="lt1"/>
                </a:solidFill>
                <a:latin typeface="Calibri"/>
                <a:ea typeface="Calibri"/>
                <a:cs typeface="Calibri" panose="020F0502020204030204"/>
                <a:sym typeface="Calibri"/>
              </a:rPr>
              <a:t>να οριστεί στα έγγραφα του διαγωνισμού</a:t>
            </a:r>
            <a:r>
              <a:rPr lang="en-US" sz="1600" b="0" i="0" u="none" strike="noStrike" cap="none">
                <a:solidFill>
                  <a:schemeClr val="lt1"/>
                </a:solidFill>
                <a:latin typeface="Calibri"/>
                <a:ea typeface="Calibri"/>
                <a:cs typeface="Calibri" panose="020F0502020204030204"/>
                <a:sym typeface="Calibri"/>
              </a:rPr>
              <a: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lvl="0" indent="-285750">
              <a:spcBef>
                <a:spcPts val="1200"/>
              </a:spcBef>
              <a:buClr>
                <a:schemeClr val="lt1"/>
              </a:buClr>
              <a:buSzPts val="1600"/>
              <a:buFont typeface="Courier New"/>
              <a:buChar char="o"/>
            </a:pPr>
            <a:r>
              <a:rPr lang="el-GR" sz="1600" b="1">
                <a:solidFill>
                  <a:srgbClr val="D9325D"/>
                </a:solidFill>
                <a:latin typeface="Calibri"/>
                <a:ea typeface="Calibri"/>
                <a:cs typeface="Calibri" panose="020F0502020204030204"/>
                <a:sym typeface="Calibri"/>
              </a:rPr>
              <a:t>Επιτρέπει κοινή χρήση κλινικών δεδομένων </a:t>
            </a:r>
            <a:r>
              <a:rPr lang="el-GR" sz="1600">
                <a:solidFill>
                  <a:schemeClr val="lt1"/>
                </a:solidFill>
                <a:latin typeface="Calibri"/>
                <a:ea typeface="Calibri"/>
                <a:cs typeface="Calibri" panose="020F0502020204030204"/>
                <a:sym typeface="Calibri"/>
              </a:rPr>
              <a:t>που συλλέγονται επιτόπου στα νοσοκομεία (EHRs)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343" name="Google Shape;343;p48"/>
          <p:cNvGrpSpPr/>
          <p:nvPr/>
        </p:nvGrpSpPr>
        <p:grpSpPr>
          <a:xfrm>
            <a:off x="585604" y="3697395"/>
            <a:ext cx="486198" cy="486198"/>
            <a:chOff x="569460" y="1359575"/>
            <a:chExt cx="486198" cy="486198"/>
          </a:xfrm>
        </p:grpSpPr>
        <p:sp>
          <p:nvSpPr>
            <p:cNvPr id="344" name="Google Shape;344;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45" name="Google Shape;345;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9"/>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ct val="0"/>
              </a:spcAft>
              <a:buClr>
                <a:schemeClr val="lt1"/>
              </a:buClr>
              <a:buSzPts val="4000"/>
              <a:buNone/>
            </a:pPr>
            <a:r>
              <a:rPr lang="el-GR">
                <a:solidFill>
                  <a:srgbClr val="D9325D"/>
                </a:solidFill>
              </a:rPr>
              <a:t>Α</a:t>
            </a:r>
            <a:r>
              <a:rPr lang="el-GR">
                <a:solidFill>
                  <a:schemeClr val="bg1"/>
                </a:solidFill>
              </a:rPr>
              <a:t>παιτήσεις</a:t>
            </a:r>
            <a:r>
              <a:rPr lang="en-US"/>
              <a:t> - </a:t>
            </a:r>
            <a:r>
              <a:rPr lang="el-GR"/>
              <a:t>παραδείγματα</a:t>
            </a:r>
            <a:endParaRPr/>
          </a:p>
        </p:txBody>
      </p:sp>
      <p:sp>
        <p:nvSpPr>
          <p:cNvPr id="351" name="Google Shape;351;p49"/>
          <p:cNvSpPr txBox="1"/>
          <p:nvPr/>
        </p:nvSpPr>
        <p:spPr>
          <a:xfrm>
            <a:off x="1190625" y="1403350"/>
            <a:ext cx="10546104" cy="477049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l-GR" sz="1800" b="1" i="0" u="none" strike="noStrike" cap="none">
                <a:solidFill>
                  <a:schemeClr val="lt1"/>
                </a:solidFill>
                <a:latin typeface="Verdana"/>
                <a:ea typeface="Verdana"/>
                <a:cs typeface="Verdana"/>
                <a:sym typeface="Verdana"/>
              </a:rPr>
              <a:t>Λειτουργικές απαιτήσεις </a:t>
            </a:r>
            <a:r>
              <a:rPr lang="en-US" sz="1800" b="1" i="0" u="none" strike="noStrike" cap="none">
                <a:solidFill>
                  <a:schemeClr val="lt1"/>
                </a:solidFill>
                <a:latin typeface="Verdana"/>
                <a:ea typeface="Verdana"/>
                <a:cs typeface="Verdana"/>
                <a:sym typeface="Verdana"/>
              </a:rPr>
              <a:t>– </a:t>
            </a:r>
            <a:r>
              <a:rPr lang="el-GR" sz="1800" b="1" i="0" u="none" strike="noStrike" cap="none">
                <a:solidFill>
                  <a:schemeClr val="lt1"/>
                </a:solidFill>
                <a:latin typeface="Verdana"/>
                <a:ea typeface="Verdana"/>
                <a:cs typeface="Verdana"/>
                <a:sym typeface="Verdana"/>
              </a:rPr>
              <a:t>κατά το </a:t>
            </a:r>
            <a:r>
              <a:rPr lang="en-US" sz="1800" b="1" i="0" u="none" strike="noStrike" cap="none">
                <a:solidFill>
                  <a:schemeClr val="lt1"/>
                </a:solidFill>
                <a:latin typeface="Verdana"/>
                <a:ea typeface="Verdana"/>
                <a:cs typeface="Verdana"/>
                <a:sym typeface="Verdana"/>
              </a:rPr>
              <a:t>PCP</a:t>
            </a:r>
            <a:endParaRPr sz="1600" b="0" i="0" u="none" strike="noStrike" cap="none">
              <a:solidFill>
                <a:schemeClr val="lt1"/>
              </a:solidFill>
              <a:latin typeface="Calibri"/>
              <a:ea typeface="Calibri"/>
              <a:cs typeface="Calibri" panose="020F0502020204030204"/>
              <a:sym typeface="Calibri"/>
            </a:endParaRPr>
          </a:p>
          <a:p>
            <a:pPr marL="285750" marR="0" lvl="0" indent="-184150" algn="l" rtl="0">
              <a:lnSpc>
                <a:spcPct val="100000"/>
              </a:lnSpc>
              <a:spcBef>
                <a:spcPct val="0"/>
              </a:spcBef>
              <a:spcAft>
                <a:spcPct val="0"/>
              </a:spcAft>
              <a:buClr>
                <a:schemeClr val="lt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a:p>
            <a:pPr marL="285750" marR="0" lvl="0" indent="-285750" algn="l" rtl="0">
              <a:lnSpc>
                <a:spcPct val="100000"/>
              </a:lnSpc>
              <a:spcBef>
                <a:spcPct val="0"/>
              </a:spcBef>
              <a:spcAft>
                <a:spcPct val="0"/>
              </a:spcAft>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Παροχή του συστήματος σε </a:t>
            </a:r>
            <a:r>
              <a:rPr lang="el-GR" sz="1600" b="1" i="0" u="none" strike="noStrike" cap="none">
                <a:solidFill>
                  <a:srgbClr val="D9325D"/>
                </a:solidFill>
                <a:latin typeface="Calibri"/>
                <a:ea typeface="Calibri"/>
                <a:cs typeface="Calibri" panose="020F0502020204030204"/>
                <a:sym typeface="Calibri"/>
              </a:rPr>
              <a:t>όλες τις γλώσσες </a:t>
            </a:r>
            <a:r>
              <a:rPr lang="en-US" sz="1600" b="1" i="0" u="none" strike="noStrike" cap="none">
                <a:solidFill>
                  <a:srgbClr val="D9325D"/>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των </a:t>
            </a:r>
            <a:r>
              <a:rPr lang="el-GR" sz="1600" i="0" u="none" strike="noStrike" cap="none">
                <a:solidFill>
                  <a:schemeClr val="bg1"/>
                </a:solidFill>
                <a:latin typeface="Calibri"/>
                <a:ea typeface="Calibri"/>
                <a:cs typeface="Calibri" panose="020F0502020204030204"/>
                <a:sym typeface="Calibri"/>
              </a:rPr>
              <a:t>αναδόχων</a:t>
            </a:r>
            <a:r>
              <a:rPr lang="en-US" sz="1600" b="0" i="0" u="none" strike="noStrike" cap="none">
                <a:solidFill>
                  <a:schemeClr val="lt1"/>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Αγγλικά</a:t>
            </a:r>
            <a:r>
              <a:rPr lang="en-US" sz="1600" b="0" i="0" u="none" strike="noStrike" cap="none">
                <a:solidFill>
                  <a:schemeClr val="lt1"/>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Ισπανικά</a:t>
            </a:r>
            <a:r>
              <a:rPr lang="en-US" sz="1600" b="0" i="0" u="none" strike="noStrike" cap="none">
                <a:solidFill>
                  <a:schemeClr val="lt1"/>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Γερμανικά</a:t>
            </a:r>
            <a:r>
              <a:rPr lang="en-US" sz="1600" b="0" i="0" u="none" strike="noStrike" cap="none">
                <a:solidFill>
                  <a:schemeClr val="lt1"/>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Ιταλικά</a:t>
            </a:r>
            <a:r>
              <a:rPr lang="en-US" sz="1600" b="0" i="0" u="none" strike="noStrike" cap="none">
                <a:solidFill>
                  <a:schemeClr val="lt1"/>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Ελληνικά</a:t>
            </a:r>
            <a:r>
              <a:rPr lang="en-US" sz="1600" b="0" i="0" u="none" strike="noStrike" cap="none">
                <a:solidFill>
                  <a:schemeClr val="lt1"/>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Τουρκικά</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1200"/>
              </a:spcBef>
              <a:spcAft>
                <a:spcPct val="0"/>
              </a:spcAft>
              <a:buClr>
                <a:schemeClr val="lt1"/>
              </a:buClr>
              <a:buSzPts val="1600"/>
              <a:buFont typeface="Courier New"/>
              <a:buChar char="o"/>
            </a:pPr>
            <a:r>
              <a:rPr lang="el-GR" sz="1600" b="1" i="0" u="none" strike="noStrike" cap="none">
                <a:solidFill>
                  <a:srgbClr val="D9325D"/>
                </a:solidFill>
                <a:latin typeface="Calibri"/>
                <a:ea typeface="Calibri"/>
                <a:cs typeface="Calibri" panose="020F0502020204030204"/>
                <a:sym typeface="Calibri"/>
              </a:rPr>
              <a:t>Ανάπτυξη πρωτοτύπων </a:t>
            </a:r>
            <a:r>
              <a:rPr lang="el-GR" sz="1600" b="0" i="0" u="none" strike="noStrike" cap="none">
                <a:solidFill>
                  <a:schemeClr val="lt1"/>
                </a:solidFill>
                <a:latin typeface="Calibri"/>
                <a:ea typeface="Calibri"/>
                <a:cs typeface="Calibri" panose="020F0502020204030204"/>
                <a:sym typeface="Calibri"/>
              </a:rPr>
              <a:t>σε δυο παραλλαγές </a:t>
            </a:r>
            <a:r>
              <a:rPr lang="en-US" sz="1600" b="0" i="0" u="none" strike="noStrike" cap="none">
                <a:solidFill>
                  <a:schemeClr val="lt1"/>
                </a:solidFill>
                <a:latin typeface="Calibri"/>
                <a:ea typeface="Calibri"/>
                <a:cs typeface="Calibri" panose="020F0502020204030204"/>
                <a:sym typeface="Calibri"/>
              </a:rPr>
              <a:t>(phase II) </a:t>
            </a:r>
            <a:r>
              <a:rPr lang="el-GR" sz="1600" b="0" i="0" u="none" strike="noStrike" cap="none">
                <a:solidFill>
                  <a:schemeClr val="lt1"/>
                </a:solidFill>
                <a:latin typeface="Calibri"/>
                <a:ea typeface="Calibri"/>
                <a:cs typeface="Calibri" panose="020F0502020204030204"/>
                <a:sym typeface="Calibri"/>
              </a:rPr>
              <a:t>οι οποίες θα δοκιμαστούν με τους τελικούς χρήστες</a:t>
            </a:r>
            <a:r>
              <a:rPr lang="en-US" sz="1600" b="0" i="0" u="none" strike="noStrike" cap="none">
                <a:solidFill>
                  <a:schemeClr val="lt1"/>
                </a:solidFill>
                <a:latin typeface="Calibri"/>
                <a:ea typeface="Calibri"/>
                <a:cs typeface="Calibri" panose="020F0502020204030204"/>
                <a:sym typeface="Calibri"/>
              </a:rPr>
              <a:t> (n = 10 per pilot)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1200"/>
              </a:spcBef>
              <a:spcAft>
                <a:spcPct val="0"/>
              </a:spcAft>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Πλήρης ανάπτυξη του συστήματος και εκτενής δοκιμή του με τους τελικούς χρήστες </a:t>
            </a:r>
            <a:r>
              <a:rPr lang="en-US" sz="1600" b="0" i="0" u="none" strike="noStrike" cap="none">
                <a:solidFill>
                  <a:schemeClr val="lt1"/>
                </a:solidFill>
                <a:latin typeface="Calibri"/>
                <a:ea typeface="Calibri"/>
                <a:cs typeface="Calibri" panose="020F0502020204030204"/>
                <a:sym typeface="Calibri"/>
              </a:rPr>
              <a:t>(</a:t>
            </a:r>
            <a:r>
              <a:rPr lang="el-GR" sz="1600" b="0" i="0" u="none" strike="noStrike" cap="none">
                <a:solidFill>
                  <a:schemeClr val="lt1"/>
                </a:solidFill>
                <a:latin typeface="Calibri"/>
                <a:ea typeface="Calibri"/>
                <a:cs typeface="Calibri" panose="020F0502020204030204"/>
                <a:sym typeface="Calibri"/>
              </a:rPr>
              <a:t>π.χ. ως τμήμα εθνικών η διεθνών </a:t>
            </a:r>
            <a:r>
              <a:rPr lang="el-GR" sz="1600">
                <a:solidFill>
                  <a:schemeClr val="lt1"/>
                </a:solidFill>
                <a:latin typeface="Calibri"/>
                <a:ea typeface="Calibri"/>
                <a:cs typeface="Calibri" panose="020F0502020204030204"/>
                <a:sym typeface="Calibri"/>
              </a:rPr>
              <a:t>ασκήσεων</a:t>
            </a:r>
            <a:r>
              <a:rPr lang="el-GR" sz="1600" b="0" i="0" u="none" strike="noStrike" cap="none">
                <a:solidFill>
                  <a:schemeClr val="lt1"/>
                </a:solidFill>
                <a:latin typeface="Calibri"/>
                <a:ea typeface="Calibri"/>
                <a:cs typeface="Calibri" panose="020F0502020204030204"/>
                <a:sym typeface="Calibri"/>
              </a:rPr>
              <a:t> προσομοίωσης μετά από συμφωνία με τους αναδόχους στη φάση </a:t>
            </a:r>
            <a:r>
              <a:rPr lang="en-US" sz="1600" b="0" i="0" u="none" strike="noStrike" cap="none">
                <a:solidFill>
                  <a:schemeClr val="lt1"/>
                </a:solidFill>
                <a:latin typeface="Calibri"/>
                <a:ea typeface="Calibri"/>
                <a:cs typeface="Calibri" panose="020F0502020204030204"/>
                <a:sym typeface="Calibri"/>
              </a:rPr>
              <a:t>III)</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1200"/>
              </a:spcBef>
              <a:spcAft>
                <a:spcPct val="0"/>
              </a:spcAft>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Εξασφάλιση όλου του απαραίτητου εξοπλισμού για τη λειτουργία του συστήματος </a:t>
            </a:r>
            <a:r>
              <a:rPr lang="en-US" sz="1600" b="0" i="0" u="none" strike="noStrike" cap="none">
                <a:solidFill>
                  <a:schemeClr val="lt1"/>
                </a:solidFill>
                <a:latin typeface="Calibri"/>
                <a:ea typeface="Calibri"/>
                <a:cs typeface="Calibri" panose="020F0502020204030204"/>
                <a:sym typeface="Calibri"/>
              </a:rPr>
              <a:t>(</a:t>
            </a:r>
            <a:r>
              <a:rPr lang="el-GR" sz="1600" b="0" i="0" u="none" strike="noStrike" cap="none">
                <a:solidFill>
                  <a:schemeClr val="lt1"/>
                </a:solidFill>
                <a:latin typeface="Calibri"/>
                <a:ea typeface="Calibri"/>
                <a:cs typeface="Calibri" panose="020F0502020204030204"/>
                <a:sym typeface="Calibri"/>
              </a:rPr>
              <a:t>π.χ. κινητές συσκευές, κάρτες)</a:t>
            </a:r>
            <a:r>
              <a:rPr lang="en-US" sz="1600" b="0" i="0" u="none" strike="noStrike" cap="none">
                <a:solidFill>
                  <a:schemeClr val="lt1"/>
                </a:solidFill>
                <a:latin typeface="Calibri"/>
                <a:ea typeface="Calibri"/>
                <a:cs typeface="Calibri" panose="020F0502020204030204"/>
                <a:sym typeface="Calibri"/>
              </a:rPr>
              <a:t>. mobile devices, tags) </a:t>
            </a:r>
            <a:r>
              <a:rPr lang="el-GR" sz="1600" b="0" i="0" u="none" strike="noStrike" cap="none">
                <a:solidFill>
                  <a:schemeClr val="lt1"/>
                </a:solidFill>
                <a:latin typeface="Calibri"/>
                <a:ea typeface="Calibri"/>
                <a:cs typeface="Calibri" panose="020F0502020204030204"/>
                <a:sym typeface="Calibri"/>
              </a:rPr>
              <a:t>κατά τις </a:t>
            </a:r>
            <a:r>
              <a:rPr lang="el-GR" sz="1600">
                <a:solidFill>
                  <a:schemeClr val="lt1"/>
                </a:solidFill>
                <a:latin typeface="Calibri"/>
                <a:ea typeface="Calibri"/>
                <a:cs typeface="Calibri" panose="020F0502020204030204"/>
                <a:sym typeface="Calibri"/>
              </a:rPr>
              <a:t>ασκήσεις</a:t>
            </a:r>
            <a:r>
              <a:rPr lang="el-GR" sz="1600" b="0" i="0" u="none" strike="noStrike" cap="none">
                <a:solidFill>
                  <a:schemeClr val="lt1"/>
                </a:solidFill>
                <a:latin typeface="Calibri"/>
                <a:ea typeface="Calibri"/>
                <a:cs typeface="Calibri" panose="020F0502020204030204"/>
                <a:sym typeface="Calibri"/>
              </a:rPr>
              <a:t> προσομοίωσης </a:t>
            </a:r>
            <a:r>
              <a:rPr lang="en-US" sz="1600" b="0" i="0" u="none" strike="noStrike" cap="none">
                <a:solidFill>
                  <a:schemeClr val="lt1"/>
                </a:solidFill>
                <a:latin typeface="Calibri"/>
                <a:ea typeface="Calibri"/>
                <a:cs typeface="Calibri" panose="020F0502020204030204"/>
                <a:sym typeface="Calibri"/>
              </a:rPr>
              <a:t>(</a:t>
            </a:r>
            <a:r>
              <a:rPr lang="el-GR" sz="1600" b="0" i="0" u="none" strike="noStrike" cap="none">
                <a:solidFill>
                  <a:schemeClr val="lt1"/>
                </a:solidFill>
                <a:latin typeface="Calibri"/>
                <a:ea typeface="Calibri"/>
                <a:cs typeface="Calibri" panose="020F0502020204030204"/>
                <a:sym typeface="Calibri"/>
              </a:rPr>
              <a:t>σχέδιο για τουλάχιστον 10 τελικούς χρήστες</a:t>
            </a:r>
            <a:r>
              <a:rPr lang="en-US" sz="1600" b="0" i="0" u="none" strike="noStrike" cap="none">
                <a:solidFill>
                  <a:schemeClr val="lt1"/>
                </a:solidFill>
                <a:latin typeface="Calibri"/>
                <a:ea typeface="Calibri"/>
                <a:cs typeface="Calibri" panose="020F0502020204030204"/>
                <a:sym typeface="Calibri"/>
              </a:rPr>
              <a:t> </a:t>
            </a:r>
            <a:r>
              <a:rPr lang="el-GR" sz="1600" b="0" i="0" u="none" strike="noStrike" cap="none">
                <a:solidFill>
                  <a:schemeClr val="lt1"/>
                </a:solidFill>
                <a:latin typeface="Calibri"/>
                <a:ea typeface="Calibri"/>
                <a:cs typeface="Calibri" panose="020F0502020204030204"/>
                <a:sym typeface="Calibri"/>
              </a:rPr>
              <a:t>ανά πιλότο</a:t>
            </a:r>
            <a:r>
              <a:rPr lang="en-US" sz="1600" b="0" i="0" u="none" strike="noStrike" cap="none">
                <a:solidFill>
                  <a:schemeClr val="lt1"/>
                </a:solidFill>
                <a:latin typeface="Calibri"/>
                <a:ea typeface="Calibri"/>
                <a:cs typeface="Calibri" panose="020F0502020204030204"/>
                <a:sym typeface="Calibri"/>
              </a:rPr>
              <a: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285750" algn="l" rtl="0">
              <a:lnSpc>
                <a:spcPct val="100000"/>
              </a:lnSpc>
              <a:spcBef>
                <a:spcPts val="1200"/>
              </a:spcBef>
              <a:spcAft>
                <a:spcPct val="0"/>
              </a:spcAft>
              <a:buClr>
                <a:schemeClr val="lt1"/>
              </a:buClr>
              <a:buSzPts val="1600"/>
              <a:buFont typeface="Courier New"/>
              <a:buChar char="o"/>
            </a:pPr>
            <a:r>
              <a:rPr lang="el-GR" sz="1600" b="0" i="0" u="none" strike="noStrike" cap="none">
                <a:solidFill>
                  <a:schemeClr val="lt1"/>
                </a:solidFill>
                <a:latin typeface="Calibri"/>
                <a:ea typeface="Calibri"/>
                <a:cs typeface="Calibri" panose="020F0502020204030204"/>
                <a:sym typeface="Calibri"/>
              </a:rPr>
              <a:t>Συλλογή δεδομένων σε συνεργασία με τους αναδόχους για την αξιολόγηση της αποτελεσματικότητας της λύσης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285750" marR="0" lvl="0" indent="-184150" algn="l" rtl="0">
              <a:lnSpc>
                <a:spcPct val="100000"/>
              </a:lnSpc>
              <a:spcBef>
                <a:spcPts val="1200"/>
              </a:spcBef>
              <a:spcAft>
                <a:spcPct val="0"/>
              </a:spcAft>
              <a:buClr>
                <a:schemeClr val="lt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a:p>
            <a:pPr marL="285750" marR="0" lvl="0" indent="-184150" algn="l" rtl="0">
              <a:lnSpc>
                <a:spcPct val="100000"/>
              </a:lnSpc>
              <a:spcBef>
                <a:spcPts val="1200"/>
              </a:spcBef>
              <a:spcAft>
                <a:spcPct val="0"/>
              </a:spcAft>
              <a:buClr>
                <a:schemeClr val="lt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352" name="Google Shape;352;p49"/>
          <p:cNvGrpSpPr/>
          <p:nvPr/>
        </p:nvGrpSpPr>
        <p:grpSpPr>
          <a:xfrm>
            <a:off x="569460" y="1359575"/>
            <a:ext cx="486198" cy="486198"/>
            <a:chOff x="569460" y="1359575"/>
            <a:chExt cx="486198" cy="486198"/>
          </a:xfrm>
        </p:grpSpPr>
        <p:sp>
          <p:nvSpPr>
            <p:cNvPr id="353" name="Google Shape;353;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54" name="Google Shape;354;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355" name="Google Shape;355;p49"/>
          <p:cNvSpPr txBox="1"/>
          <p:nvPr/>
        </p:nvSpPr>
        <p:spPr>
          <a:xfrm>
            <a:off x="1190625" y="4938506"/>
            <a:ext cx="10546104" cy="126184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buSzPts val="1800"/>
            </a:pPr>
            <a:r>
              <a:rPr lang="el-GR" sz="1800" b="1">
                <a:solidFill>
                  <a:schemeClr val="lt1"/>
                </a:solidFill>
                <a:latin typeface="Verdana"/>
                <a:ea typeface="Verdana"/>
                <a:cs typeface="Verdana"/>
                <a:sym typeface="Verdana"/>
              </a:rPr>
              <a:t>Άλλες</a:t>
            </a:r>
            <a:r>
              <a:rPr lang="el-GR" sz="1800" b="1" i="0" u="none" strike="noStrike" cap="none">
                <a:solidFill>
                  <a:schemeClr val="lt1"/>
                </a:solidFill>
                <a:latin typeface="Verdana"/>
                <a:ea typeface="Verdana"/>
                <a:cs typeface="Verdana"/>
                <a:sym typeface="Verdana"/>
              </a:rPr>
              <a:t> απαιτήσεις </a:t>
            </a:r>
            <a:r>
              <a:rPr lang="en-US" sz="1800" b="1" i="0" u="none" strike="noStrike" cap="none">
                <a:solidFill>
                  <a:schemeClr val="lt1"/>
                </a:solidFill>
                <a:latin typeface="Verdana"/>
                <a:ea typeface="Verdana"/>
                <a:cs typeface="Verdana"/>
                <a:sym typeface="Verdana"/>
              </a:rPr>
              <a:t>– </a:t>
            </a:r>
            <a:r>
              <a:rPr lang="el-GR" sz="1800" b="1" i="0" u="none" strike="noStrike" cap="none">
                <a:solidFill>
                  <a:schemeClr val="lt1"/>
                </a:solidFill>
                <a:latin typeface="Verdana"/>
                <a:ea typeface="Verdana"/>
                <a:cs typeface="Verdana"/>
                <a:sym typeface="Verdana"/>
              </a:rPr>
              <a:t>σχετίζονται με ιδιωτικότητα, ασφάλεια, συνδεσιμότητα, χρηστικότητα,  </a:t>
            </a:r>
            <a:r>
              <a:rPr lang="el-GR" sz="1800" b="1">
                <a:solidFill>
                  <a:schemeClr val="lt1"/>
                </a:solidFill>
                <a:latin typeface="Verdana"/>
                <a:ea typeface="Verdana"/>
                <a:cs typeface="Verdana"/>
                <a:sym typeface="Verdana"/>
              </a:rPr>
              <a:t>εκτέλεση, απόδοση </a:t>
            </a:r>
            <a:endParaRPr sz="1600" b="0" i="0" u="none" strike="noStrike" cap="none">
              <a:solidFill>
                <a:schemeClr val="lt1"/>
              </a:solidFill>
              <a:latin typeface="Calibri"/>
              <a:ea typeface="Calibri"/>
              <a:cs typeface="Calibri" panose="020F0502020204030204"/>
              <a:sym typeface="Calibri"/>
            </a:endParaRPr>
          </a:p>
          <a:p>
            <a:pPr marL="285750" marR="0" lvl="0" indent="-184150" algn="l" rtl="0">
              <a:lnSpc>
                <a:spcPct val="100000"/>
              </a:lnSpc>
              <a:spcBef>
                <a:spcPct val="0"/>
              </a:spcBef>
              <a:spcAft>
                <a:spcPct val="0"/>
              </a:spcAft>
              <a:buClr>
                <a:schemeClr val="lt1"/>
              </a:buClr>
              <a:buSzPts val="1600"/>
              <a:buFont typeface="Courier New"/>
              <a:buNone/>
            </a:pPr>
            <a:endParaRPr sz="1600" b="0" i="0" u="none" strike="noStrike" cap="none">
              <a:solidFill>
                <a:schemeClr val="lt1"/>
              </a:solidFill>
              <a:latin typeface="Calibri"/>
              <a:ea typeface="Calibri"/>
              <a:cs typeface="Calibri" panose="020F0502020204030204"/>
              <a:sym typeface="Calibri"/>
            </a:endParaRPr>
          </a:p>
          <a:p>
            <a:pPr marL="0" marR="0" lvl="0" indent="0" algn="l" rtl="0">
              <a:lnSpc>
                <a:spcPct val="100000"/>
              </a:lnSpc>
              <a:spcBef>
                <a:spcPct val="0"/>
              </a:spcBef>
              <a:spcAft>
                <a:spcPts val="120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356" name="Google Shape;356;p49"/>
          <p:cNvGrpSpPr/>
          <p:nvPr/>
        </p:nvGrpSpPr>
        <p:grpSpPr>
          <a:xfrm>
            <a:off x="514684" y="4938506"/>
            <a:ext cx="486198" cy="486198"/>
            <a:chOff x="569460" y="1359575"/>
            <a:chExt cx="486198" cy="486198"/>
          </a:xfrm>
        </p:grpSpPr>
        <p:sp>
          <p:nvSpPr>
            <p:cNvPr id="357" name="Google Shape;357;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58" name="Google Shape;358;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0"/>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ct val="0"/>
              </a:spcAft>
              <a:buClr>
                <a:schemeClr val="lt1"/>
              </a:buClr>
              <a:buSzPts val="4000"/>
              <a:buNone/>
            </a:pPr>
            <a:r>
              <a:rPr lang="el-GR">
                <a:solidFill>
                  <a:srgbClr val="D9325D"/>
                </a:solidFill>
              </a:rPr>
              <a:t>Π</a:t>
            </a:r>
            <a:r>
              <a:rPr lang="el-GR">
                <a:solidFill>
                  <a:schemeClr val="bg1"/>
                </a:solidFill>
              </a:rPr>
              <a:t>εριπτώσεις</a:t>
            </a:r>
            <a:r>
              <a:rPr lang="el-GR">
                <a:solidFill>
                  <a:srgbClr val="D9325D"/>
                </a:solidFill>
              </a:rPr>
              <a:t> </a:t>
            </a:r>
            <a:r>
              <a:rPr lang="el-GR">
                <a:solidFill>
                  <a:schemeClr val="bg1"/>
                </a:solidFill>
              </a:rPr>
              <a:t>χρήσης</a:t>
            </a:r>
            <a:endParaRPr>
              <a:solidFill>
                <a:schemeClr val="bg1"/>
              </a:solidFill>
            </a:endParaRPr>
          </a:p>
        </p:txBody>
      </p:sp>
      <p:sp>
        <p:nvSpPr>
          <p:cNvPr id="364" name="Google Shape;364;p50"/>
          <p:cNvSpPr/>
          <p:nvPr/>
        </p:nvSpPr>
        <p:spPr>
          <a:xfrm>
            <a:off x="1527857" y="1230362"/>
            <a:ext cx="9039827" cy="5367208"/>
          </a:xfrm>
          <a:prstGeom prst="rect">
            <a:avLst/>
          </a:prstGeom>
          <a:solidFill>
            <a:srgbClr val="E1ECF5"/>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144000" anchor="b"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1C1C1C"/>
              </a:solidFill>
              <a:latin typeface="Verdana"/>
              <a:ea typeface="Verdana"/>
              <a:cs typeface="Verdana"/>
              <a:sym typeface="Verdana"/>
            </a:endParaRPr>
          </a:p>
          <a:p>
            <a:pPr lvl="0" algn="ctr">
              <a:buSzPts val="1400"/>
            </a:pPr>
            <a:r>
              <a:rPr lang="el-GR" b="1">
                <a:solidFill>
                  <a:srgbClr val="1C1C1C"/>
                </a:solidFill>
                <a:latin typeface="Verdana"/>
                <a:ea typeface="Verdana"/>
                <a:cs typeface="Verdana"/>
                <a:sym typeface="Verdana"/>
              </a:rPr>
              <a:t>Ενοποίηση υφιστάμενων συστημάτων</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65" name="Google Shape;365;p50"/>
          <p:cNvSpPr/>
          <p:nvPr/>
        </p:nvSpPr>
        <p:spPr>
          <a:xfrm>
            <a:off x="1817224" y="1420790"/>
            <a:ext cx="8547169" cy="3868841"/>
          </a:xfrm>
          <a:prstGeom prst="rect">
            <a:avLst/>
          </a:prstGeom>
          <a:solidFill>
            <a:srgbClr val="1B456C"/>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1440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lgn="ctr">
              <a:buSzPts val="1400"/>
            </a:pPr>
            <a:r>
              <a:rPr lang="el-GR" b="1">
                <a:solidFill>
                  <a:srgbClr val="FFFFFF"/>
                </a:solidFill>
                <a:latin typeface="Verdana"/>
                <a:ea typeface="Verdana"/>
                <a:cs typeface="Verdana"/>
                <a:sym typeface="Verdana"/>
              </a:rPr>
              <a:t>Κεντρικός Κόμβος Πληροφοριών</a:t>
            </a: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400"/>
              <a:buFont typeface="Arial" pitchFamily="34" charset="0"/>
              <a:buNone/>
            </a:pPr>
            <a:endParaRPr sz="1400" b="1" i="0" u="none" strike="noStrike" cap="none">
              <a:solidFill>
                <a:srgbClr val="FFFFFF"/>
              </a:solidFill>
              <a:latin typeface="Verdana"/>
              <a:ea typeface="Verdana"/>
              <a:cs typeface="Verdana"/>
              <a:sym typeface="Verdana"/>
            </a:endParaRPr>
          </a:p>
        </p:txBody>
      </p:sp>
      <p:sp>
        <p:nvSpPr>
          <p:cNvPr id="366" name="Google Shape;366;p50"/>
          <p:cNvSpPr/>
          <p:nvPr/>
        </p:nvSpPr>
        <p:spPr>
          <a:xfrm>
            <a:off x="2095687" y="2002411"/>
            <a:ext cx="7981026"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r>
              <a:rPr lang="en-US" sz="1400" b="1" i="0" u="none" strike="noStrike" cap="none">
                <a:solidFill>
                  <a:schemeClr val="lt1"/>
                </a:solidFill>
                <a:latin typeface="Verdana"/>
                <a:ea typeface="Verdana"/>
                <a:cs typeface="Verdana"/>
                <a:sym typeface="Verdana"/>
              </a:rPr>
              <a:t>Simple Triage and Rapid Treatment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67" name="Google Shape;367;p50"/>
          <p:cNvSpPr/>
          <p:nvPr/>
        </p:nvSpPr>
        <p:spPr>
          <a:xfrm>
            <a:off x="2095688" y="4127575"/>
            <a:ext cx="2379218"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lgn="ctr">
              <a:buSzPts val="1400"/>
            </a:pPr>
            <a:r>
              <a:rPr lang="el-GR" b="1">
                <a:solidFill>
                  <a:schemeClr val="lt1"/>
                </a:solidFill>
                <a:latin typeface="Verdana"/>
                <a:ea typeface="Verdana"/>
                <a:cs typeface="Verdana"/>
                <a:sym typeface="Verdana"/>
              </a:rPr>
              <a:t>Συλλογή και διαχείριση Κλινικών Παραμέτρων</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68" name="Google Shape;368;p50"/>
          <p:cNvSpPr/>
          <p:nvPr/>
        </p:nvSpPr>
        <p:spPr>
          <a:xfrm>
            <a:off x="7767514" y="4136452"/>
            <a:ext cx="2312644"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lgn="ctr">
              <a:buSzPts val="1400"/>
            </a:pPr>
            <a:r>
              <a:rPr lang="el-GR" b="1">
                <a:solidFill>
                  <a:schemeClr val="lt1"/>
                </a:solidFill>
                <a:latin typeface="Verdana"/>
                <a:ea typeface="Verdana"/>
                <a:cs typeface="Verdana"/>
                <a:sym typeface="Verdana"/>
              </a:rPr>
              <a:t>Διαχείριση οχημάτων και πόρων</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69" name="Google Shape;369;p50"/>
          <p:cNvSpPr/>
          <p:nvPr/>
        </p:nvSpPr>
        <p:spPr>
          <a:xfrm>
            <a:off x="2095688" y="2701139"/>
            <a:ext cx="7981025"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lgn="ctr">
              <a:buSzPts val="1400"/>
            </a:pPr>
            <a:r>
              <a:rPr lang="el-GR" b="1">
                <a:solidFill>
                  <a:schemeClr val="lt1"/>
                </a:solidFill>
                <a:latin typeface="Verdana"/>
                <a:ea typeface="Verdana"/>
                <a:cs typeface="Verdana"/>
                <a:sym typeface="Verdana"/>
              </a:rPr>
              <a:t>Επισκόπηση των θυμάτων και την κατάστασή τους</a:t>
            </a:r>
          </a:p>
          <a:p>
            <a:pPr lvl="0" algn="ctr">
              <a:buSzPts val="1400"/>
            </a:pPr>
            <a:r>
              <a:rPr lang="en-US" sz="1400" b="1" i="0" u="none" strike="noStrike" cap="none">
                <a:solidFill>
                  <a:schemeClr val="lt1"/>
                </a:solidFill>
                <a:latin typeface="Verdana"/>
                <a:ea typeface="Verdana"/>
                <a:cs typeface="Verdana"/>
                <a:sym typeface="Verdana"/>
              </a:rPr>
              <a:t>(</a:t>
            </a:r>
            <a:r>
              <a:rPr lang="el-GR" b="1">
                <a:solidFill>
                  <a:schemeClr val="lt1"/>
                </a:solidFill>
                <a:latin typeface="Verdana"/>
                <a:ea typeface="Verdana"/>
                <a:cs typeface="Verdana"/>
                <a:sym typeface="Verdana"/>
              </a:rPr>
              <a:t>Συνεχής ενημέρωση</a:t>
            </a:r>
            <a:r>
              <a:rPr lang="en-US" sz="1400" b="1" i="0" u="none" strike="noStrike" cap="none">
                <a:solidFill>
                  <a:schemeClr val="lt1"/>
                </a:solidFill>
                <a:latin typeface="Verdana"/>
                <a:ea typeface="Verdana"/>
                <a:cs typeface="Verdana"/>
                <a:sym typeface="Verdana"/>
              </a:rPr>
              <a: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70" name="Google Shape;370;p50"/>
          <p:cNvSpPr/>
          <p:nvPr/>
        </p:nvSpPr>
        <p:spPr>
          <a:xfrm>
            <a:off x="1794076" y="5468011"/>
            <a:ext cx="8576550" cy="602326"/>
          </a:xfrm>
          <a:prstGeom prst="rect">
            <a:avLst/>
          </a:prstGeom>
          <a:solidFill>
            <a:schemeClr val="accent6"/>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lvl="0" algn="ctr">
              <a:buSzPts val="1400"/>
            </a:pPr>
            <a:r>
              <a:rPr lang="el-GR" b="1">
                <a:solidFill>
                  <a:schemeClr val="lt1"/>
                </a:solidFill>
                <a:latin typeface="Verdana"/>
                <a:ea typeface="Verdana"/>
                <a:cs typeface="Verdana"/>
                <a:sym typeface="Verdana"/>
              </a:rPr>
              <a:t>Αξιολόγηση και Εκπαίδευση</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71" name="Google Shape;371;p50"/>
          <p:cNvSpPr/>
          <p:nvPr/>
        </p:nvSpPr>
        <p:spPr>
          <a:xfrm>
            <a:off x="4998193" y="4136452"/>
            <a:ext cx="2278023"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r>
              <a:rPr lang="el-GR" sz="1400" b="1" i="0" u="none" strike="noStrike" cap="none">
                <a:solidFill>
                  <a:schemeClr val="lt1"/>
                </a:solidFill>
                <a:latin typeface="Verdana"/>
                <a:ea typeface="Verdana"/>
                <a:cs typeface="Verdana"/>
                <a:sym typeface="Verdana"/>
              </a:rPr>
              <a:t>Διαχείριση σκηνής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72" name="Google Shape;372;p50"/>
          <p:cNvSpPr/>
          <p:nvPr/>
        </p:nvSpPr>
        <p:spPr>
          <a:xfrm>
            <a:off x="2099133" y="3418798"/>
            <a:ext cx="7981025"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r>
              <a:rPr lang="el-GR" sz="1400" b="1" i="0" u="none" strike="noStrike" cap="none">
                <a:solidFill>
                  <a:schemeClr val="lt1"/>
                </a:solidFill>
                <a:latin typeface="Verdana"/>
                <a:ea typeface="Verdana"/>
                <a:cs typeface="Verdana"/>
                <a:sym typeface="Verdana"/>
              </a:rPr>
              <a:t>Προωθημένο Ιατρείο</a:t>
            </a:r>
            <a:endParaRPr sz="1400" b="1" i="0" u="none" strike="noStrike" cap="none">
              <a:solidFill>
                <a:schemeClr val="lt1"/>
              </a:solidFill>
              <a:latin typeface="Verdana"/>
              <a:ea typeface="Verdana"/>
              <a:cs typeface="Verdana"/>
              <a:sym typeface="Verdana"/>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14"/>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267" name="Google Shape;267;p14"/>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68" name="Google Shape;268;p14"/>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69" name="Google Shape;269;p14"/>
          <p:cNvSpPr txBox="1"/>
          <p:nvPr/>
        </p:nvSpPr>
        <p:spPr>
          <a:xfrm>
            <a:off x="5946274" y="2498163"/>
            <a:ext cx="4075912" cy="98488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00000"/>
              </a:lnSpc>
              <a:spcBef>
                <a:spcPct val="0"/>
              </a:spcBef>
              <a:spcAft>
                <a:spcPct val="0"/>
              </a:spcAft>
              <a:buClr>
                <a:srgbClr val="000000"/>
              </a:buClr>
              <a:buSzPts val="3200"/>
              <a:buFont typeface="Arial" pitchFamily="34" charset="0"/>
              <a:buNone/>
            </a:pPr>
            <a:r>
              <a:rPr lang="el-GR" sz="3200">
                <a:solidFill>
                  <a:schemeClr val="lt1"/>
                </a:solidFill>
                <a:latin typeface="Verdana"/>
                <a:ea typeface="Verdana"/>
                <a:cs typeface="Verdana"/>
                <a:sym typeface="Verdana"/>
              </a:rPr>
              <a:t>Αναστασία ΖΥΓΟΥΡΑ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270" name="Google Shape;270;p14"/>
          <p:cNvSpPr txBox="1"/>
          <p:nvPr/>
        </p:nvSpPr>
        <p:spPr>
          <a:xfrm>
            <a:off x="5989576" y="3736015"/>
            <a:ext cx="3996396" cy="184665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DejaVu Sans"/>
                <a:cs typeface="DejaVu Sans"/>
                <a:sym typeface="Arial" pitchFamily="34" charset="0"/>
              </a:defRPr>
            </a:lvl9pPr>
          </a:lstStyle>
          <a:p>
            <a:pPr marL="0" marR="0" lvl="0" indent="0" algn="l" rtl="0">
              <a:lnSpc>
                <a:spcPct val="150000"/>
              </a:lnSpc>
              <a:spcBef>
                <a:spcPct val="0"/>
              </a:spcBef>
              <a:spcAft>
                <a:spcPct val="0"/>
              </a:spcAft>
              <a:buClr>
                <a:srgbClr val="000000"/>
              </a:buClr>
              <a:buSzPts val="2000"/>
              <a:buFont typeface="Arial" pitchFamily="34" charset="0"/>
              <a:buNone/>
            </a:pPr>
            <a:r>
              <a:rPr lang="el-GR" sz="2000" b="0" i="0" u="none" strike="noStrike" cap="none">
                <a:solidFill>
                  <a:schemeClr val="lt1"/>
                </a:solidFill>
                <a:latin typeface="Verdana"/>
                <a:ea typeface="Verdana"/>
                <a:cs typeface="Verdana"/>
                <a:sym typeface="Verdana"/>
              </a:rPr>
              <a:t>Διευθύντρια Αναισθησιολογίας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rtl="0">
              <a:lnSpc>
                <a:spcPct val="150000"/>
              </a:lnSpc>
              <a:spcBef>
                <a:spcPct val="0"/>
              </a:spcBef>
              <a:spcAft>
                <a:spcPct val="0"/>
              </a:spcAft>
              <a:buClr>
                <a:srgbClr val="000000"/>
              </a:buClr>
              <a:buSzPts val="2000"/>
              <a:buFont typeface="Arial" pitchFamily="34" charset="0"/>
              <a:buNone/>
            </a:pPr>
            <a:r>
              <a:rPr lang="en-US" sz="2000" b="0" i="0" u="none" strike="noStrike" cap="none">
                <a:solidFill>
                  <a:schemeClr val="lt1"/>
                </a:solidFill>
                <a:latin typeface="Verdana"/>
                <a:ea typeface="Verdana"/>
                <a:cs typeface="Verdana"/>
                <a:sym typeface="Verdana"/>
              </a:rPr>
              <a:t>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rtl="0">
              <a:lnSpc>
                <a:spcPct val="150000"/>
              </a:lnSpc>
              <a:spcBef>
                <a:spcPct val="0"/>
              </a:spcBef>
              <a:spcAft>
                <a:spcPct val="0"/>
              </a:spcAft>
              <a:buClr>
                <a:srgbClr val="000000"/>
              </a:buClr>
              <a:buSzPts val="2000"/>
              <a:buFont typeface="Arial" pitchFamily="34" charset="0"/>
              <a:buNone/>
            </a:pPr>
            <a:r>
              <a:rPr lang="el-GR" sz="2000" b="0" i="0" u="none" strike="noStrike" cap="none">
                <a:solidFill>
                  <a:schemeClr val="lt1"/>
                </a:solidFill>
                <a:latin typeface="Verdana"/>
                <a:ea typeface="Verdana"/>
                <a:cs typeface="Verdana"/>
                <a:sym typeface="Verdana"/>
              </a:rPr>
              <a:t>ΕΘΝΙΚΟ ΚΕΝΤΡΟ ΑΜΕΣΗΣ ΒΟΗΘΕΙΑΣ</a:t>
            </a:r>
            <a:endParaRPr sz="2000" b="0" i="0" u="none" strike="noStrike" cap="none">
              <a:solidFill>
                <a:schemeClr val="lt1"/>
              </a:solidFill>
              <a:latin typeface="Verdana"/>
              <a:ea typeface="Verdana"/>
              <a:cs typeface="Verdana"/>
              <a:sym typeface="Verdana"/>
            </a:endParaRPr>
          </a:p>
        </p:txBody>
      </p:sp>
      <p:pic>
        <p:nvPicPr>
          <p:cNvPr id="3" name="Εικόνα 2"/>
          <p:cNvPicPr>
            <a:picLocks noChangeAspect="1"/>
          </p:cNvPicPr>
          <p:nvPr/>
        </p:nvPicPr>
        <p:blipFill>
          <a:blip r:embed="rId4" cstate="print">
            <a:extLst>
              <a:ext uri="{28A0092B-C50C-407E-A947-70E740481C1C}">
                <a14:useLocalDpi xmlns:a14="http://schemas.microsoft.com/office/drawing/2010/main" val="0"/>
              </a:ext>
            </a:extLst>
          </a:blip>
          <a:srcRect l="8952" t="18730" r="4731" b="7928"/>
          <a:stretch>
            <a:fillRect/>
          </a:stretch>
        </p:blipFill>
        <p:spPr>
          <a:xfrm>
            <a:off x="2361363" y="2569054"/>
            <a:ext cx="2602523" cy="3079729"/>
          </a:xfrm>
          <a:prstGeom prst="rect">
            <a:avLst/>
          </a:prstGeom>
        </p:spPr>
      </p:pic>
    </p:spTree>
    <p:extLst>
      <p:ext uri="{BB962C8B-B14F-4D97-AF65-F5344CB8AC3E}">
        <p14:creationId xmlns:p14="http://schemas.microsoft.com/office/powerpoint/2010/main" val="12270555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
        <p:cNvGrpSpPr/>
        <p:nvPr/>
      </p:nvGrpSpPr>
      <p:grpSpPr>
        <a:xfrm>
          <a:off x="0" y="0"/>
          <a:ext cx="0" cy="0"/>
          <a:chOff x="0" y="0"/>
          <a:chExt cx="0" cy="0"/>
        </a:xfrm>
      </p:grpSpPr>
      <p:sp>
        <p:nvSpPr>
          <p:cNvPr id="31" name="Google Shape;31;p1"/>
          <p:cNvSpPr/>
          <p:nvPr/>
        </p:nvSpPr>
        <p:spPr>
          <a:xfrm>
            <a:off x="0" y="0"/>
            <a:ext cx="12192000" cy="6858000"/>
          </a:xfrm>
          <a:prstGeom prst="rect">
            <a:avLst/>
          </a:prstGeom>
          <a:solidFill>
            <a:srgbClr val="1B456C"/>
          </a:solidFill>
          <a:ln w="12700" cap="flat" cmpd="sng">
            <a:solidFill>
              <a:srgbClr val="1A3853"/>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2" name="Google Shape;32;p1"/>
          <p:cNvSpPr/>
          <p:nvPr/>
        </p:nvSpPr>
        <p:spPr>
          <a:xfrm>
            <a:off x="0" y="0"/>
            <a:ext cx="12192000" cy="1897200"/>
          </a:xfrm>
          <a:prstGeom prst="rect">
            <a:avLst/>
          </a:prstGeom>
          <a:solidFill>
            <a:schemeClr val="lt1"/>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3" name="Google Shape;33;p1"/>
          <p:cNvSpPr txBox="1"/>
          <p:nvPr/>
        </p:nvSpPr>
        <p:spPr>
          <a:xfrm>
            <a:off x="-38100" y="2117632"/>
            <a:ext cx="12192000" cy="132339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4000" b="1">
                <a:solidFill>
                  <a:schemeClr val="bg1"/>
                </a:solidFill>
                <a:ea typeface="Verdana"/>
                <a:sym typeface="Verdana"/>
              </a:rPr>
              <a:t>Διαδικτυακό Σεμινάριο Ανοικτής Διαβούλευσης με την Αγορά</a:t>
            </a:r>
            <a:endParaRPr lang="el-GR">
              <a:solidFill>
                <a:schemeClr val="bg1"/>
              </a:solidFill>
            </a:endParaRPr>
          </a:p>
        </p:txBody>
      </p:sp>
      <p:pic>
        <p:nvPicPr>
          <p:cNvPr id="34" name="Google Shape;34;p1"/>
          <p:cNvPicPr preferRelativeResize="0"/>
          <p:nvPr/>
        </p:nvPicPr>
        <p:blipFill>
          <a:blip r:embed="rId3">
            <a:alphaModFix/>
          </a:blip>
          <a:stretch>
            <a:fillRect/>
          </a:stretch>
        </p:blipFill>
        <p:spPr>
          <a:xfrm>
            <a:off x="342323" y="332432"/>
            <a:ext cx="4561504" cy="552450"/>
          </a:xfrm>
          <a:prstGeom prst="rect">
            <a:avLst/>
          </a:prstGeom>
          <a:noFill/>
          <a:ln>
            <a:noFill/>
          </a:ln>
        </p:spPr>
      </p:pic>
      <p:pic>
        <p:nvPicPr>
          <p:cNvPr id="35" name="Google Shape;35;p1" descr="Ein Bild, das Text, Himmel, draußen enthält.&#10;&#10;Automatisch generierte Beschreibung"/>
          <p:cNvPicPr preferRelativeResize="0"/>
          <p:nvPr/>
        </p:nvPicPr>
        <p:blipFill>
          <a:blip r:embed="rId4">
            <a:alphaModFix/>
          </a:blip>
          <a:stretch>
            <a:fillRect/>
          </a:stretch>
        </p:blipFill>
        <p:spPr>
          <a:xfrm>
            <a:off x="8322866" y="0"/>
            <a:ext cx="2883582" cy="1895475"/>
          </a:xfrm>
          <a:prstGeom prst="rect">
            <a:avLst/>
          </a:prstGeom>
          <a:noFill/>
          <a:ln>
            <a:noFill/>
          </a:ln>
        </p:spPr>
      </p:pic>
      <p:sp>
        <p:nvSpPr>
          <p:cNvPr id="36" name="Google Shape;36;p1"/>
          <p:cNvSpPr/>
          <p:nvPr/>
        </p:nvSpPr>
        <p:spPr>
          <a:xfrm>
            <a:off x="5020072" y="827858"/>
            <a:ext cx="2887376"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7" name="Google Shape;37;p1"/>
          <p:cNvSpPr/>
          <p:nvPr/>
        </p:nvSpPr>
        <p:spPr>
          <a:xfrm>
            <a:off x="3873500" y="1076778"/>
            <a:ext cx="4033948"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8" name="Google Shape;38;p1"/>
          <p:cNvSpPr/>
          <p:nvPr/>
        </p:nvSpPr>
        <p:spPr>
          <a:xfrm>
            <a:off x="3625850" y="1291408"/>
            <a:ext cx="4281598"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9" name="Google Shape;39;p1"/>
          <p:cNvSpPr/>
          <p:nvPr/>
        </p:nvSpPr>
        <p:spPr>
          <a:xfrm>
            <a:off x="4921250" y="1507308"/>
            <a:ext cx="2986198" cy="280657"/>
          </a:xfrm>
          <a:prstGeom prst="rect">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40" name="Google Shape;40;p1"/>
          <p:cNvSpPr txBox="1"/>
          <p:nvPr/>
        </p:nvSpPr>
        <p:spPr>
          <a:xfrm>
            <a:off x="3498850" y="622370"/>
            <a:ext cx="4417652" cy="116955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chemeClr val="lt1"/>
              </a:solidFill>
              <a:latin typeface="Verdana"/>
              <a:ea typeface="Verdana"/>
              <a:cs typeface="Verdana"/>
              <a:sym typeface="Verdana"/>
            </a:endParaRPr>
          </a:p>
          <a:p>
            <a:pPr marL="0" marR="1800" lvl="0" indent="0" algn="r" rtl="0">
              <a:lnSpc>
                <a:spcPct val="100000"/>
              </a:lnSpc>
              <a:spcBef>
                <a:spcPct val="0"/>
              </a:spcBef>
              <a:spcAft>
                <a:spcPct val="0"/>
              </a:spcAft>
              <a:buClr>
                <a:srgbClr val="000000"/>
              </a:buClr>
              <a:buSzPts val="1400"/>
              <a:buFont typeface="Arial" pitchFamily="34" charset="0"/>
              <a:buNone/>
            </a:pPr>
            <a:r>
              <a:rPr lang="en-US" sz="1400" b="0" i="0" u="none" strike="noStrike" cap="none">
                <a:solidFill>
                  <a:schemeClr val="lt1"/>
                </a:solidFill>
                <a:latin typeface="Verdana"/>
                <a:ea typeface="Verdana"/>
                <a:cs typeface="Verdana"/>
                <a:sym typeface="Verdana"/>
              </a:rPr>
              <a:t> Pre-Commercial Procurement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of Innovative Triage Management Systems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Strengthening Resilience and Interoperability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of Emergency Medical Services </a:t>
            </a:r>
            <a:endParaRPr sz="1400" b="0" i="0" u="none" strike="noStrike" cap="none">
              <a:solidFill>
                <a:schemeClr val="lt1"/>
              </a:solidFill>
              <a:latin typeface="Verdana"/>
              <a:ea typeface="Verdana"/>
              <a:cs typeface="Verdana"/>
              <a:sym typeface="Verdana"/>
            </a:endParaRPr>
          </a:p>
        </p:txBody>
      </p:sp>
      <p:sp>
        <p:nvSpPr>
          <p:cNvPr id="41" name="Google Shape;41;p1"/>
          <p:cNvSpPr txBox="1"/>
          <p:nvPr/>
        </p:nvSpPr>
        <p:spPr>
          <a:xfrm>
            <a:off x="81353" y="3409107"/>
            <a:ext cx="12192000" cy="230828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3600"/>
            </a:pPr>
            <a:r>
              <a:rPr lang="el-GR" sz="3200" b="1">
                <a:solidFill>
                  <a:schemeClr val="bg1"/>
                </a:solidFill>
                <a:ea typeface="Verdana"/>
                <a:sym typeface="Verdana"/>
              </a:rPr>
              <a:t>Π</a:t>
            </a:r>
            <a:r>
              <a:rPr lang="el-GR" sz="2800" b="1">
                <a:solidFill>
                  <a:schemeClr val="bg1"/>
                </a:solidFill>
                <a:ea typeface="Verdana"/>
                <a:sym typeface="Verdana"/>
              </a:rPr>
              <a:t>ΡΟ-ΕΜΠΟΡΙΚΗ ΔΗΜΟΣΙΑ ΣΥΜΒΑΣΗ- </a:t>
            </a:r>
            <a:endParaRPr lang="en-US" sz="3600" b="1">
              <a:solidFill>
                <a:schemeClr val="bg1"/>
              </a:solidFill>
              <a:latin typeface="Verdana"/>
              <a:ea typeface="Verdana"/>
              <a:sym typeface="Verdana"/>
            </a:endParaRPr>
          </a:p>
          <a:p>
            <a:pPr algn="ctr">
              <a:buSzPts val="3600"/>
            </a:pPr>
            <a:r>
              <a:rPr lang="el-GR" sz="2800" b="1">
                <a:solidFill>
                  <a:schemeClr val="bg1"/>
                </a:solidFill>
                <a:ea typeface="Verdana"/>
                <a:sym typeface="Verdana"/>
              </a:rPr>
              <a:t>ΕΝΑ ΕΡΓΑΛΕΙΟ ΔΗΜΟΣΙΩΝ ΣΥΜΒΑΣΕΩΝ ΚΑΙΝΟΤΟΜΙΑΣ</a:t>
            </a:r>
            <a:r>
              <a:rPr lang="el-GR" sz="4000" b="1">
                <a:solidFill>
                  <a:schemeClr val="bg1"/>
                </a:solidFill>
                <a:ea typeface="Verdana"/>
                <a:sym typeface="Verdana"/>
              </a:rPr>
              <a:t> </a:t>
            </a:r>
            <a:r>
              <a:rPr lang="el-GR" sz="3600" b="1">
                <a:solidFill>
                  <a:srgbClr val="1B456C"/>
                </a:solidFill>
                <a:ea typeface="Verdana"/>
                <a:sym typeface="Verdana"/>
              </a:rPr>
              <a:t>ΕΡΓΑΛΕΙΟ ΔΗΜΟΣΙΩΝ ΣΥΜΒΑΣΕΩΝ ΚΑΙΝΟΤΟΜΙΑΣΒΑΣΕΩΝ ΚΑΙΝΟΤΟΜΙΑΣ</a:t>
            </a:r>
            <a:endParaRPr lang="en-US" sz="3600" b="1">
              <a:solidFill>
                <a:srgbClr val="D9325D"/>
              </a:solidFill>
              <a:latin typeface="Verdana"/>
              <a:ea typeface="Verdana"/>
            </a:endParaRPr>
          </a:p>
        </p:txBody>
      </p:sp>
      <p:sp>
        <p:nvSpPr>
          <p:cNvPr id="42" name="Google Shape;42;p1"/>
          <p:cNvSpPr txBox="1"/>
          <p:nvPr/>
        </p:nvSpPr>
        <p:spPr>
          <a:xfrm>
            <a:off x="3012333" y="4414706"/>
            <a:ext cx="6417417" cy="83095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endParaRPr lang="el-GR" sz="2400">
              <a:solidFill>
                <a:schemeClr val="bg1"/>
              </a:solidFill>
              <a:latin typeface="Calibri Light" panose="020F0302020204030204"/>
              <a:cs typeface="Calibri Light"/>
            </a:endParaRPr>
          </a:p>
          <a:p>
            <a:pPr algn="ctr"/>
            <a:r>
              <a:rPr lang="el-GR" sz="2400">
                <a:solidFill>
                  <a:schemeClr val="bg1"/>
                </a:solidFill>
                <a:latin typeface="Calibri Light" panose="020F0302020204030204"/>
                <a:cs typeface="Calibri Light"/>
              </a:rPr>
              <a:t>Πέμπτη, 24 Φεβρουαρίου 2022 </a:t>
            </a:r>
            <a:endParaRPr lang="el-GR">
              <a:solidFill>
                <a:schemeClr val="bg1"/>
              </a:solidFill>
            </a:endParaRPr>
          </a:p>
        </p:txBody>
      </p:sp>
      <p:sp>
        <p:nvSpPr>
          <p:cNvPr id="43" name="Google Shape;43;p1"/>
          <p:cNvSpPr/>
          <p:nvPr/>
        </p:nvSpPr>
        <p:spPr>
          <a:xfrm rot="10800000">
            <a:off x="7908128" y="828674"/>
            <a:ext cx="200027" cy="945356"/>
          </a:xfrm>
          <a:prstGeom prst="triangle">
            <a:avLst>
              <a:gd name="adj" fmla="val 100000"/>
            </a:avLst>
          </a:prstGeom>
          <a:solidFill>
            <a:schemeClr val="accent2"/>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pic>
        <p:nvPicPr>
          <p:cNvPr id="44" name="Google Shape;44;p1" descr="Umschlag mit einfarbiger Füllung"/>
          <p:cNvPicPr preferRelativeResize="0"/>
          <p:nvPr/>
        </p:nvPicPr>
        <p:blipFill>
          <a:blip r:embed="rId5">
            <a:alphaModFix/>
          </a:blip>
          <a:stretch>
            <a:fillRect/>
          </a:stretch>
        </p:blipFill>
        <p:spPr>
          <a:xfrm>
            <a:off x="930688" y="6252353"/>
            <a:ext cx="288000" cy="288000"/>
          </a:xfrm>
          <a:prstGeom prst="rect">
            <a:avLst/>
          </a:prstGeom>
          <a:noFill/>
          <a:ln>
            <a:noFill/>
          </a:ln>
        </p:spPr>
      </p:pic>
      <p:sp>
        <p:nvSpPr>
          <p:cNvPr id="45" name="Google Shape;45;p1"/>
          <p:cNvSpPr/>
          <p:nvPr/>
        </p:nvSpPr>
        <p:spPr>
          <a:xfrm>
            <a:off x="893383" y="6217587"/>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pic>
        <p:nvPicPr>
          <p:cNvPr id="46" name="Google Shape;46;p1" descr="Monitor mit einfarbiger Füllung"/>
          <p:cNvPicPr preferRelativeResize="0"/>
          <p:nvPr/>
        </p:nvPicPr>
        <p:blipFill>
          <a:blip r:embed="rId6">
            <a:alphaModFix/>
          </a:blip>
          <a:stretch>
            <a:fillRect/>
          </a:stretch>
        </p:blipFill>
        <p:spPr>
          <a:xfrm>
            <a:off x="3052178" y="6271403"/>
            <a:ext cx="288000" cy="288000"/>
          </a:xfrm>
          <a:prstGeom prst="rect">
            <a:avLst/>
          </a:prstGeom>
          <a:noFill/>
          <a:ln>
            <a:noFill/>
          </a:ln>
        </p:spPr>
      </p:pic>
      <p:sp>
        <p:nvSpPr>
          <p:cNvPr id="47" name="Google Shape;47;p1"/>
          <p:cNvSpPr/>
          <p:nvPr/>
        </p:nvSpPr>
        <p:spPr>
          <a:xfrm>
            <a:off x="3012333" y="6220762"/>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pic>
        <p:nvPicPr>
          <p:cNvPr id="48" name="Google Shape;48;p1"/>
          <p:cNvPicPr preferRelativeResize="0"/>
          <p:nvPr/>
        </p:nvPicPr>
        <p:blipFill>
          <a:blip r:embed="rId7">
            <a:alphaModFix/>
          </a:blip>
          <a:stretch>
            <a:fillRect/>
          </a:stretch>
        </p:blipFill>
        <p:spPr>
          <a:xfrm>
            <a:off x="4886968" y="6264261"/>
            <a:ext cx="288000" cy="288000"/>
          </a:xfrm>
          <a:prstGeom prst="rect">
            <a:avLst/>
          </a:prstGeom>
          <a:noFill/>
          <a:ln>
            <a:noFill/>
          </a:ln>
        </p:spPr>
      </p:pic>
      <p:sp>
        <p:nvSpPr>
          <p:cNvPr id="49" name="Google Shape;49;p1"/>
          <p:cNvSpPr/>
          <p:nvPr/>
        </p:nvSpPr>
        <p:spPr>
          <a:xfrm>
            <a:off x="4843154" y="6216000"/>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50" name="Google Shape;50;p1"/>
          <p:cNvSpPr txBox="1"/>
          <p:nvPr/>
        </p:nvSpPr>
        <p:spPr>
          <a:xfrm>
            <a:off x="144853" y="6567872"/>
            <a:ext cx="1986441" cy="2539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050"/>
              <a:buFont typeface="Arial" pitchFamily="34" charset="0"/>
              <a:buNone/>
            </a:pPr>
            <a:r>
              <a:rPr lang="en-US" sz="1050" b="0" i="0" u="none" strike="noStrike" cap="none">
                <a:solidFill>
                  <a:schemeClr val="lt1"/>
                </a:solidFill>
                <a:latin typeface="Verdana"/>
                <a:ea typeface="Verdana"/>
                <a:cs typeface="Verdana"/>
                <a:sym typeface="Verdana"/>
              </a:rPr>
              <a:t>office@iprocuresecurity.eu</a:t>
            </a:r>
            <a:endParaRPr sz="1050" b="0" i="0" u="none" strike="noStrike" cap="none">
              <a:solidFill>
                <a:schemeClr val="lt1"/>
              </a:solidFill>
              <a:latin typeface="Verdana"/>
              <a:ea typeface="Verdana"/>
              <a:cs typeface="Verdana"/>
              <a:sym typeface="Verdana"/>
            </a:endParaRPr>
          </a:p>
        </p:txBody>
      </p:sp>
      <p:sp>
        <p:nvSpPr>
          <p:cNvPr id="51" name="Google Shape;51;p1"/>
          <p:cNvSpPr txBox="1"/>
          <p:nvPr/>
        </p:nvSpPr>
        <p:spPr>
          <a:xfrm>
            <a:off x="2344594" y="6576925"/>
            <a:ext cx="1773242" cy="2539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050"/>
              <a:buFont typeface="Arial" pitchFamily="34" charset="0"/>
              <a:buNone/>
            </a:pPr>
            <a:r>
              <a:rPr lang="en-US" sz="1050" b="0" i="0" u="none" strike="noStrike" cap="none">
                <a:solidFill>
                  <a:schemeClr val="lt1"/>
                </a:solidFill>
                <a:latin typeface="Verdana"/>
                <a:ea typeface="Verdana"/>
                <a:cs typeface="Verdana"/>
                <a:sym typeface="Verdana"/>
              </a:rPr>
              <a:t>pcp.iprocuresecurity.eu</a:t>
            </a:r>
            <a:endParaRPr sz="1050" b="0" i="0" u="none" strike="noStrike" cap="none">
              <a:solidFill>
                <a:schemeClr val="lt1"/>
              </a:solidFill>
              <a:latin typeface="Verdana"/>
              <a:ea typeface="Verdana"/>
              <a:cs typeface="Verdana"/>
              <a:sym typeface="Verdana"/>
            </a:endParaRPr>
          </a:p>
        </p:txBody>
      </p:sp>
      <p:sp>
        <p:nvSpPr>
          <p:cNvPr id="52" name="Google Shape;52;p1"/>
          <p:cNvSpPr txBox="1"/>
          <p:nvPr/>
        </p:nvSpPr>
        <p:spPr>
          <a:xfrm>
            <a:off x="4335848" y="6567872"/>
            <a:ext cx="1369286" cy="25391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050"/>
              <a:buFont typeface="Arial" pitchFamily="34" charset="0"/>
              <a:buNone/>
            </a:pPr>
            <a:r>
              <a:rPr lang="en-US" sz="1050" b="0" i="0" u="none" strike="noStrike" cap="none">
                <a:solidFill>
                  <a:schemeClr val="lt1"/>
                </a:solidFill>
                <a:latin typeface="Verdana"/>
                <a:ea typeface="Verdana"/>
                <a:cs typeface="Verdana"/>
                <a:sym typeface="Verdana"/>
              </a:rPr>
              <a:t>@procuresecurity</a:t>
            </a:r>
            <a:endParaRPr sz="1050" b="0" i="0" u="none" strike="noStrike" cap="none">
              <a:solidFill>
                <a:schemeClr val="lt1"/>
              </a:solidFill>
              <a:latin typeface="Verdana"/>
              <a:ea typeface="Verdana"/>
              <a:cs typeface="Verdana"/>
              <a:sym typeface="Verdana"/>
            </a:endParaRPr>
          </a:p>
        </p:txBody>
      </p:sp>
      <p:sp>
        <p:nvSpPr>
          <p:cNvPr id="53" name="Google Shape;53;p1"/>
          <p:cNvSpPr txBox="1"/>
          <p:nvPr/>
        </p:nvSpPr>
        <p:spPr>
          <a:xfrm>
            <a:off x="7038975" y="6234315"/>
            <a:ext cx="5114925" cy="5229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just" rtl="0">
              <a:lnSpc>
                <a:spcPct val="150000"/>
              </a:lnSpc>
              <a:spcBef>
                <a:spcPct val="0"/>
              </a:spcBef>
              <a:spcAft>
                <a:spcPct val="0"/>
              </a:spcAft>
              <a:buClr>
                <a:srgbClr val="000000"/>
              </a:buClr>
              <a:buSzPts val="1000"/>
              <a:buFont typeface="Arial" pitchFamily="34" charset="0"/>
              <a:buNone/>
            </a:pPr>
            <a:r>
              <a:rPr lang="en-US" sz="1000" b="0" i="0" u="none" strike="noStrike" cap="none">
                <a:solidFill>
                  <a:schemeClr val="lt1"/>
                </a:solidFill>
                <a:latin typeface="Verdana"/>
                <a:ea typeface="Verdana"/>
                <a:cs typeface="Verdana"/>
                <a:sym typeface="Verdana"/>
              </a:rPr>
              <a:t>This project has received funding from the European Union’s Horizon 2020 research and innovation programme under grant agreement No 101022061.</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54" name="Google Shape;54;p1" descr="Ein Bild, das fliegend, Himmel, Flugzeug, Luft enthält.&#10;&#10;Automatisch generierte Beschreibung"/>
          <p:cNvPicPr preferRelativeResize="0"/>
          <p:nvPr/>
        </p:nvPicPr>
        <p:blipFill>
          <a:blip r:embed="rId8">
            <a:alphaModFix/>
          </a:blip>
          <a:stretch>
            <a:fillRect/>
          </a:stretch>
        </p:blipFill>
        <p:spPr>
          <a:xfrm>
            <a:off x="6273924" y="6273108"/>
            <a:ext cx="722895" cy="482024"/>
          </a:xfrm>
          <a:prstGeom prst="rect">
            <a:avLst/>
          </a:prstGeom>
          <a:noFill/>
          <a:ln>
            <a:noFill/>
          </a:ln>
        </p:spPr>
      </p:pic>
      <p:pic>
        <p:nvPicPr>
          <p:cNvPr id="26" name="Picture 25">
            <a:extLst>
              <a:ext uri="{FF2B5EF4-FFF2-40B4-BE49-F238E27FC236}">
                <a16:creationId xmlns:a16="http://schemas.microsoft.com/office/drawing/2014/main" id="{CF3B5692-31B0-4598-B536-1E076FD9A8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9928" y="900198"/>
            <a:ext cx="1681640" cy="969330"/>
          </a:xfrm>
          <a:prstGeom prst="rect">
            <a:avLst/>
          </a:prstGeom>
        </p:spPr>
      </p:pic>
      <p:sp>
        <p:nvSpPr>
          <p:cNvPr id="2" name="TextBox 1">
            <a:extLst>
              <a:ext uri="{FF2B5EF4-FFF2-40B4-BE49-F238E27FC236}">
                <a16:creationId xmlns:a16="http://schemas.microsoft.com/office/drawing/2014/main" id="{0032852B-C55B-47F8-BAB2-0BBAF83F3652}"/>
              </a:ext>
            </a:extLst>
          </p:cNvPr>
          <p:cNvSpPr txBox="1"/>
          <p:nvPr/>
        </p:nvSpPr>
        <p:spPr>
          <a:xfrm>
            <a:off x="209219" y="4866396"/>
            <a:ext cx="4677749" cy="1384995"/>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el-GR" b="1">
                <a:solidFill>
                  <a:schemeClr val="bg1"/>
                </a:solidFill>
                <a:effectLst>
                  <a:outerShdw blurRad="38100" dist="38100" dir="2700000" algn="tl">
                    <a:srgbClr val="000000">
                      <a:alpha val="43137"/>
                    </a:srgbClr>
                  </a:outerShdw>
                </a:effectLst>
              </a:rPr>
              <a:t>Ελένη Λιανού </a:t>
            </a:r>
          </a:p>
          <a:p>
            <a:r>
              <a:rPr lang="el-GR">
                <a:solidFill>
                  <a:schemeClr val="bg1"/>
                </a:solidFill>
              </a:rPr>
              <a:t>Δικηγόρος παρ’ Αρείω Πάγω-</a:t>
            </a:r>
          </a:p>
          <a:p>
            <a:r>
              <a:rPr lang="el-GR">
                <a:solidFill>
                  <a:schemeClr val="bg1"/>
                </a:solidFill>
              </a:rPr>
              <a:t>Ειδικευμένη σε θέματα δημοσίων συμβάσεων καινοτομίας </a:t>
            </a:r>
          </a:p>
          <a:p>
            <a:r>
              <a:rPr lang="el-GR">
                <a:solidFill>
                  <a:schemeClr val="bg1"/>
                </a:solidFill>
              </a:rPr>
              <a:t>ΚΕΝΤΡΟ ΜΕΛΕΤΩΝ ΑΣΦΑΛΕΙΑΣ (ΚΕΜΕΑ)</a:t>
            </a:r>
          </a:p>
          <a:p>
            <a:endParaRPr lang="en-US">
              <a:solidFill>
                <a:schemeClr val="bg1"/>
              </a:solidFill>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8"/>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89" name="Google Shape;389;p18"/>
          <p:cNvSpPr txBox="1"/>
          <p:nvPr/>
        </p:nvSpPr>
        <p:spPr>
          <a:xfrm>
            <a:off x="2435470" y="1106015"/>
            <a:ext cx="7502107" cy="69249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lnSpc>
                <a:spcPct val="75000"/>
              </a:lnSpc>
              <a:buSzPts val="6000"/>
            </a:pPr>
            <a:r>
              <a:rPr lang="en-US" sz="6000">
                <a:solidFill>
                  <a:srgbClr val="D9325D"/>
                </a:solidFill>
                <a:latin typeface="Verdana"/>
                <a:ea typeface="Verdana"/>
                <a:cs typeface="Verdana"/>
                <a:sym typeface="Verdana"/>
              </a:rPr>
              <a:t>ΤΙ </a:t>
            </a:r>
            <a:r>
              <a:rPr lang="en-US" sz="6000" b="0" i="0" u="none" strike="noStrike" cap="none">
                <a:solidFill>
                  <a:srgbClr val="1B456C"/>
                </a:solidFill>
                <a:latin typeface="Verdana"/>
                <a:ea typeface="Verdana"/>
                <a:cs typeface="Verdana"/>
                <a:sym typeface="Verdana"/>
              </a:rPr>
              <a:t> </a:t>
            </a:r>
            <a:r>
              <a:rPr lang="en-US" sz="6000">
                <a:solidFill>
                  <a:srgbClr val="1B456C"/>
                </a:solidFill>
                <a:latin typeface="Verdana"/>
                <a:ea typeface="Verdana"/>
                <a:cs typeface="Verdana"/>
                <a:sym typeface="Verdana"/>
              </a:rPr>
              <a:t>ΚΑΙ </a:t>
            </a:r>
            <a:r>
              <a:rPr lang="en-US" sz="6000" b="0" i="0" u="none" strike="noStrike" cap="none">
                <a:solidFill>
                  <a:srgbClr val="1B456C"/>
                </a:solidFill>
                <a:latin typeface="Verdana"/>
                <a:ea typeface="Verdana"/>
                <a:cs typeface="Verdana"/>
                <a:sym typeface="Verdana"/>
              </a:rPr>
              <a:t> </a:t>
            </a:r>
            <a:r>
              <a:rPr lang="en-US" sz="6000">
                <a:solidFill>
                  <a:srgbClr val="1B456C"/>
                </a:solidFill>
                <a:latin typeface="Verdana"/>
                <a:ea typeface="Verdana"/>
                <a:cs typeface="Verdana"/>
                <a:sym typeface="Verdana"/>
              </a:rPr>
              <a:t>ΓΙΑΤΙ;</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390" name="Google Shape;390;p18"/>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391" name="Google Shape;391;p18"/>
          <p:cNvSpPr txBox="1"/>
          <p:nvPr/>
        </p:nvSpPr>
        <p:spPr>
          <a:xfrm>
            <a:off x="1125999" y="2732273"/>
            <a:ext cx="9607340" cy="276998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indent="-285750" algn="just">
              <a:buClr>
                <a:srgbClr val="D9325D"/>
              </a:buClr>
              <a:buSzPts val="2000"/>
              <a:buFont typeface="Arial" pitchFamily="34" charset="0"/>
              <a:buChar char="•"/>
            </a:pPr>
            <a:r>
              <a:rPr lang="en-US" sz="2000" b="1" err="1">
                <a:solidFill>
                  <a:srgbClr val="D9325D"/>
                </a:solidFill>
                <a:latin typeface="Verdana"/>
                <a:ea typeface="Verdana"/>
                <a:cs typeface="Verdana"/>
                <a:sym typeface="Verdana"/>
              </a:rPr>
              <a:t>Προ-εμπορική Δημόσια Σύμβαση</a:t>
            </a:r>
            <a:r>
              <a:rPr lang="en-US" sz="2000" b="1" i="0" u="none" strike="noStrike" cap="none">
                <a:solidFill>
                  <a:srgbClr val="D9325D"/>
                </a:solidFill>
                <a:latin typeface="Verdana"/>
                <a:ea typeface="Verdana"/>
                <a:cs typeface="Verdana"/>
                <a:sym typeface="Verdana"/>
              </a:rPr>
              <a:t> </a:t>
            </a:r>
            <a:r>
              <a:rPr lang="en-US" sz="2000" b="0" i="0" u="none" strike="noStrike" cap="none">
                <a:solidFill>
                  <a:schemeClr val="lt1"/>
                </a:solidFill>
                <a:latin typeface="Verdana"/>
                <a:ea typeface="Verdana"/>
                <a:cs typeface="Verdana"/>
                <a:sym typeface="Verdana"/>
              </a:rPr>
              <a:t>(PCP) </a:t>
            </a:r>
            <a:r>
              <a:rPr lang="en-US" sz="2000" err="1">
                <a:solidFill>
                  <a:schemeClr val="lt1"/>
                </a:solidFill>
                <a:latin typeface="Verdana"/>
                <a:ea typeface="Verdana"/>
                <a:cs typeface="Verdana"/>
                <a:sym typeface="Verdana"/>
              </a:rPr>
              <a:t>είναι η δημόσια σύμβαση υπηρεσιών Ε&amp;Α για την ανάπτυξη καινοτόμων λύσεων, πριν διατεθούν στην αγορά</a:t>
            </a:r>
            <a:endParaRPr lang="el-GR" err="1">
              <a:solidFill>
                <a:schemeClr val="lt1"/>
              </a:solidFill>
              <a:ea typeface="Verdana"/>
              <a:sym typeface="Verdana"/>
            </a:endParaRPr>
          </a:p>
          <a:p>
            <a:pPr marL="285750" indent="-285750" algn="just">
              <a:buClr>
                <a:srgbClr val="D9325D"/>
              </a:buClr>
              <a:buSzPts val="2000"/>
              <a:buChar char="•"/>
            </a:pPr>
            <a:r>
              <a:rPr lang="en-US" sz="2000" b="1" err="1">
                <a:solidFill>
                  <a:srgbClr val="D9325D"/>
                </a:solidFill>
                <a:latin typeface="Verdana"/>
                <a:ea typeface="Verdana"/>
                <a:cs typeface="Verdana"/>
                <a:sym typeface="Verdana"/>
              </a:rPr>
              <a:t>Δημόσια Σύμβαση Καινοτόμων Λύσεων Public</a:t>
            </a:r>
            <a:r>
              <a:rPr lang="en-US" sz="2000" b="1" i="0" u="none" strike="noStrike" cap="none">
                <a:solidFill>
                  <a:srgbClr val="D9325D"/>
                </a:solidFill>
                <a:latin typeface="Verdana"/>
                <a:ea typeface="Verdana"/>
                <a:cs typeface="Verdana"/>
                <a:sym typeface="Verdana"/>
              </a:rPr>
              <a:t> Procurement of Innovative solutions </a:t>
            </a:r>
            <a:r>
              <a:rPr lang="en-US" sz="2000" b="0" i="0" u="none" strike="noStrike" cap="none">
                <a:solidFill>
                  <a:schemeClr val="lt1"/>
                </a:solidFill>
                <a:latin typeface="Verdana"/>
                <a:ea typeface="Verdana"/>
                <a:cs typeface="Verdana"/>
                <a:sym typeface="Verdana"/>
              </a:rPr>
              <a:t>(PPI) </a:t>
            </a:r>
            <a:r>
              <a:rPr lang="en-US" sz="2000" err="1">
                <a:solidFill>
                  <a:schemeClr val="lt1"/>
                </a:solidFill>
                <a:latin typeface="Verdana"/>
                <a:ea typeface="Verdana"/>
                <a:cs typeface="Verdana"/>
                <a:sym typeface="Verdana"/>
              </a:rPr>
              <a:t>συμβαίνει όταν ο δημόσιος τομέας χρησιμοποιεί την δύναμή του για την υιοθέτηση καινοτόμων λύσεων που δεν είναι ήδη διαθέσιμες σε μεγάλη κλίμακα στην αγορά </a:t>
            </a:r>
          </a:p>
          <a:p>
            <a:pPr marL="285750" indent="-285750" algn="just">
              <a:buClr>
                <a:srgbClr val="D9325D"/>
              </a:buClr>
              <a:buSzPts val="2000"/>
              <a:buChar char="•"/>
            </a:pPr>
            <a:r>
              <a:rPr lang="en-US" sz="2000">
                <a:solidFill>
                  <a:schemeClr val="lt1"/>
                </a:solidFill>
                <a:latin typeface="Verdana"/>
                <a:ea typeface="Verdana"/>
                <a:cs typeface="Verdana"/>
                <a:sym typeface="Verdana"/>
              </a:rPr>
              <a:t>Η Κοινωνία αντιμετωπίζει σημαντικές  </a:t>
            </a:r>
            <a:r>
              <a:rPr lang="en-US" sz="2000" b="1">
                <a:solidFill>
                  <a:srgbClr val="D9325D"/>
                </a:solidFill>
                <a:latin typeface="Verdana"/>
                <a:ea typeface="Verdana"/>
                <a:cs typeface="Verdana"/>
                <a:sym typeface="Verdana"/>
              </a:rPr>
              <a:t>προκλήσεις</a:t>
            </a:r>
            <a:r>
              <a:rPr lang="en-US" sz="2000" b="0" i="0" u="none" strike="noStrike" cap="none">
                <a:solidFill>
                  <a:schemeClr val="lt1"/>
                </a:solidFill>
                <a:latin typeface="Verdana"/>
                <a:ea typeface="Verdana"/>
                <a:cs typeface="Verdana"/>
                <a:sym typeface="Verdana"/>
              </a:rPr>
              <a:t>: </a:t>
            </a:r>
            <a:r>
              <a:rPr lang="en-US" sz="2000" err="1">
                <a:solidFill>
                  <a:schemeClr val="lt1"/>
                </a:solidFill>
                <a:latin typeface="Verdana"/>
                <a:ea typeface="Verdana"/>
                <a:cs typeface="Verdana"/>
                <a:sym typeface="Verdana"/>
              </a:rPr>
              <a:t>Υγεία, Κλιματική Αλλαγή, Ενεργειακή Αποδοτικότητα, Μεταφορές, Ασφάλεια....</a:t>
            </a:r>
            <a:endParaRPr lang="en-US" sz="2000" b="0" i="0" u="none" strike="noStrike" cap="none">
              <a:solidFill>
                <a:schemeClr val="lt1"/>
              </a:solidFill>
              <a:latin typeface="Verdana"/>
              <a:ea typeface="Verdana"/>
              <a:cs typeface="Verdana"/>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9"/>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97" name="Google Shape;397;p19"/>
          <p:cNvSpPr txBox="1"/>
          <p:nvPr/>
        </p:nvSpPr>
        <p:spPr>
          <a:xfrm>
            <a:off x="2767204" y="1106015"/>
            <a:ext cx="6713172" cy="69249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75000"/>
              </a:lnSpc>
              <a:spcBef>
                <a:spcPct val="0"/>
              </a:spcBef>
              <a:spcAft>
                <a:spcPct val="0"/>
              </a:spcAft>
              <a:buClr>
                <a:srgbClr val="000000"/>
              </a:buClr>
              <a:buSzPts val="6000"/>
              <a:buFont typeface="Arial" pitchFamily="34" charset="0"/>
              <a:buNone/>
            </a:pPr>
            <a:r>
              <a:rPr lang="en-US" sz="6000">
                <a:solidFill>
                  <a:srgbClr val="D9325D"/>
                </a:solidFill>
                <a:latin typeface="Verdana"/>
                <a:ea typeface="Verdana"/>
                <a:cs typeface="Verdana"/>
                <a:sym typeface="Verdana"/>
              </a:rPr>
              <a:t>Π</a:t>
            </a:r>
            <a:r>
              <a:rPr lang="en-US" sz="6000">
                <a:solidFill>
                  <a:srgbClr val="1B456C"/>
                </a:solidFill>
                <a:latin typeface="Verdana"/>
                <a:ea typeface="Verdana"/>
                <a:cs typeface="Verdana"/>
                <a:sym typeface="Verdana"/>
              </a:rPr>
              <a:t>ΩΣ;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398" name="Google Shape;398;p19"/>
          <p:cNvPicPr preferRelativeResize="0"/>
          <p:nvPr/>
        </p:nvPicPr>
        <p:blipFill>
          <a:blip r:embed="rId3">
            <a:alphaModFix/>
          </a:blip>
          <a:stretch>
            <a:fillRect/>
          </a:stretch>
        </p:blipFill>
        <p:spPr>
          <a:xfrm>
            <a:off x="9013656" y="285750"/>
            <a:ext cx="2853572" cy="345600"/>
          </a:xfrm>
          <a:prstGeom prst="rect">
            <a:avLst/>
          </a:prstGeom>
          <a:noFill/>
          <a:ln>
            <a:noFill/>
          </a:ln>
        </p:spPr>
      </p:pic>
      <p:pic>
        <p:nvPicPr>
          <p:cNvPr id="399" name="Google Shape;399;p19"/>
          <p:cNvPicPr preferRelativeResize="0"/>
          <p:nvPr/>
        </p:nvPicPr>
        <p:blipFill>
          <a:blip r:embed="rId4">
            <a:alphaModFix/>
          </a:blip>
          <a:stretch>
            <a:fillRect/>
          </a:stretch>
        </p:blipFill>
        <p:spPr>
          <a:xfrm>
            <a:off x="1988456" y="2487218"/>
            <a:ext cx="8403772" cy="3693778"/>
          </a:xfrm>
          <a:prstGeom prst="rect">
            <a:avLst/>
          </a:prstGeom>
          <a:noFill/>
          <a:ln>
            <a:noFill/>
          </a:ln>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20"/>
          <p:cNvSpPr/>
          <p:nvPr/>
        </p:nvSpPr>
        <p:spPr>
          <a:xfrm>
            <a:off x="5991225" y="3929114"/>
            <a:ext cx="4467225" cy="2595511"/>
          </a:xfrm>
          <a:prstGeom prst="rect">
            <a:avLst/>
          </a:prstGeom>
          <a:solidFill>
            <a:srgbClr val="BDD7EB"/>
          </a:solidFill>
          <a:ln>
            <a:noFill/>
          </a:ln>
        </p:spPr>
        <p:txBody>
          <a:bodyPr spcFirstLastPara="1" wrap="square" lIns="91425" tIns="457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2000" b="1" err="1">
                <a:solidFill>
                  <a:srgbClr val="1B456C"/>
                </a:solidFill>
                <a:latin typeface="Verdana"/>
                <a:ea typeface="Verdana"/>
                <a:sym typeface="Verdana"/>
              </a:rPr>
              <a:t>Οφέλη για τους παρόχους</a:t>
            </a:r>
            <a:endParaRPr lang="el-GR"/>
          </a:p>
        </p:txBody>
      </p:sp>
      <p:sp>
        <p:nvSpPr>
          <p:cNvPr id="405" name="Google Shape;405;p20"/>
          <p:cNvSpPr/>
          <p:nvPr/>
        </p:nvSpPr>
        <p:spPr>
          <a:xfrm>
            <a:off x="887963" y="1995539"/>
            <a:ext cx="9566383" cy="1766835"/>
          </a:xfrm>
          <a:prstGeom prst="rect">
            <a:avLst/>
          </a:prstGeom>
          <a:solidFill>
            <a:srgbClr val="BDD7EB"/>
          </a:solidFill>
          <a:ln>
            <a:noFill/>
          </a:ln>
        </p:spPr>
        <p:txBody>
          <a:bodyPr spcFirstLastPara="1" wrap="square" lIns="91425" tIns="457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2000" b="1" err="1">
                <a:solidFill>
                  <a:srgbClr val="1B456C"/>
                </a:solidFill>
                <a:latin typeface="Verdana"/>
                <a:ea typeface="Verdana"/>
                <a:cs typeface="Verdana"/>
                <a:sym typeface="Verdana"/>
              </a:rPr>
              <a:t>Οφέλη για τους πολίτες</a:t>
            </a:r>
            <a:endParaRPr lang="en-US" sz="2000" b="1" i="0" u="none" strike="noStrike" cap="none" err="1">
              <a:solidFill>
                <a:srgbClr val="1B456C"/>
              </a:solidFill>
              <a:latin typeface="Verdana"/>
              <a:ea typeface="Verdana"/>
              <a:cs typeface="Verdana"/>
            </a:endParaRPr>
          </a:p>
        </p:txBody>
      </p:sp>
      <p:pic>
        <p:nvPicPr>
          <p:cNvPr id="406" name="Google Shape;406;p20"/>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407" name="Google Shape;407;p20"/>
          <p:cNvSpPr/>
          <p:nvPr/>
        </p:nvSpPr>
        <p:spPr>
          <a:xfrm>
            <a:off x="921580" y="871590"/>
            <a:ext cx="9532766" cy="926378"/>
          </a:xfrm>
          <a:prstGeom prst="rect">
            <a:avLst/>
          </a:prstGeom>
          <a:solidFill>
            <a:srgbClr val="1B456C"/>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2800" err="1">
                <a:solidFill>
                  <a:schemeClr val="lt1"/>
                </a:solidFill>
                <a:latin typeface="Verdana"/>
                <a:ea typeface="Verdana"/>
                <a:sym typeface="Verdana"/>
              </a:rPr>
              <a:t>Όλοι κερδισμένοι!</a:t>
            </a:r>
            <a:endParaRPr lang="el-GR">
              <a:solidFill>
                <a:schemeClr val="lt1"/>
              </a:solidFill>
            </a:endParaRPr>
          </a:p>
        </p:txBody>
      </p:sp>
      <p:sp>
        <p:nvSpPr>
          <p:cNvPr id="408" name="Google Shape;408;p20"/>
          <p:cNvSpPr txBox="1"/>
          <p:nvPr/>
        </p:nvSpPr>
        <p:spPr>
          <a:xfrm>
            <a:off x="6057742" y="4346191"/>
            <a:ext cx="4466815" cy="175432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1450" indent="-171450">
              <a:buClr>
                <a:srgbClr val="1B456C"/>
              </a:buClr>
              <a:buSzPts val="1400"/>
              <a:buFont typeface="Arial" pitchFamily="34" charset="0"/>
              <a:buChar char="•"/>
            </a:pPr>
            <a:r>
              <a:rPr lang="en-US" err="1">
                <a:solidFill>
                  <a:srgbClr val="1B456C"/>
                </a:solidFill>
                <a:latin typeface="Verdana"/>
                <a:ea typeface="Verdana"/>
                <a:cs typeface="Verdana"/>
                <a:sym typeface="Verdana"/>
              </a:rPr>
              <a:t>Ευκαιρίες  να</a:t>
            </a:r>
            <a:r>
              <a:rPr lang="en-US" sz="1400" i="0" u="none" strike="noStrike" cap="none">
                <a:solidFill>
                  <a:srgbClr val="1B456C"/>
                </a:solidFill>
                <a:latin typeface="Verdana"/>
                <a:ea typeface="Verdana"/>
                <a:cs typeface="Verdana"/>
                <a:sym typeface="Verdana"/>
              </a:rPr>
              <a:t> </a:t>
            </a:r>
            <a:r>
              <a:rPr lang="en-US" b="1" err="1">
                <a:solidFill>
                  <a:srgbClr val="D9325D"/>
                </a:solidFill>
                <a:latin typeface="Verdana"/>
                <a:ea typeface="Verdana"/>
                <a:sym typeface="Verdana"/>
              </a:rPr>
              <a:t>ηγηθούν σε ένα τομέα ή να διεισδύσουν σε νέες αγορές. </a:t>
            </a:r>
            <a:endParaRPr lang="en-US" sz="1400" b="1" i="0" u="none" strike="noStrike" cap="none">
              <a:solidFill>
                <a:srgbClr val="D9325D"/>
              </a:solidFill>
              <a:latin typeface="Verdana"/>
              <a:ea typeface="Verdana"/>
            </a:endParaRPr>
          </a:p>
          <a:p>
            <a:pPr marL="171450" indent="-171450">
              <a:spcBef>
                <a:spcPts val="1200"/>
              </a:spcBef>
              <a:buClr>
                <a:srgbClr val="D9325D"/>
              </a:buClr>
              <a:buSzPts val="1400"/>
              <a:buFont typeface="Arial" pitchFamily="34" charset="0"/>
              <a:buChar char="•"/>
            </a:pPr>
            <a:r>
              <a:rPr lang="en-US" b="1" err="1">
                <a:solidFill>
                  <a:srgbClr val="D9325D"/>
                </a:solidFill>
                <a:latin typeface="Verdana"/>
                <a:ea typeface="Verdana"/>
                <a:cs typeface="Verdana"/>
                <a:sym typeface="Verdana"/>
              </a:rPr>
              <a:t>Διατήρηση κυριότητας ΔΔΙ.</a:t>
            </a:r>
            <a:endParaRPr sz="1400" b="0" i="0" u="none" strike="noStrike" cap="none">
              <a:solidFill>
                <a:srgbClr val="D9325D"/>
              </a:solidFill>
              <a:latin typeface="Verdana"/>
              <a:ea typeface="Verdana"/>
              <a:cs typeface="Verdana"/>
            </a:endParaRPr>
          </a:p>
          <a:p>
            <a:pPr marL="171450" indent="-171450">
              <a:spcBef>
                <a:spcPts val="1200"/>
              </a:spcBef>
              <a:buClr>
                <a:srgbClr val="1B456C"/>
              </a:buClr>
              <a:buSzPts val="1400"/>
              <a:buFont typeface="Arial" pitchFamily="34" charset="0"/>
              <a:buChar char="•"/>
            </a:pPr>
            <a:r>
              <a:rPr lang="en-US" err="1">
                <a:solidFill>
                  <a:srgbClr val="1B456C"/>
                </a:solidFill>
                <a:latin typeface="Verdana"/>
                <a:ea typeface="Verdana"/>
                <a:sym typeface="Verdana"/>
              </a:rPr>
              <a:t>Δοκιμές</a:t>
            </a:r>
            <a:r>
              <a:rPr lang="en-US" b="1">
                <a:solidFill>
                  <a:srgbClr val="D9325D"/>
                </a:solidFill>
                <a:latin typeface="Verdana"/>
                <a:ea typeface="Verdana"/>
                <a:cs typeface="Verdana"/>
                <a:sym typeface="Verdana"/>
              </a:rPr>
              <a:t> σε πραγματικές συνθήκες.</a:t>
            </a:r>
            <a:endParaRPr lang="en-US" b="1">
              <a:solidFill>
                <a:srgbClr val="D9325D"/>
              </a:solidFill>
              <a:latin typeface="Verdana"/>
              <a:ea typeface="Verdana"/>
              <a:cs typeface="Verdana"/>
            </a:endParaRPr>
          </a:p>
          <a:p>
            <a:pPr marL="171450" indent="-171450">
              <a:spcBef>
                <a:spcPts val="1200"/>
              </a:spcBef>
              <a:buClr>
                <a:srgbClr val="1B456C"/>
              </a:buClr>
              <a:buSzPts val="1400"/>
              <a:buFont typeface="Arial" pitchFamily="34" charset="0"/>
              <a:buChar char="•"/>
            </a:pPr>
            <a:r>
              <a:rPr lang="en-US" b="1" err="1">
                <a:solidFill>
                  <a:srgbClr val="D9325D"/>
                </a:solidFill>
                <a:latin typeface="Verdana"/>
                <a:ea typeface="Verdana"/>
                <a:cs typeface="Verdana"/>
                <a:sym typeface="Verdana"/>
              </a:rPr>
              <a:t>Συντόμευση του χρόνου εισαγωγής</a:t>
            </a:r>
            <a:r>
              <a:rPr lang="en-US">
                <a:solidFill>
                  <a:srgbClr val="1B456C"/>
                </a:solidFill>
                <a:latin typeface="Verdana"/>
                <a:ea typeface="Verdana"/>
                <a:sym typeface="Verdana"/>
              </a:rPr>
              <a:t> των καινοτόμων υπηρεσιών/προϊόντων στην αγορά.</a:t>
            </a:r>
            <a:endParaRPr lang="en-US" i="0" u="none" strike="noStrike" cap="none">
              <a:solidFill>
                <a:srgbClr val="1B456C"/>
              </a:solidFill>
              <a:latin typeface="Verdana"/>
              <a:ea typeface="Verdana"/>
            </a:endParaRPr>
          </a:p>
        </p:txBody>
      </p:sp>
      <p:sp>
        <p:nvSpPr>
          <p:cNvPr id="409" name="Google Shape;409;p20"/>
          <p:cNvSpPr txBox="1"/>
          <p:nvPr/>
        </p:nvSpPr>
        <p:spPr>
          <a:xfrm>
            <a:off x="1598388" y="2567029"/>
            <a:ext cx="3907061" cy="123110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1450" indent="-171450">
              <a:buClr>
                <a:srgbClr val="1B456C"/>
              </a:buClr>
              <a:buSzPts val="1600"/>
              <a:buFont typeface="Arial" pitchFamily="34" charset="0"/>
              <a:buChar char="•"/>
            </a:pPr>
            <a:r>
              <a:rPr lang="en-US" sz="1600" b="1" err="1">
                <a:solidFill>
                  <a:srgbClr val="1B456C"/>
                </a:solidFill>
                <a:latin typeface="Verdana"/>
                <a:ea typeface="Verdana"/>
                <a:cs typeface="Verdana"/>
                <a:sym typeface="Verdana"/>
              </a:rPr>
              <a:t>Πρόσβαση σε </a:t>
            </a:r>
            <a:r>
              <a:rPr lang="en-US" sz="1600" b="1">
                <a:solidFill>
                  <a:srgbClr val="D9325D"/>
                </a:solidFill>
                <a:latin typeface="Verdana"/>
                <a:ea typeface="Verdana"/>
                <a:cs typeface="Verdana"/>
                <a:sym typeface="Verdana"/>
              </a:rPr>
              <a:t>καλύτερες δημόσιες υπηρεσίες, </a:t>
            </a:r>
            <a:endParaRPr lang="en-US" sz="1600" b="1">
              <a:solidFill>
                <a:srgbClr val="D9325D"/>
              </a:solidFill>
              <a:latin typeface="Verdana"/>
              <a:ea typeface="Verdana"/>
              <a:cs typeface="Verdana"/>
            </a:endParaRPr>
          </a:p>
          <a:p>
            <a:pPr marL="171450" indent="-171450">
              <a:buClr>
                <a:srgbClr val="1B456C"/>
              </a:buClr>
              <a:buSzPts val="1600"/>
              <a:buFont typeface="Arial" pitchFamily="34" charset="0"/>
              <a:buChar char="•"/>
            </a:pPr>
            <a:r>
              <a:rPr lang="en-US" sz="1600" b="1" err="1">
                <a:solidFill>
                  <a:srgbClr val="1B456C"/>
                </a:solidFill>
                <a:latin typeface="Verdana"/>
                <a:ea typeface="Verdana"/>
                <a:cs typeface="Verdana"/>
                <a:sym typeface="Verdana"/>
              </a:rPr>
              <a:t>Πιο καινοτόμα και παγκοσμίως </a:t>
            </a:r>
            <a:r>
              <a:rPr lang="en-US" sz="1600" b="1">
                <a:solidFill>
                  <a:srgbClr val="D9325D"/>
                </a:solidFill>
                <a:latin typeface="Verdana"/>
                <a:ea typeface="Verdana"/>
                <a:cs typeface="Verdana"/>
                <a:sym typeface="Verdana"/>
              </a:rPr>
              <a:t>ανταγωνιστική </a:t>
            </a:r>
          </a:p>
          <a:p>
            <a:pPr>
              <a:buClr>
                <a:srgbClr val="1B456C"/>
              </a:buClr>
              <a:buSzPts val="1600"/>
            </a:pPr>
            <a:r>
              <a:rPr lang="en-US" sz="1600" b="1">
                <a:solidFill>
                  <a:srgbClr val="D9325D"/>
                </a:solidFill>
                <a:latin typeface="Verdana"/>
                <a:ea typeface="Verdana"/>
                <a:cs typeface="Verdana"/>
                <a:sym typeface="Verdana"/>
              </a:rPr>
              <a:t>  Κοινωνία.</a:t>
            </a:r>
            <a:endParaRPr lang="en-US" sz="1600" b="1" i="0" u="none" strike="noStrike" cap="none">
              <a:solidFill>
                <a:srgbClr val="D9325D"/>
              </a:solidFill>
              <a:latin typeface="Verdana"/>
              <a:ea typeface="Verdana"/>
              <a:cs typeface="Verdana"/>
            </a:endParaRPr>
          </a:p>
        </p:txBody>
      </p:sp>
      <p:sp>
        <p:nvSpPr>
          <p:cNvPr id="410" name="Google Shape;410;p20"/>
          <p:cNvSpPr txBox="1"/>
          <p:nvPr/>
        </p:nvSpPr>
        <p:spPr>
          <a:xfrm>
            <a:off x="6026366" y="2567029"/>
            <a:ext cx="4108234" cy="104644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1450" indent="-171450">
              <a:buClr>
                <a:srgbClr val="1B456C"/>
              </a:buClr>
              <a:buSzPts val="1600"/>
              <a:buFont typeface="Arial" pitchFamily="34" charset="0"/>
              <a:buChar char="•"/>
            </a:pPr>
            <a:r>
              <a:rPr lang="en-US" sz="1600" b="1" err="1">
                <a:solidFill>
                  <a:srgbClr val="1B456C"/>
                </a:solidFill>
                <a:latin typeface="Verdana"/>
                <a:ea typeface="Verdana"/>
                <a:cs typeface="Verdana"/>
                <a:sym typeface="Verdana"/>
              </a:rPr>
              <a:t>Ελκυστική  για</a:t>
            </a:r>
            <a:r>
              <a:rPr lang="en-US" sz="1600" b="1">
                <a:solidFill>
                  <a:srgbClr val="D9325D"/>
                </a:solidFill>
                <a:latin typeface="Verdana"/>
                <a:ea typeface="Verdana"/>
                <a:sym typeface="Verdana"/>
              </a:rPr>
              <a:t> ξένες επενδύσεις, </a:t>
            </a:r>
            <a:endParaRPr lang="en-US" sz="1600" b="1" i="0" u="none" strike="noStrike" cap="none">
              <a:solidFill>
                <a:srgbClr val="D9325D"/>
              </a:solidFill>
              <a:latin typeface="Verdana"/>
              <a:ea typeface="Verdana"/>
            </a:endParaRPr>
          </a:p>
          <a:p>
            <a:pPr marL="171450" indent="-171450">
              <a:spcBef>
                <a:spcPts val="1200"/>
              </a:spcBef>
              <a:buClr>
                <a:srgbClr val="1B456C"/>
              </a:buClr>
              <a:buSzPts val="1600"/>
              <a:buFont typeface="Arial" pitchFamily="34" charset="0"/>
              <a:buChar char="•"/>
            </a:pPr>
            <a:r>
              <a:rPr lang="en-US" sz="1600" b="1" err="1">
                <a:solidFill>
                  <a:srgbClr val="1B456C"/>
                </a:solidFill>
                <a:latin typeface="Verdana"/>
                <a:ea typeface="Verdana"/>
                <a:cs typeface="Verdana"/>
                <a:sym typeface="Verdana"/>
              </a:rPr>
              <a:t>Αυξημένη ζήτηση </a:t>
            </a:r>
            <a:r>
              <a:rPr lang="en-US" sz="1600">
                <a:solidFill>
                  <a:schemeClr val="dk1"/>
                </a:solidFill>
                <a:latin typeface="Verdana"/>
                <a:ea typeface="Verdana"/>
                <a:cs typeface="Verdana"/>
                <a:sym typeface="Verdana"/>
              </a:rPr>
              <a:t> </a:t>
            </a:r>
            <a:r>
              <a:rPr lang="en-US" sz="1600" b="1">
                <a:solidFill>
                  <a:srgbClr val="D9325D"/>
                </a:solidFill>
                <a:latin typeface="Verdana"/>
                <a:ea typeface="Verdana"/>
                <a:cs typeface="Verdana"/>
                <a:sym typeface="Verdana"/>
              </a:rPr>
              <a:t>απασχόλησης.</a:t>
            </a:r>
            <a:endParaRPr lang="en-US" sz="1600" b="1" i="0" u="none" strike="noStrike" cap="none">
              <a:solidFill>
                <a:srgbClr val="1B456C"/>
              </a:solidFill>
              <a:latin typeface="Verdana"/>
              <a:ea typeface="Verdana"/>
            </a:endParaRPr>
          </a:p>
          <a:p>
            <a:pPr marL="171450" marR="0" lvl="0" indent="-69850" algn="l" rtl="0">
              <a:lnSpc>
                <a:spcPct val="100000"/>
              </a:lnSpc>
              <a:spcBef>
                <a:spcPts val="1200"/>
              </a:spcBef>
              <a:spcAft>
                <a:spcPct val="0"/>
              </a:spcAft>
              <a:buClr>
                <a:schemeClr val="dk1"/>
              </a:buClr>
              <a:buSzPts val="1600"/>
              <a:buFont typeface="Arial" pitchFamily="34" charset="0"/>
              <a:buNone/>
            </a:pPr>
            <a:endParaRPr sz="1600" b="1" i="0" u="none" strike="noStrike" cap="none">
              <a:solidFill>
                <a:srgbClr val="1E6A5D"/>
              </a:solidFill>
              <a:latin typeface="Verdana"/>
              <a:ea typeface="Verdana"/>
              <a:cs typeface="Verdana"/>
              <a:sym typeface="Verdana"/>
            </a:endParaRPr>
          </a:p>
        </p:txBody>
      </p:sp>
      <p:sp>
        <p:nvSpPr>
          <p:cNvPr id="411" name="Google Shape;411;p20"/>
          <p:cNvSpPr/>
          <p:nvPr/>
        </p:nvSpPr>
        <p:spPr>
          <a:xfrm>
            <a:off x="918218" y="3895497"/>
            <a:ext cx="4954224" cy="2629128"/>
          </a:xfrm>
          <a:prstGeom prst="rect">
            <a:avLst/>
          </a:prstGeom>
          <a:solidFill>
            <a:srgbClr val="BDD7EB"/>
          </a:solidFill>
          <a:ln>
            <a:noFill/>
          </a:ln>
        </p:spPr>
        <p:txBody>
          <a:bodyPr spcFirstLastPara="1" wrap="square" lIns="91425" tIns="457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2000"/>
            </a:pPr>
            <a:r>
              <a:rPr lang="en-US" sz="2000" b="1" err="1">
                <a:solidFill>
                  <a:srgbClr val="1B456C"/>
                </a:solidFill>
                <a:latin typeface="Verdana"/>
                <a:ea typeface="Verdana"/>
                <a:cs typeface="Verdana"/>
                <a:sym typeface="Verdana"/>
              </a:rPr>
              <a:t>Οφέλη για τις αναθέτουσες αρχές</a:t>
            </a:r>
            <a:endParaRPr sz="2000" b="1" i="0" u="none" strike="noStrike" cap="none" err="1">
              <a:solidFill>
                <a:srgbClr val="1B456C"/>
              </a:solidFill>
              <a:latin typeface="Verdana"/>
              <a:ea typeface="Verdana"/>
              <a:cs typeface="Verdana"/>
              <a:sym typeface="Verdana"/>
            </a:endParaRPr>
          </a:p>
        </p:txBody>
      </p:sp>
      <p:sp>
        <p:nvSpPr>
          <p:cNvPr id="412" name="Google Shape;412;p20"/>
          <p:cNvSpPr txBox="1"/>
          <p:nvPr/>
        </p:nvSpPr>
        <p:spPr>
          <a:xfrm>
            <a:off x="922676" y="4507790"/>
            <a:ext cx="4951444" cy="175432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1450" indent="-171450">
              <a:buClr>
                <a:srgbClr val="D9325D"/>
              </a:buClr>
              <a:buSzPts val="1400"/>
              <a:buFont typeface="Arial" pitchFamily="34" charset="0"/>
              <a:buChar char="•"/>
            </a:pPr>
            <a:r>
              <a:rPr lang="en-US" b="1" err="1">
                <a:solidFill>
                  <a:srgbClr val="D9325D"/>
                </a:solidFill>
                <a:latin typeface="Verdana"/>
                <a:ea typeface="Verdana"/>
                <a:cs typeface="Verdana"/>
                <a:sym typeface="Verdana"/>
              </a:rPr>
              <a:t>Λύσεις προσαρμοσμένες στις δημόσιες ανάγκες. </a:t>
            </a:r>
            <a:endParaRPr lang="en-US" sz="1400" b="1" i="0" u="none" strike="noStrike" cap="none">
              <a:solidFill>
                <a:srgbClr val="D9325D"/>
              </a:solidFill>
              <a:latin typeface="Verdana"/>
              <a:ea typeface="Verdana"/>
            </a:endParaRPr>
          </a:p>
          <a:p>
            <a:pPr marL="171450" indent="-171450">
              <a:spcBef>
                <a:spcPts val="1200"/>
              </a:spcBef>
              <a:buClr>
                <a:srgbClr val="D9325D"/>
              </a:buClr>
              <a:buSzPts val="1400"/>
              <a:buFont typeface="Arial" pitchFamily="34" charset="0"/>
              <a:buChar char="•"/>
            </a:pPr>
            <a:r>
              <a:rPr lang="en-US" b="1" err="1">
                <a:solidFill>
                  <a:srgbClr val="D9325D"/>
                </a:solidFill>
                <a:latin typeface="Verdana"/>
                <a:ea typeface="Verdana"/>
                <a:sym typeface="Verdana"/>
              </a:rPr>
              <a:t>Αύξηση ποιότητας των υπηρεσιών.</a:t>
            </a:r>
            <a:endParaRPr lang="en-US" sz="1400" b="1" i="0" u="none" strike="noStrike" cap="none">
              <a:solidFill>
                <a:srgbClr val="D9325D"/>
              </a:solidFill>
              <a:latin typeface="Verdana"/>
              <a:ea typeface="Verdana"/>
              <a:cs typeface="Arial" pitchFamily="34" charset="0"/>
            </a:endParaRPr>
          </a:p>
          <a:p>
            <a:pPr marL="171450" indent="-171450">
              <a:spcBef>
                <a:spcPts val="1200"/>
              </a:spcBef>
              <a:buClr>
                <a:srgbClr val="1B456C"/>
              </a:buClr>
              <a:buSzPts val="1400"/>
              <a:buFont typeface="Arial" pitchFamily="34" charset="0"/>
              <a:buChar char="•"/>
            </a:pPr>
            <a:r>
              <a:rPr lang="en-US" b="1" err="1">
                <a:solidFill>
                  <a:srgbClr val="1B456C"/>
                </a:solidFill>
                <a:latin typeface="Verdana"/>
                <a:ea typeface="Verdana"/>
                <a:cs typeface="Verdana"/>
                <a:sym typeface="Verdana"/>
              </a:rPr>
              <a:t>Γνώση για τα </a:t>
            </a:r>
            <a:r>
              <a:rPr lang="en-US" b="1">
                <a:solidFill>
                  <a:srgbClr val="D9325D"/>
                </a:solidFill>
                <a:latin typeface="Verdana"/>
                <a:ea typeface="Verdana"/>
                <a:sym typeface="Verdana"/>
              </a:rPr>
              <a:t>πλεοντεκτήματα/μειονεκτήματα των εναλλατικών λύσεων,</a:t>
            </a:r>
            <a:endParaRPr lang="en-US" b="1">
              <a:solidFill>
                <a:srgbClr val="D9325D"/>
              </a:solidFill>
              <a:latin typeface="Verdana"/>
              <a:ea typeface="Verdana"/>
            </a:endParaRPr>
          </a:p>
          <a:p>
            <a:pPr marL="171450" indent="-171450">
              <a:spcBef>
                <a:spcPts val="1200"/>
              </a:spcBef>
              <a:buClr>
                <a:srgbClr val="1B456C"/>
              </a:buClr>
              <a:buSzPts val="1400"/>
              <a:buFont typeface="Arial" pitchFamily="34" charset="0"/>
              <a:buChar char="•"/>
            </a:pPr>
            <a:r>
              <a:rPr lang="en-US" b="1" err="1">
                <a:solidFill>
                  <a:srgbClr val="1B456C"/>
                </a:solidFill>
                <a:latin typeface="Verdana"/>
                <a:ea typeface="Verdana"/>
                <a:sym typeface="Verdana"/>
              </a:rPr>
              <a:t>Οι αναθέτουσες </a:t>
            </a:r>
            <a:r>
              <a:rPr lang="en-US" b="1">
                <a:solidFill>
                  <a:srgbClr val="D9325D"/>
                </a:solidFill>
                <a:latin typeface="Verdana"/>
                <a:ea typeface="Verdana"/>
                <a:cs typeface="Verdana"/>
                <a:sym typeface="Verdana"/>
              </a:rPr>
              <a:t>επιλέγουν την καλύτερη λύση. </a:t>
            </a:r>
            <a:endParaRPr lang="en-US" sz="1400" b="1" i="0" u="none" strike="noStrike" cap="none">
              <a:solidFill>
                <a:srgbClr val="D9325D"/>
              </a:solidFill>
              <a:latin typeface="Verdana"/>
              <a:ea typeface="Verdana"/>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416"/>
        <p:cNvGrpSpPr/>
        <p:nvPr/>
      </p:nvGrpSpPr>
      <p:grpSpPr>
        <a:xfrm>
          <a:off x="0" y="0"/>
          <a:ext cx="0" cy="0"/>
          <a:chOff x="0" y="0"/>
          <a:chExt cx="0" cy="0"/>
        </a:xfrm>
      </p:grpSpPr>
      <p:pic>
        <p:nvPicPr>
          <p:cNvPr id="417" name="Google Shape;417;p21" descr="A picture containing grass, outdoor, sky, road&#10;&#10;Description automatically generated"/>
          <p:cNvPicPr preferRelativeResize="0"/>
          <p:nvPr/>
        </p:nvPicPr>
        <p:blipFill>
          <a:blip r:embed="rId3">
            <a:alphaModFix amt="10000"/>
          </a:blip>
          <a:srcRect l="17526"/>
          <a:stretch>
            <a:fillRect/>
          </a:stretch>
        </p:blipFill>
        <p:spPr>
          <a:xfrm>
            <a:off x="5577994" y="762000"/>
            <a:ext cx="6462041" cy="5223494"/>
          </a:xfrm>
          <a:prstGeom prst="rect">
            <a:avLst/>
          </a:prstGeom>
          <a:noFill/>
          <a:ln>
            <a:noFill/>
          </a:ln>
        </p:spPr>
      </p:pic>
      <p:pic>
        <p:nvPicPr>
          <p:cNvPr id="418" name="Google Shape;418;p21"/>
          <p:cNvPicPr preferRelativeResize="0"/>
          <p:nvPr/>
        </p:nvPicPr>
        <p:blipFill>
          <a:blip r:embed="rId4">
            <a:alphaModFix/>
          </a:blip>
          <a:stretch>
            <a:fillRect/>
          </a:stretch>
        </p:blipFill>
        <p:spPr>
          <a:xfrm>
            <a:off x="9007813" y="288858"/>
            <a:ext cx="2851824" cy="344596"/>
          </a:xfrm>
          <a:prstGeom prst="rect">
            <a:avLst/>
          </a:prstGeom>
          <a:noFill/>
          <a:ln>
            <a:noFill/>
          </a:ln>
        </p:spPr>
      </p:pic>
      <p:sp>
        <p:nvSpPr>
          <p:cNvPr id="419" name="Google Shape;419;p21"/>
          <p:cNvSpPr txBox="1"/>
          <p:nvPr/>
        </p:nvSpPr>
        <p:spPr>
          <a:xfrm>
            <a:off x="653143" y="2152701"/>
            <a:ext cx="10892862" cy="370866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Clr>
                <a:srgbClr val="FFFFFF"/>
              </a:buClr>
              <a:buSzPts val="2300"/>
              <a:buFont typeface="Verdana"/>
            </a:pPr>
            <a:r>
              <a:rPr lang="en-US" sz="2300" err="1">
                <a:solidFill>
                  <a:srgbClr val="FFFFFF"/>
                </a:solidFill>
                <a:latin typeface="Verdana"/>
                <a:ea typeface="Verdana"/>
                <a:cs typeface="Verdana"/>
                <a:sym typeface="Verdana"/>
              </a:rPr>
              <a:t>Πρωτοβουλίες κρατών-μελών</a:t>
            </a:r>
            <a:r>
              <a:rPr lang="en-US" sz="2300" b="0" i="0" u="none" strike="noStrike" cap="none">
                <a:solidFill>
                  <a:srgbClr val="FFFFFF"/>
                </a:solidFill>
                <a:latin typeface="Verdana"/>
                <a:ea typeface="Verdana"/>
                <a:cs typeface="Verdana"/>
                <a:sym typeface="Verdana"/>
              </a:rPr>
              <a:t>, </a:t>
            </a:r>
            <a:r>
              <a:rPr lang="en-US" sz="2300">
                <a:solidFill>
                  <a:srgbClr val="FFFFFF"/>
                </a:solidFill>
                <a:latin typeface="Verdana"/>
                <a:ea typeface="Verdana"/>
                <a:cs typeface="Verdana"/>
                <a:sym typeface="Verdana"/>
              </a:rPr>
              <a:t>ΕΕ χρηματοδοτούμενα έργα</a:t>
            </a:r>
            <a:r>
              <a:rPr lang="en-US" sz="2300" b="0" i="0" u="none" strike="noStrike" cap="none">
                <a:solidFill>
                  <a:srgbClr val="FFFFFF"/>
                </a:solidFill>
                <a:latin typeface="Verdana"/>
                <a:ea typeface="Verdana"/>
                <a:cs typeface="Verdana"/>
                <a:sym typeface="Verdana"/>
              </a:rPr>
              <a:t>, </a:t>
            </a:r>
            <a:r>
              <a:rPr lang="en-US" sz="2300">
                <a:solidFill>
                  <a:srgbClr val="FFFFFF"/>
                </a:solidFill>
                <a:latin typeface="Verdana"/>
                <a:ea typeface="Verdana"/>
                <a:cs typeface="Verdana"/>
                <a:sym typeface="Verdana"/>
              </a:rPr>
              <a:t>πετυχημένα παραδείγματα κλπ</a:t>
            </a:r>
            <a:r>
              <a:rPr lang="en-US" sz="2300" b="0" i="0" u="none" strike="noStrike" cap="none">
                <a:solidFill>
                  <a:srgbClr val="FFFFFF"/>
                </a:solidFill>
                <a:latin typeface="Verdana"/>
                <a:ea typeface="Verdana"/>
                <a:cs typeface="Verdana"/>
                <a:sym typeface="Verdana"/>
              </a:rPr>
              <a:t>:</a:t>
            </a:r>
            <a:endParaRPr lang="el-GR" sz="1400" b="0" i="0" u="none" strike="noStrike" cap="none">
              <a:solidFill>
                <a:srgbClr val="000000"/>
              </a:solidFill>
              <a:latin typeface="Arial" pitchFamily="34" charset="0"/>
              <a:ea typeface="Arial" pitchFamily="34" charset="0"/>
              <a:cs typeface="Arial" pitchFamily="34" charset="0"/>
            </a:endParaRPr>
          </a:p>
          <a:p>
            <a:pPr>
              <a:buClr>
                <a:schemeClr val="lt1"/>
              </a:buClr>
              <a:buSzPts val="2300"/>
            </a:pPr>
            <a:r>
              <a:rPr lang="en-US" sz="2300" b="0" i="0" u="sng" strike="noStrike" cap="none">
                <a:solidFill>
                  <a:schemeClr val="lt1"/>
                </a:solidFill>
                <a:latin typeface="Verdana"/>
                <a:ea typeface="Verdana"/>
                <a:cs typeface="Verdana"/>
                <a:sym typeface="Verdana"/>
                <a:hlinkClick r:id="rId5">
                  <a:extLst>
                    <a:ext uri="{A12FA001-AC4F-418D-AE19-62706E023703}">
                      <ahyp:hlinkClr xmlns:ahyp="http://schemas.microsoft.com/office/drawing/2018/hyperlinkcolor" val="tx"/>
                    </a:ext>
                  </a:extLst>
                </a:hlinkClick>
              </a:rPr>
              <a:t>https://digital-strategy.ec.europa.eu/en/policies/innovation-procurement</a:t>
            </a:r>
            <a:r>
              <a:rPr lang="en-US" sz="2300">
                <a:solidFill>
                  <a:schemeClr val="lt1"/>
                </a:solidFill>
                <a:latin typeface="Verdana"/>
                <a:ea typeface="Verdana"/>
                <a:cs typeface="Verdana"/>
                <a:sym typeface="Verdana"/>
              </a:rPr>
              <a:t>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rtl="0">
              <a:lnSpc>
                <a:spcPct val="100000"/>
              </a:lnSpc>
              <a:spcBef>
                <a:spcPct val="0"/>
              </a:spcBef>
              <a:spcAft>
                <a:spcPct val="0"/>
              </a:spcAft>
              <a:buClr>
                <a:schemeClr val="dk1"/>
              </a:buClr>
              <a:buSzPts val="2300"/>
              <a:buFont typeface="Verdana"/>
              <a:buNone/>
            </a:pPr>
            <a:endParaRPr sz="2300" b="0" i="0" u="none" strike="noStrike" cap="none">
              <a:solidFill>
                <a:srgbClr val="FFFFFF"/>
              </a:solidFill>
              <a:latin typeface="Verdana"/>
              <a:ea typeface="Verdana"/>
              <a:cs typeface="Verdana"/>
              <a:sym typeface="Verdana"/>
            </a:endParaRPr>
          </a:p>
          <a:p>
            <a:pPr>
              <a:buClr>
                <a:srgbClr val="FFFFFF"/>
              </a:buClr>
              <a:buSzPts val="2300"/>
            </a:pPr>
            <a:r>
              <a:rPr lang="en-US" sz="2300" err="1">
                <a:solidFill>
                  <a:srgbClr val="FFFFFF"/>
                </a:solidFill>
                <a:latin typeface="Verdana"/>
                <a:ea typeface="Verdana"/>
                <a:cs typeface="Verdana"/>
                <a:sym typeface="Verdana"/>
              </a:rPr>
              <a:t>Νέα</a:t>
            </a:r>
            <a:r>
              <a:rPr lang="en-US" sz="2300" b="0" i="0" u="none" strike="noStrike" cap="none">
                <a:solidFill>
                  <a:srgbClr val="FFFFFF"/>
                </a:solidFill>
                <a:latin typeface="Verdana"/>
                <a:ea typeface="Verdana"/>
                <a:cs typeface="Verdana"/>
                <a:sym typeface="Verdana"/>
              </a:rPr>
              <a:t>, </a:t>
            </a:r>
            <a:r>
              <a:rPr lang="en-US" sz="2300" err="1">
                <a:solidFill>
                  <a:srgbClr val="FFFFFF"/>
                </a:solidFill>
                <a:latin typeface="Verdana"/>
                <a:ea typeface="Verdana"/>
                <a:cs typeface="Verdana"/>
                <a:sym typeface="Verdana"/>
              </a:rPr>
              <a:t>ευκαιρίες χρηματοδότησης</a:t>
            </a:r>
            <a:r>
              <a:rPr lang="en-US" sz="2300" b="0" i="0" u="none" strike="noStrike" cap="none">
                <a:solidFill>
                  <a:srgbClr val="FFFFFF"/>
                </a:solidFill>
                <a:latin typeface="Verdana"/>
                <a:ea typeface="Verdana"/>
                <a:cs typeface="Verdana"/>
                <a:sym typeface="Verdana"/>
              </a:rPr>
              <a:t>, </a:t>
            </a:r>
            <a:r>
              <a:rPr lang="en-US" sz="2300" err="1">
                <a:solidFill>
                  <a:srgbClr val="FFFFFF"/>
                </a:solidFill>
                <a:latin typeface="Verdana"/>
                <a:ea typeface="Verdana"/>
                <a:cs typeface="Verdana"/>
                <a:sym typeface="Verdana"/>
              </a:rPr>
              <a:t>εκδηλώσεις, στο Δελτίο της ΕΕ για τις Δημόσιες Συμβάσεις Καινοτομίας</a:t>
            </a:r>
            <a:r>
              <a:rPr lang="en-US" sz="2300" b="0" i="0" u="none" strike="noStrike" cap="none">
                <a:solidFill>
                  <a:srgbClr val="FFFFFF"/>
                </a:solidFill>
                <a:latin typeface="Verdana"/>
                <a:ea typeface="Verdana"/>
                <a:cs typeface="Verdana"/>
                <a:sym typeface="Verdana"/>
              </a:rPr>
              <a: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a:buClr>
                <a:schemeClr val="lt1"/>
              </a:buClr>
              <a:buSzPts val="2300"/>
            </a:pPr>
            <a:r>
              <a:rPr lang="en-US" sz="2300" b="0" i="0" u="sng" strike="noStrike" cap="none">
                <a:solidFill>
                  <a:schemeClr val="lt1"/>
                </a:solidFill>
                <a:latin typeface="Verdana"/>
                <a:ea typeface="Verdana"/>
                <a:cs typeface="Verdana"/>
                <a:sym typeface="Verdana"/>
                <a:hlinkClick r:id="rId6">
                  <a:extLst>
                    <a:ext uri="{A12FA001-AC4F-418D-AE19-62706E023703}">
                      <ahyp:hlinkClr xmlns:ahyp="http://schemas.microsoft.com/office/drawing/2018/hyperlinkcolor" val="tx"/>
                    </a:ext>
                  </a:extLst>
                </a:hlinkClick>
              </a:rPr>
              <a:t>https://ec.europa.eu/digital-single-market/en/newsletters</a:t>
            </a:r>
            <a:r>
              <a:rPr lang="en-US" sz="2300">
                <a:solidFill>
                  <a:schemeClr val="lt1"/>
                </a:solidFill>
                <a:latin typeface="Verdana"/>
                <a:ea typeface="Verdana"/>
                <a:cs typeface="Verdana"/>
                <a:sym typeface="Verdana"/>
              </a:rPr>
              <a:t>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l" rtl="0">
              <a:lnSpc>
                <a:spcPct val="100000"/>
              </a:lnSpc>
              <a:spcBef>
                <a:spcPct val="0"/>
              </a:spcBef>
              <a:spcAft>
                <a:spcPct val="0"/>
              </a:spcAft>
              <a:buClr>
                <a:schemeClr val="dk1"/>
              </a:buClr>
              <a:buSzPts val="2300"/>
              <a:buFont typeface="Verdana"/>
              <a:buNone/>
            </a:pPr>
            <a:endParaRPr sz="2300" b="0" i="0" u="none" strike="noStrike" cap="none">
              <a:solidFill>
                <a:srgbClr val="FFFFFF"/>
              </a:solidFill>
              <a:latin typeface="Verdana"/>
              <a:ea typeface="Verdana"/>
              <a:cs typeface="Verdana"/>
              <a:sym typeface="Verdana"/>
            </a:endParaRPr>
          </a:p>
          <a:p>
            <a:pPr marL="0" marR="0" lvl="0" indent="0" algn="l" rtl="0">
              <a:lnSpc>
                <a:spcPct val="100000"/>
              </a:lnSpc>
              <a:spcBef>
                <a:spcPct val="0"/>
              </a:spcBef>
              <a:spcAft>
                <a:spcPct val="0"/>
              </a:spcAft>
              <a:buClr>
                <a:schemeClr val="dk1"/>
              </a:buClr>
              <a:buSzPts val="2800"/>
              <a:buFont typeface="Verdana"/>
              <a:buNone/>
            </a:pPr>
            <a:endParaRPr sz="2800" b="0" i="0" u="none" strike="noStrike" cap="none">
              <a:solidFill>
                <a:srgbClr val="FFFFFF"/>
              </a:solidFill>
              <a:latin typeface="Verdana"/>
              <a:ea typeface="Verdana"/>
              <a:cs typeface="Verdana"/>
              <a:sym typeface="Verdana"/>
            </a:endParaRPr>
          </a:p>
        </p:txBody>
      </p:sp>
      <p:sp>
        <p:nvSpPr>
          <p:cNvPr id="420" name="Google Shape;420;p21"/>
          <p:cNvSpPr txBox="1"/>
          <p:nvPr/>
        </p:nvSpPr>
        <p:spPr>
          <a:xfrm>
            <a:off x="501272" y="640582"/>
            <a:ext cx="8347378" cy="54168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nSpc>
                <a:spcPct val="87750"/>
              </a:lnSpc>
              <a:buClr>
                <a:srgbClr val="D9325D"/>
              </a:buClr>
              <a:buSzPts val="4000"/>
            </a:pPr>
            <a:r>
              <a:rPr lang="en-US" sz="4000" b="1" err="1">
                <a:solidFill>
                  <a:srgbClr val="D9325D"/>
                </a:solidFill>
                <a:latin typeface="Verdana"/>
                <a:ea typeface="Verdana"/>
                <a:cs typeface="Verdana"/>
                <a:sym typeface="Verdana"/>
              </a:rPr>
              <a:t>Π</a:t>
            </a:r>
            <a:r>
              <a:rPr lang="en-US" sz="4000" b="1" err="1">
                <a:solidFill>
                  <a:srgbClr val="FFFFFF"/>
                </a:solidFill>
                <a:latin typeface="Verdana"/>
                <a:ea typeface="Verdana"/>
                <a:cs typeface="Verdana"/>
                <a:sym typeface="Verdana"/>
              </a:rPr>
              <a:t>ερισσότερες πληροφορίες</a:t>
            </a:r>
            <a:r>
              <a:rPr lang="en-US" sz="4000" b="1" i="0" u="none" strike="noStrike" cap="none">
                <a:solidFill>
                  <a:srgbClr val="FFFFFF"/>
                </a:solidFill>
                <a:latin typeface="Verdana"/>
                <a:ea typeface="Verdana"/>
                <a:cs typeface="Verdana"/>
                <a:sym typeface="Verdana"/>
              </a:rPr>
              <a:t>:</a:t>
            </a:r>
            <a:endParaRPr lang="el-GR" sz="1400" b="0" i="0" u="none" strike="noStrike" cap="none">
              <a:solidFill>
                <a:srgbClr val="000000"/>
              </a:solidFill>
              <a:latin typeface="Arial" pitchFamily="34" charset="0"/>
              <a:ea typeface="Arial" pitchFamily="34" charset="0"/>
              <a:cs typeface="Arial" pitchFamily="34"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8"/>
          <p:cNvSpPr/>
          <p:nvPr/>
        </p:nvSpPr>
        <p:spPr>
          <a:xfrm>
            <a:off x="0" y="2273177"/>
            <a:ext cx="12192000" cy="4797151"/>
          </a:xfrm>
          <a:prstGeom prst="rect">
            <a:avLst/>
          </a:prstGeom>
          <a:solidFill>
            <a:srgbClr val="1B456C"/>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389" name="Google Shape;389;p18"/>
          <p:cNvSpPr txBox="1"/>
          <p:nvPr/>
        </p:nvSpPr>
        <p:spPr>
          <a:xfrm>
            <a:off x="2435470" y="1106015"/>
            <a:ext cx="7502107" cy="69249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75000"/>
              </a:lnSpc>
              <a:spcBef>
                <a:spcPct val="0"/>
              </a:spcBef>
              <a:spcAft>
                <a:spcPct val="0"/>
              </a:spcAft>
              <a:buClr>
                <a:srgbClr val="000000"/>
              </a:buClr>
              <a:buSzPts val="6000"/>
              <a:buFont typeface="Arial" pitchFamily="34" charset="0"/>
              <a:buNone/>
            </a:pPr>
            <a:r>
              <a:rPr lang="en-US" sz="6000" b="0" i="0" u="none" strike="noStrike" cap="none">
                <a:solidFill>
                  <a:srgbClr val="D9325D"/>
                </a:solidFill>
                <a:latin typeface="Verdana"/>
                <a:ea typeface="Verdana"/>
                <a:cs typeface="Verdana"/>
                <a:sym typeface="Verdana"/>
              </a:rPr>
              <a:t>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390" name="Google Shape;390;p18"/>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391" name="Google Shape;391;p18"/>
          <p:cNvSpPr txBox="1"/>
          <p:nvPr/>
        </p:nvSpPr>
        <p:spPr>
          <a:xfrm>
            <a:off x="1125999" y="2732273"/>
            <a:ext cx="9607340" cy="30777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285750" marR="0" lvl="0" indent="-285750" algn="just" rtl="0">
              <a:lnSpc>
                <a:spcPct val="100000"/>
              </a:lnSpc>
              <a:spcBef>
                <a:spcPct val="0"/>
              </a:spcBef>
              <a:spcAft>
                <a:spcPct val="0"/>
              </a:spcAft>
              <a:buClr>
                <a:srgbClr val="D9325D"/>
              </a:buClr>
              <a:buSzPts val="2000"/>
              <a:buFont typeface="Arial" pitchFamily="34" charset="0"/>
              <a:buChar char="•"/>
            </a:pPr>
            <a:r>
              <a:rPr lang="en-US" sz="2000" b="1" i="0" u="none" strike="noStrike" cap="none">
                <a:solidFill>
                  <a:srgbClr val="D9325D"/>
                </a:solidFill>
                <a:latin typeface="Verdana"/>
                <a:ea typeface="Verdana"/>
                <a:cs typeface="Verdana"/>
                <a:sym typeface="Verdana"/>
              </a:rPr>
              <a:t> </a:t>
            </a:r>
            <a:endParaRPr sz="2000" b="0" i="0" u="none" strike="noStrike" cap="none">
              <a:solidFill>
                <a:schemeClr val="lt1"/>
              </a:solidFill>
              <a:latin typeface="Verdana"/>
              <a:ea typeface="Verdana"/>
              <a:cs typeface="Verdana"/>
              <a:sym typeface="Verdana"/>
            </a:endParaRPr>
          </a:p>
        </p:txBody>
      </p:sp>
      <p:sp>
        <p:nvSpPr>
          <p:cNvPr id="8" name="Google Shape;389;p18">
            <a:extLst>
              <a:ext uri="{FF2B5EF4-FFF2-40B4-BE49-F238E27FC236}">
                <a16:creationId xmlns:a16="http://schemas.microsoft.com/office/drawing/2014/main" id="{D67F7CEF-BD2B-4085-BDCF-1D07FB12EDB6}"/>
              </a:ext>
            </a:extLst>
          </p:cNvPr>
          <p:cNvSpPr txBox="1"/>
          <p:nvPr/>
        </p:nvSpPr>
        <p:spPr>
          <a:xfrm>
            <a:off x="90523" y="1347278"/>
            <a:ext cx="10975117" cy="320087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SzPts val="3600"/>
            </a:pPr>
            <a:r>
              <a:rPr lang="en-US" sz="6000" b="1" i="0" u="none" strike="noStrike" cap="none">
                <a:solidFill>
                  <a:srgbClr val="D9325D"/>
                </a:solidFill>
                <a:latin typeface="Verdana"/>
                <a:ea typeface="Verdana"/>
                <a:cs typeface="Verdana"/>
                <a:sym typeface="Verdana"/>
              </a:rPr>
              <a:t>I</a:t>
            </a:r>
            <a:r>
              <a:rPr lang="en-US" sz="6000" b="1">
                <a:solidFill>
                  <a:srgbClr val="1B456C"/>
                </a:solidFill>
                <a:latin typeface="Verdana"/>
                <a:ea typeface="Verdana"/>
                <a:sym typeface="Verdana"/>
              </a:rPr>
              <a:t>PROCURESECURITY</a:t>
            </a:r>
            <a:r>
              <a:rPr lang="en-US" sz="6000" b="1" i="0" u="none" strike="noStrike" cap="none">
                <a:solidFill>
                  <a:schemeClr val="bg1"/>
                </a:solidFill>
                <a:latin typeface="Verdana"/>
                <a:ea typeface="Verdana"/>
                <a:cs typeface="Verdana"/>
                <a:sym typeface="Verdana"/>
              </a:rPr>
              <a:t> </a:t>
            </a:r>
            <a:r>
              <a:rPr lang="en-US" sz="4400" b="1">
                <a:solidFill>
                  <a:schemeClr val="bg1"/>
                </a:solidFill>
                <a:latin typeface="Verdana"/>
                <a:ea typeface="Verdana"/>
                <a:sym typeface="Verdana"/>
              </a:rPr>
              <a:t>ΦΑΣΕΙΣ ΠΡΟ-ΕΜΠΟΡΙΚΗΣ</a:t>
            </a:r>
            <a:endParaRPr lang="el-GR">
              <a:solidFill>
                <a:schemeClr val="bg1"/>
              </a:solidFill>
              <a:ea typeface="Verdana"/>
              <a:sym typeface="Verdana"/>
            </a:endParaRPr>
          </a:p>
          <a:p>
            <a:pPr>
              <a:buSzPts val="3600"/>
            </a:pPr>
            <a:r>
              <a:rPr lang="en-US" sz="4400" b="1">
                <a:solidFill>
                  <a:schemeClr val="bg1"/>
                </a:solidFill>
                <a:latin typeface="Verdana"/>
                <a:ea typeface="Verdana"/>
                <a:sym typeface="Verdana"/>
              </a:rPr>
              <a:t> ΔΗΜΟΣΙΑΣ ΣΥΜΒΑΣΗΣ &amp;</a:t>
            </a:r>
            <a:endParaRPr lang="el-GR">
              <a:solidFill>
                <a:schemeClr val="bg1"/>
              </a:solidFill>
              <a:ea typeface="Verdana"/>
            </a:endParaRPr>
          </a:p>
          <a:p>
            <a:pPr>
              <a:buSzPts val="3600"/>
            </a:pPr>
            <a:r>
              <a:rPr lang="en-US" sz="4400" b="1">
                <a:solidFill>
                  <a:schemeClr val="bg1"/>
                </a:solidFill>
                <a:latin typeface="Verdana"/>
                <a:ea typeface="Verdana"/>
                <a:sym typeface="Verdana"/>
              </a:rPr>
              <a:t>ΔΙΑΔΙΚΑΣΙΑ ΔΗΜΟΠΡΑΤΗΣΗΣ</a:t>
            </a:r>
            <a:r>
              <a:rPr lang="en-US" sz="6000" b="1">
                <a:solidFill>
                  <a:schemeClr val="bg1"/>
                </a:solidFill>
                <a:latin typeface="Verdana"/>
                <a:ea typeface="Verdana"/>
                <a:sym typeface="Verdana"/>
              </a:rPr>
              <a:t>  </a:t>
            </a:r>
            <a:endParaRPr lang="en-US">
              <a:solidFill>
                <a:schemeClr val="bg1"/>
              </a:solidFill>
            </a:endParaRPr>
          </a:p>
        </p:txBody>
      </p:sp>
      <p:pic>
        <p:nvPicPr>
          <p:cNvPr id="9" name="Google Shape;35;p1" descr="Ein Bild, das Text, Himmel, draußen enthält.&#10;&#10;Automatisch generierte Beschreibung">
            <a:extLst>
              <a:ext uri="{FF2B5EF4-FFF2-40B4-BE49-F238E27FC236}">
                <a16:creationId xmlns:a16="http://schemas.microsoft.com/office/drawing/2014/main" id="{E528A1AE-B788-4C56-8BF5-CE91A1127266}"/>
              </a:ext>
            </a:extLst>
          </p:cNvPr>
          <p:cNvPicPr preferRelativeResize="0"/>
          <p:nvPr/>
        </p:nvPicPr>
        <p:blipFill>
          <a:blip r:embed="rId4">
            <a:alphaModFix/>
          </a:blip>
          <a:stretch>
            <a:fillRect/>
          </a:stretch>
        </p:blipFill>
        <p:spPr>
          <a:xfrm>
            <a:off x="8834718" y="4854269"/>
            <a:ext cx="3144043" cy="2000989"/>
          </a:xfrm>
          <a:prstGeom prst="rect">
            <a:avLst/>
          </a:prstGeom>
          <a:ln>
            <a:noFill/>
          </a:ln>
          <a:effectLst>
            <a:softEdge rad="112500"/>
          </a:effectLst>
        </p:spPr>
      </p:pic>
    </p:spTree>
    <p:extLst>
      <p:ext uri="{BB962C8B-B14F-4D97-AF65-F5344CB8AC3E}">
        <p14:creationId xmlns:p14="http://schemas.microsoft.com/office/powerpoint/2010/main" val="13336416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4"/>
          <p:cNvSpPr/>
          <p:nvPr/>
        </p:nvSpPr>
        <p:spPr>
          <a:xfrm>
            <a:off x="-1" y="0"/>
            <a:ext cx="3575721" cy="6858000"/>
          </a:xfrm>
          <a:prstGeom prst="rect">
            <a:avLst/>
          </a:prstGeom>
          <a:solidFill>
            <a:srgbClr val="1B456C">
              <a:alpha val="88235"/>
            </a:srgb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443" name="Google Shape;443;p24"/>
          <p:cNvPicPr preferRelativeResize="0"/>
          <p:nvPr/>
        </p:nvPicPr>
        <p:blipFill>
          <a:blip r:embed="rId3">
            <a:alphaModFix/>
          </a:blip>
          <a:stretch>
            <a:fillRect/>
          </a:stretch>
        </p:blipFill>
        <p:spPr>
          <a:xfrm>
            <a:off x="9013656" y="285750"/>
            <a:ext cx="2853572" cy="345600"/>
          </a:xfrm>
          <a:prstGeom prst="rect">
            <a:avLst/>
          </a:prstGeom>
          <a:noFill/>
          <a:ln>
            <a:noFill/>
          </a:ln>
        </p:spPr>
      </p:pic>
      <p:pic>
        <p:nvPicPr>
          <p:cNvPr id="444" name="Google Shape;444;p24"/>
          <p:cNvPicPr preferRelativeResize="0"/>
          <p:nvPr/>
        </p:nvPicPr>
        <p:blipFill>
          <a:blip r:embed="rId4">
            <a:alphaModFix/>
          </a:blip>
          <a:srcRect l="44147" r="37175"/>
          <a:stretch>
            <a:fillRect/>
          </a:stretch>
        </p:blipFill>
        <p:spPr>
          <a:xfrm>
            <a:off x="624114" y="718902"/>
            <a:ext cx="2278744" cy="5362584"/>
          </a:xfrm>
          <a:prstGeom prst="rect">
            <a:avLst/>
          </a:prstGeom>
          <a:noFill/>
          <a:ln>
            <a:noFill/>
          </a:ln>
        </p:spPr>
      </p:pic>
      <p:sp>
        <p:nvSpPr>
          <p:cNvPr id="445" name="Google Shape;445;p24"/>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3600"/>
              <a:buFont typeface="Arial" pitchFamily="34" charset="0"/>
              <a:buNone/>
            </a:pPr>
            <a:r>
              <a:rPr lang="en-US" sz="3600" b="1">
                <a:solidFill>
                  <a:srgbClr val="D9325D"/>
                </a:solidFill>
                <a:latin typeface="Verdana"/>
                <a:ea typeface="Verdana"/>
                <a:cs typeface="Verdana"/>
                <a:sym typeface="Verdana"/>
              </a:rPr>
              <a:t>Φ</a:t>
            </a:r>
            <a:r>
              <a:rPr lang="en-US" sz="3600" b="1">
                <a:solidFill>
                  <a:srgbClr val="1B456C"/>
                </a:solidFill>
                <a:latin typeface="Verdana"/>
                <a:ea typeface="Verdana"/>
                <a:cs typeface="Verdana"/>
                <a:sym typeface="Verdana"/>
              </a:rPr>
              <a:t>ΑΣΗ</a:t>
            </a:r>
            <a:r>
              <a:rPr lang="en-US" sz="3600" b="1" i="0" u="none" strike="noStrike" cap="none">
                <a:solidFill>
                  <a:srgbClr val="1B456C"/>
                </a:solidFill>
                <a:latin typeface="Verdana"/>
                <a:ea typeface="Verdana"/>
                <a:cs typeface="Verdana"/>
                <a:sym typeface="Verdana"/>
              </a:rPr>
              <a:t> I</a:t>
            </a:r>
            <a:endParaRPr sz="3600" b="0" i="0" u="none" strike="noStrike" cap="none">
              <a:solidFill>
                <a:srgbClr val="1B456C"/>
              </a:solidFill>
              <a:latin typeface="Verdana"/>
              <a:ea typeface="Verdana"/>
              <a:cs typeface="Verdana"/>
              <a:sym typeface="Verdana"/>
            </a:endParaRPr>
          </a:p>
        </p:txBody>
      </p:sp>
      <p:sp>
        <p:nvSpPr>
          <p:cNvPr id="446" name="Google Shape;446;p24"/>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Clr>
                <a:srgbClr val="1D599C"/>
              </a:buClr>
              <a:buSzPts val="2000"/>
            </a:pPr>
            <a:r>
              <a:rPr lang="en-US" sz="2000" err="1">
                <a:solidFill>
                  <a:srgbClr val="1B456C"/>
                </a:solidFill>
                <a:latin typeface="Verdana"/>
                <a:ea typeface="Verdana"/>
                <a:cs typeface="Verdana"/>
                <a:sym typeface="Verdana"/>
              </a:rPr>
              <a:t>Σχεδιασμός ιδέας, αρχιτεκτονική και τεχνικα χαρακτηριστικα βάσει των απαιτήσεων των αναθετουσών αρχών, περιπτώσεις και μοντέλα: </a:t>
            </a:r>
            <a:endParaRPr lang="en-US" sz="2000" b="0" i="0" u="none" strike="noStrike" cap="none">
              <a:solidFill>
                <a:srgbClr val="1B456C"/>
              </a:solidFill>
              <a:latin typeface="Verdana"/>
              <a:ea typeface="Verdana"/>
            </a:endParaRPr>
          </a:p>
        </p:txBody>
      </p:sp>
      <p:sp>
        <p:nvSpPr>
          <p:cNvPr id="447" name="Google Shape;447;p24"/>
          <p:cNvSpPr txBox="1"/>
          <p:nvPr/>
        </p:nvSpPr>
        <p:spPr>
          <a:xfrm>
            <a:off x="3949467" y="2644398"/>
            <a:ext cx="7785333" cy="31085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9705" indent="-179705">
              <a:buClr>
                <a:srgbClr val="1B456C"/>
              </a:buClr>
              <a:buSzPts val="1800"/>
              <a:buFont typeface="Arial" pitchFamily="34" charset="0"/>
              <a:buChar char="•"/>
            </a:pPr>
            <a:r>
              <a:rPr lang="en-US" sz="1800" b="1" i="0" u="none" strike="noStrike" cap="none">
                <a:solidFill>
                  <a:srgbClr val="D9325D"/>
                </a:solidFill>
                <a:latin typeface="Verdana"/>
                <a:ea typeface="Verdana"/>
                <a:cs typeface="Verdana"/>
                <a:sym typeface="Verdana"/>
              </a:rPr>
              <a:t>6</a:t>
            </a:r>
            <a:r>
              <a:rPr lang="en-US" sz="1800" b="0" i="0" u="none" strike="noStrike" cap="none">
                <a:solidFill>
                  <a:srgbClr val="1B456C"/>
                </a:solidFill>
                <a:latin typeface="Verdana"/>
                <a:ea typeface="Verdana"/>
                <a:cs typeface="Verdana"/>
                <a:sym typeface="Verdana"/>
              </a:rPr>
              <a:t> </a:t>
            </a:r>
            <a:r>
              <a:rPr lang="en-US" sz="1800">
                <a:solidFill>
                  <a:srgbClr val="1B456C"/>
                </a:solidFill>
                <a:latin typeface="Verdana"/>
                <a:ea typeface="Verdana"/>
                <a:cs typeface="Verdana"/>
                <a:sym typeface="Verdana"/>
              </a:rPr>
              <a:t>ανάδοχοι </a:t>
            </a:r>
            <a:endParaRPr lang="el-GR" sz="1800" b="0" i="0" u="none" strike="noStrike" cap="none">
              <a:solidFill>
                <a:srgbClr val="1B456C"/>
              </a:solidFill>
              <a:latin typeface="Verdana"/>
              <a:ea typeface="Verdana"/>
              <a:cs typeface="Verdana"/>
            </a:endParaRPr>
          </a:p>
          <a:p>
            <a:pPr marL="179705" indent="-179705">
              <a:spcBef>
                <a:spcPts val="900"/>
              </a:spcBef>
              <a:buClr>
                <a:srgbClr val="1B456C"/>
              </a:buClr>
              <a:buSzPts val="1800"/>
              <a:buFont typeface="Arial" pitchFamily="34" charset="0"/>
              <a:buChar char="•"/>
            </a:pPr>
            <a:r>
              <a:rPr lang="en-US" sz="1800" b="1" err="1">
                <a:solidFill>
                  <a:srgbClr val="D9325D"/>
                </a:solidFill>
                <a:latin typeface="Verdana"/>
                <a:ea typeface="Verdana"/>
                <a:cs typeface="Verdana"/>
                <a:sym typeface="Verdana"/>
              </a:rPr>
              <a:t>Αναμενόμενο αποτέλεσμα</a:t>
            </a:r>
            <a:r>
              <a:rPr lang="en-US" sz="1800" b="0" i="0" u="none" strike="noStrike" cap="none">
                <a:solidFill>
                  <a:srgbClr val="1B456C"/>
                </a:solidFill>
                <a:latin typeface="Verdana"/>
                <a:ea typeface="Verdana"/>
                <a:cs typeface="Verdana"/>
                <a:sym typeface="Verdana"/>
              </a:rPr>
              <a:t>: </a:t>
            </a:r>
            <a:endParaRPr sz="1400" b="0" i="0" u="none" strike="noStrike" cap="none">
              <a:solidFill>
                <a:srgbClr val="000000"/>
              </a:solidFill>
              <a:latin typeface="Arial" pitchFamily="34" charset="0"/>
              <a:ea typeface="Arial" pitchFamily="34" charset="0"/>
              <a:cs typeface="Arial" pitchFamily="34" charset="0"/>
            </a:endParaRPr>
          </a:p>
          <a:p>
            <a:pPr marL="521335" lvl="1" indent="-342900">
              <a:spcBef>
                <a:spcPts val="9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Λεπτομερής αναφορά και σχεδιασμός</a:t>
            </a:r>
            <a:r>
              <a:rPr lang="en-US" sz="1800" b="0" i="0" u="none" strike="noStrike" cap="none">
                <a:solidFill>
                  <a:srgbClr val="1B456C"/>
                </a:solidFill>
                <a:latin typeface="Verdana"/>
                <a:ea typeface="Verdana"/>
                <a:cs typeface="Verdana"/>
                <a:sym typeface="Verdana"/>
              </a:rPr>
              <a:t> </a:t>
            </a:r>
            <a:r>
              <a:rPr lang="en-US" sz="1800" err="1">
                <a:solidFill>
                  <a:srgbClr val="1B456C"/>
                </a:solidFill>
                <a:latin typeface="Verdana"/>
                <a:ea typeface="Verdana"/>
                <a:cs typeface="Verdana"/>
                <a:sym typeface="Verdana"/>
              </a:rPr>
              <a:t>για τις φάσεις </a:t>
            </a:r>
            <a:r>
              <a:rPr lang="en-US" sz="1800" b="0" i="0" u="none" strike="noStrike" cap="none">
                <a:solidFill>
                  <a:srgbClr val="1B456C"/>
                </a:solidFill>
                <a:latin typeface="Verdana"/>
                <a:ea typeface="Verdana"/>
                <a:cs typeface="Verdana"/>
                <a:sym typeface="Verdana"/>
              </a:rPr>
              <a:t>II &amp; III.</a:t>
            </a:r>
            <a:endParaRPr lang="en-US" sz="1800" b="0" i="0" u="none" strike="noStrike" cap="none">
              <a:solidFill>
                <a:srgbClr val="1B456C"/>
              </a:solidFill>
              <a:latin typeface="Verdana"/>
              <a:ea typeface="Verdana"/>
            </a:endParaRPr>
          </a:p>
          <a:p>
            <a:pPr marL="179705" marR="0" lvl="0" indent="-179705" algn="l" rtl="0">
              <a:lnSpc>
                <a:spcPct val="100000"/>
              </a:lnSpc>
              <a:spcBef>
                <a:spcPts val="900"/>
              </a:spcBef>
              <a:spcAft>
                <a:spcPct val="0"/>
              </a:spcAft>
              <a:buClr>
                <a:srgbClr val="1B456C"/>
              </a:buClr>
              <a:buSzPts val="1800"/>
              <a:buFont typeface="Arial" pitchFamily="34" charset="0"/>
              <a:buChar char="•"/>
            </a:pPr>
            <a:r>
              <a:rPr lang="en-US" sz="1800" b="1" i="0" u="none" strike="noStrike" cap="none">
                <a:solidFill>
                  <a:srgbClr val="D9325D"/>
                </a:solidFill>
                <a:latin typeface="Verdana"/>
                <a:ea typeface="Verdana"/>
                <a:cs typeface="Verdana"/>
                <a:sym typeface="Verdana"/>
              </a:rPr>
              <a:t>4 </a:t>
            </a:r>
            <a:r>
              <a:rPr lang="en-US" sz="1800" b="1" err="1">
                <a:solidFill>
                  <a:srgbClr val="D9325D"/>
                </a:solidFill>
                <a:latin typeface="Verdana"/>
                <a:ea typeface="Verdana"/>
                <a:cs typeface="Verdana"/>
                <a:sym typeface="Verdana"/>
              </a:rPr>
              <a:t>μήνες</a:t>
            </a:r>
            <a:endParaRPr sz="1400" b="0" i="0" u="none" strike="noStrike" cap="none" err="1">
              <a:solidFill>
                <a:srgbClr val="000000"/>
              </a:solidFill>
              <a:latin typeface="Arial" pitchFamily="34" charset="0"/>
              <a:ea typeface="Arial" pitchFamily="34" charset="0"/>
              <a:cs typeface="Arial" pitchFamily="34" charset="0"/>
            </a:endParaRPr>
          </a:p>
          <a:p>
            <a:pPr marL="179705" indent="-179705">
              <a:spcBef>
                <a:spcPts val="9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Μέγιστος προϋπολογισμός</a:t>
            </a:r>
            <a:r>
              <a:rPr lang="en-US" sz="1800" b="0" i="0" u="none" strike="noStrike" cap="none">
                <a:solidFill>
                  <a:srgbClr val="1B456C"/>
                </a:solidFill>
                <a:latin typeface="Verdana"/>
                <a:ea typeface="Verdana"/>
                <a:cs typeface="Verdana"/>
                <a:sym typeface="Verdana"/>
              </a:rPr>
              <a:t>: </a:t>
            </a:r>
            <a:r>
              <a:rPr lang="en-US" sz="1800" b="1" i="0" u="none" strike="noStrike" cap="none">
                <a:solidFill>
                  <a:srgbClr val="D9325D"/>
                </a:solidFill>
                <a:latin typeface="Verdana"/>
                <a:ea typeface="Verdana"/>
                <a:cs typeface="Verdana"/>
                <a:sym typeface="Verdana"/>
              </a:rPr>
              <a:t>€840,000 </a:t>
            </a:r>
            <a:r>
              <a:rPr lang="en-US" sz="1800">
                <a:solidFill>
                  <a:srgbClr val="1B456C"/>
                </a:solidFill>
                <a:latin typeface="Verdana"/>
                <a:ea typeface="Verdana"/>
                <a:sym typeface="Verdana"/>
              </a:rPr>
              <a:t>(μέγιστο ποσό  €140,000 ανά ανάδοχο)</a:t>
            </a:r>
            <a:endParaRPr sz="1800">
              <a:solidFill>
                <a:srgbClr val="1B456C"/>
              </a:solidFill>
              <a:latin typeface="Verdana"/>
              <a:ea typeface="Verdana"/>
            </a:endParaRPr>
          </a:p>
          <a:p>
            <a:pPr marL="521335" lvl="1" indent="-342900">
              <a:spcBef>
                <a:spcPts val="6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Οι προσφορές βαθμολογούνται βάσει ποιότητας-τιμής </a:t>
            </a:r>
            <a:endParaRPr lang="en-US">
              <a:ea typeface="Verdana"/>
            </a:endParaRPr>
          </a:p>
          <a:p>
            <a:pPr marL="521335" lvl="1" indent="-342900">
              <a:spcBef>
                <a:spcPts val="600"/>
              </a:spcBef>
              <a:buClr>
                <a:srgbClr val="1B456C"/>
              </a:buClr>
              <a:buSzPts val="1800"/>
              <a:buFont typeface="Arial" pitchFamily="34" charset="0"/>
              <a:buChar char="•"/>
            </a:pPr>
            <a:r>
              <a:rPr lang="en-US" sz="1800" b="1" err="1">
                <a:solidFill>
                  <a:srgbClr val="D9325D"/>
                </a:solidFill>
                <a:latin typeface="Verdana"/>
                <a:ea typeface="Verdana"/>
                <a:cs typeface="Verdana"/>
                <a:sym typeface="Verdana"/>
              </a:rPr>
              <a:t>Ανάδοχοι μέχρι ο υπολειπόμενος προϋπολογισμός να μην επαρκεί </a:t>
            </a:r>
            <a:r>
              <a:rPr lang="en-US" sz="1800" err="1">
                <a:solidFill>
                  <a:srgbClr val="1B456C"/>
                </a:solidFill>
                <a:latin typeface="Verdana"/>
                <a:ea typeface="Verdana"/>
                <a:sym typeface="Verdana"/>
              </a:rPr>
              <a:t>για την επόμενη καλύτερη προσφορά </a:t>
            </a:r>
            <a:endParaRPr lang="en-US" sz="1800" b="0" i="0" u="none" strike="noStrike" cap="none">
              <a:solidFill>
                <a:srgbClr val="1B456C"/>
              </a:solidFill>
              <a:latin typeface="Verdana"/>
              <a:ea typeface="Verdana"/>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25"/>
          <p:cNvSpPr/>
          <p:nvPr/>
        </p:nvSpPr>
        <p:spPr>
          <a:xfrm>
            <a:off x="-1" y="0"/>
            <a:ext cx="3575721" cy="6858000"/>
          </a:xfrm>
          <a:prstGeom prst="rect">
            <a:avLst/>
          </a:prstGeom>
          <a:solidFill>
            <a:srgbClr val="1B456C">
              <a:alpha val="88235"/>
            </a:srgb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453" name="Google Shape;453;p25"/>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454" name="Google Shape;454;p25"/>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3600"/>
              <a:buFont typeface="Arial" pitchFamily="34" charset="0"/>
              <a:buNone/>
            </a:pPr>
            <a:r>
              <a:rPr lang="en-US" sz="3600" b="1">
                <a:solidFill>
                  <a:srgbClr val="D9325D"/>
                </a:solidFill>
                <a:latin typeface="Verdana"/>
                <a:ea typeface="Verdana"/>
                <a:cs typeface="Verdana"/>
                <a:sym typeface="Verdana"/>
              </a:rPr>
              <a:t>Φ</a:t>
            </a:r>
            <a:r>
              <a:rPr lang="en-US" sz="3600" b="1">
                <a:solidFill>
                  <a:srgbClr val="1B456C"/>
                </a:solidFill>
                <a:latin typeface="Verdana"/>
                <a:ea typeface="Verdana"/>
                <a:cs typeface="Verdana"/>
                <a:sym typeface="Verdana"/>
              </a:rPr>
              <a:t>ΑΣΗ</a:t>
            </a:r>
            <a:r>
              <a:rPr lang="en-US" sz="3600" b="1" i="0" u="none" strike="noStrike" cap="none">
                <a:solidFill>
                  <a:srgbClr val="1B456C"/>
                </a:solidFill>
                <a:latin typeface="Verdana"/>
                <a:ea typeface="Verdana"/>
                <a:cs typeface="Verdana"/>
                <a:sym typeface="Verdana"/>
              </a:rPr>
              <a:t> II</a:t>
            </a:r>
            <a:endParaRPr lang="el-GR" sz="3600" b="0" i="0" u="none" strike="noStrike" cap="none">
              <a:solidFill>
                <a:srgbClr val="1B456C"/>
              </a:solidFill>
              <a:latin typeface="Verdana"/>
              <a:ea typeface="Verdana"/>
              <a:cs typeface="Verdana"/>
            </a:endParaRPr>
          </a:p>
        </p:txBody>
      </p:sp>
      <p:sp>
        <p:nvSpPr>
          <p:cNvPr id="455" name="Google Shape;455;p25"/>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Clr>
                <a:srgbClr val="1D599C"/>
              </a:buClr>
              <a:buSzPts val="2000"/>
            </a:pPr>
            <a:r>
              <a:rPr lang="en-US" sz="2000" err="1">
                <a:solidFill>
                  <a:srgbClr val="1B456C"/>
                </a:solidFill>
                <a:latin typeface="Verdana"/>
                <a:ea typeface="Verdana"/>
                <a:sym typeface="Verdana"/>
              </a:rPr>
              <a:t>Ανάπτυξη πρωτότυπων συστημάτων σε δύο παραλλαγές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456" name="Google Shape;456;p25"/>
          <p:cNvSpPr txBox="1"/>
          <p:nvPr/>
        </p:nvSpPr>
        <p:spPr>
          <a:xfrm>
            <a:off x="3579674" y="1718794"/>
            <a:ext cx="8233567" cy="507831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9705" indent="-179705">
              <a:buClr>
                <a:srgbClr val="1B456C"/>
              </a:buClr>
              <a:buSzPts val="1800"/>
              <a:buFont typeface="Arial" pitchFamily="34" charset="0"/>
              <a:buChar char="•"/>
            </a:pPr>
            <a:r>
              <a:rPr lang="en-US" sz="1800" b="1" i="0" u="none" strike="noStrike" cap="none">
                <a:solidFill>
                  <a:srgbClr val="D9325D"/>
                </a:solidFill>
                <a:latin typeface="Verdana"/>
                <a:ea typeface="Verdana"/>
                <a:cs typeface="Verdana"/>
                <a:sym typeface="Verdana"/>
              </a:rPr>
              <a:t>4</a:t>
            </a:r>
            <a:r>
              <a:rPr lang="en-US" sz="1800">
                <a:solidFill>
                  <a:srgbClr val="1B456C"/>
                </a:solidFill>
                <a:latin typeface="Verdana"/>
                <a:ea typeface="Verdana"/>
                <a:cs typeface="Verdana"/>
                <a:sym typeface="Verdana"/>
              </a:rPr>
              <a:t> ανάδοχοι </a:t>
            </a:r>
            <a:endParaRPr lang="el-GR" sz="1800">
              <a:solidFill>
                <a:srgbClr val="1B456C"/>
              </a:solidFill>
              <a:latin typeface="Verdana"/>
              <a:ea typeface="Verdana"/>
              <a:cs typeface="Verdana"/>
              <a:sym typeface="Verdana"/>
            </a:endParaRPr>
          </a:p>
          <a:p>
            <a:pPr marL="179705" indent="-179705">
              <a:buClr>
                <a:srgbClr val="1B456C"/>
              </a:buClr>
              <a:buSzPts val="1800"/>
              <a:buFont typeface="Arial" pitchFamily="34" charset="0"/>
              <a:buChar char="•"/>
            </a:pPr>
            <a:r>
              <a:rPr lang="en-US" sz="1800" b="1" err="1">
                <a:solidFill>
                  <a:srgbClr val="D9325D"/>
                </a:solidFill>
                <a:latin typeface="Verdana"/>
                <a:ea typeface="Verdana"/>
                <a:cs typeface="Verdana"/>
                <a:sym typeface="Verdana"/>
              </a:rPr>
              <a:t>Αναμενόμενα αποτελέσματα</a:t>
            </a:r>
            <a:r>
              <a:rPr lang="en-US" sz="1800" b="0" i="0" u="none" strike="noStrike" cap="none">
                <a:solidFill>
                  <a:srgbClr val="1B456C"/>
                </a:solidFill>
                <a:latin typeface="Verdana"/>
                <a:ea typeface="Verdana"/>
                <a:cs typeface="Verdana"/>
                <a:sym typeface="Verdana"/>
              </a:rPr>
              <a:t>: </a:t>
            </a:r>
            <a:endParaRPr lang="el-GR" sz="1800" b="0" i="0" u="none" strike="noStrike" cap="none">
              <a:solidFill>
                <a:srgbClr val="1B456C"/>
              </a:solidFill>
              <a:latin typeface="Verdana"/>
              <a:ea typeface="Verdana"/>
              <a:cs typeface="Verdana"/>
            </a:endParaRPr>
          </a:p>
          <a:p>
            <a:pPr marL="521335" lvl="1" indent="-342900">
              <a:spcBef>
                <a:spcPts val="9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Προσδιορισμός πρωτοτύπου</a:t>
            </a:r>
            <a:r>
              <a:rPr lang="en-US" sz="1800" b="0" i="0" u="none" strike="noStrike" cap="none">
                <a:solidFill>
                  <a:srgbClr val="1B456C"/>
                </a:solidFill>
                <a:latin typeface="Verdana"/>
                <a:ea typeface="Verdana"/>
                <a:cs typeface="Verdana"/>
                <a:sym typeface="Verdana"/>
              </a:rPr>
              <a:t>(v1)</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521335" lvl="1" indent="-342900">
              <a:spcBef>
                <a:spcPts val="900"/>
              </a:spcBef>
              <a:buClr>
                <a:srgbClr val="1B456C"/>
              </a:buClr>
              <a:buSzPts val="1800"/>
              <a:buFont typeface="Arial" pitchFamily="34" charset="0"/>
              <a:buChar char="•"/>
            </a:pPr>
            <a:r>
              <a:rPr lang="en-US" sz="1800">
                <a:solidFill>
                  <a:srgbClr val="1B456C"/>
                </a:solidFill>
                <a:latin typeface="Verdana"/>
                <a:ea typeface="Verdana"/>
                <a:cs typeface="Verdana"/>
                <a:sym typeface="Verdana"/>
              </a:rPr>
              <a:t>Επίδειξη πρωτοτύπου</a:t>
            </a:r>
            <a:r>
              <a:rPr lang="en-US" sz="1800" b="0" i="0" u="none" strike="noStrike" cap="none">
                <a:solidFill>
                  <a:srgbClr val="1B456C"/>
                </a:solidFill>
                <a:latin typeface="Verdana"/>
                <a:ea typeface="Verdana"/>
                <a:cs typeface="Verdana"/>
                <a:sym typeface="Verdana"/>
              </a:rPr>
              <a:t> (v2)</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a:p>
            <a:pPr marL="521335" lvl="1" indent="-342900">
              <a:spcBef>
                <a:spcPts val="9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Σχεδιασμός για δοκιμές πεδίου </a:t>
            </a:r>
            <a:endParaRPr lang="en-US">
              <a:ea typeface="Verdana"/>
              <a:sym typeface="Verdana"/>
            </a:endParaRPr>
          </a:p>
          <a:p>
            <a:pPr marL="521335" lvl="1" indent="-342900">
              <a:spcBef>
                <a:spcPts val="900"/>
              </a:spcBef>
              <a:buClr>
                <a:srgbClr val="1B456C"/>
              </a:buClr>
              <a:buSzPts val="1800"/>
              <a:buFont typeface="Arial" pitchFamily="34" charset="0"/>
              <a:buChar char="•"/>
            </a:pPr>
            <a:r>
              <a:rPr lang="en-US" sz="1800">
                <a:solidFill>
                  <a:srgbClr val="1B456C"/>
                </a:solidFill>
                <a:latin typeface="Verdana"/>
                <a:ea typeface="Verdana"/>
                <a:cs typeface="Verdana"/>
                <a:sym typeface="Verdana"/>
              </a:rPr>
              <a:t>Επικαιροποιημένη πρόβλεψη κόστος/όφελος συμπεριλαμβανομένου ενός προκαταρκτικού επιχειρησιακού σχεδίου </a:t>
            </a:r>
            <a:endParaRPr lang="en-US">
              <a:ea typeface="Verdana"/>
            </a:endParaRPr>
          </a:p>
          <a:p>
            <a:pPr marL="521335" lvl="1" indent="-342900">
              <a:spcBef>
                <a:spcPts val="900"/>
              </a:spcBef>
              <a:buClr>
                <a:srgbClr val="1B456C"/>
              </a:buClr>
              <a:buSzPts val="1800"/>
              <a:buFont typeface="Arial" pitchFamily="34" charset="0"/>
              <a:buChar char="•"/>
            </a:pPr>
            <a:r>
              <a:rPr lang="en-US" sz="1800" b="1">
                <a:solidFill>
                  <a:srgbClr val="D9325D"/>
                </a:solidFill>
                <a:latin typeface="Verdana"/>
                <a:ea typeface="Verdana"/>
                <a:cs typeface="Verdana"/>
                <a:sym typeface="Verdana"/>
              </a:rPr>
              <a:t>8</a:t>
            </a:r>
            <a:r>
              <a:rPr lang="en-US" sz="1800" b="1" i="0" u="none" strike="noStrike" cap="none">
                <a:solidFill>
                  <a:srgbClr val="D9325D"/>
                </a:solidFill>
                <a:latin typeface="Verdana"/>
                <a:ea typeface="Verdana"/>
                <a:cs typeface="Verdana"/>
                <a:sym typeface="Verdana"/>
              </a:rPr>
              <a:t> </a:t>
            </a:r>
            <a:r>
              <a:rPr lang="en-US" sz="1800" b="1" err="1">
                <a:solidFill>
                  <a:srgbClr val="D9325D"/>
                </a:solidFill>
                <a:latin typeface="Verdana"/>
                <a:ea typeface="Verdana"/>
                <a:cs typeface="Verdana"/>
                <a:sym typeface="Verdana"/>
              </a:rPr>
              <a:t>μήνες</a:t>
            </a:r>
            <a:endParaRPr sz="1400" b="0" i="0" u="none" strike="noStrike" cap="none" err="1">
              <a:solidFill>
                <a:srgbClr val="000000"/>
              </a:solidFill>
              <a:latin typeface="Arial" pitchFamily="34" charset="0"/>
              <a:ea typeface="Arial" pitchFamily="34" charset="0"/>
              <a:cs typeface="Arial" pitchFamily="34" charset="0"/>
            </a:endParaRPr>
          </a:p>
          <a:p>
            <a:pPr marL="179705" indent="-179705">
              <a:spcBef>
                <a:spcPts val="9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Μέγιστος προϋπολογισμός:</a:t>
            </a:r>
            <a:r>
              <a:rPr lang="en-US" sz="1800" b="0" i="0" u="none" strike="noStrike" cap="none">
                <a:solidFill>
                  <a:srgbClr val="1B456C"/>
                </a:solidFill>
                <a:latin typeface="Verdana"/>
                <a:ea typeface="Verdana"/>
                <a:cs typeface="Verdana"/>
                <a:sym typeface="Verdana"/>
              </a:rPr>
              <a:t> </a:t>
            </a:r>
            <a:r>
              <a:rPr lang="en-US" sz="1800" b="1" i="0" u="none" strike="noStrike" cap="none">
                <a:solidFill>
                  <a:srgbClr val="D9325D"/>
                </a:solidFill>
                <a:latin typeface="Verdana"/>
                <a:ea typeface="Verdana"/>
                <a:cs typeface="Verdana"/>
                <a:sym typeface="Verdana"/>
              </a:rPr>
              <a:t>€2,940,000 </a:t>
            </a:r>
            <a:r>
              <a:rPr lang="en-US" sz="1800">
                <a:solidFill>
                  <a:srgbClr val="1B456C"/>
                </a:solidFill>
                <a:latin typeface="Verdana"/>
                <a:ea typeface="Verdana"/>
                <a:sym typeface="Verdana"/>
              </a:rPr>
              <a:t>(μέγιστο ποσό  €735,000 νά ανάδοχο)</a:t>
            </a:r>
            <a:endParaRPr lang="en-US" sz="1800">
              <a:solidFill>
                <a:srgbClr val="1B456C"/>
              </a:solidFill>
              <a:latin typeface="Verdana"/>
              <a:ea typeface="Verdana"/>
            </a:endParaRPr>
          </a:p>
          <a:p>
            <a:pPr marL="521335" lvl="1" indent="-342900">
              <a:spcBef>
                <a:spcPts val="600"/>
              </a:spcBef>
              <a:buSzPts val="1800"/>
              <a:buFont typeface="Arial,Sans-Serif"/>
              <a:buChar char="•"/>
            </a:pPr>
            <a:r>
              <a:rPr lang="en-US" sz="1800" err="1">
                <a:solidFill>
                  <a:srgbClr val="1B456C"/>
                </a:solidFill>
                <a:latin typeface="Verdana"/>
                <a:ea typeface="Verdana"/>
                <a:sym typeface="Verdana"/>
              </a:rPr>
              <a:t>Οι προσφορές βαθμολογούνται βάσει ποιότητας-τιμής </a:t>
            </a:r>
            <a:endParaRPr lang="en-US" sz="1800">
              <a:ea typeface="Verdana"/>
              <a:sym typeface="Verdana"/>
            </a:endParaRPr>
          </a:p>
          <a:p>
            <a:pPr marL="521335" lvl="1" indent="-342900">
              <a:spcBef>
                <a:spcPts val="600"/>
              </a:spcBef>
              <a:buSzPts val="1800"/>
              <a:buFont typeface="Arial,Sans-Serif"/>
              <a:buChar char="•"/>
            </a:pPr>
            <a:r>
              <a:rPr lang="en-US" sz="1800" b="1" err="1">
                <a:solidFill>
                  <a:srgbClr val="D9325D"/>
                </a:solidFill>
                <a:latin typeface="Verdana"/>
                <a:ea typeface="Verdana"/>
                <a:sym typeface="Verdana"/>
              </a:rPr>
              <a:t>Ανάδοχοι μέχρι ο υπολειπόμενος προϋπολογισμός να μην επαρκεί </a:t>
            </a:r>
            <a:r>
              <a:rPr lang="en-US" sz="1800" err="1">
                <a:solidFill>
                  <a:srgbClr val="1B456C"/>
                </a:solidFill>
                <a:latin typeface="Verdana"/>
                <a:ea typeface="Verdana"/>
                <a:sym typeface="Verdana"/>
              </a:rPr>
              <a:t>για την επόμενη καλύτερη προσφορά </a:t>
            </a:r>
            <a:endParaRPr lang="en-US" sz="1800" i="0" u="none" strike="noStrike" cap="none">
              <a:ea typeface="Verdana"/>
            </a:endParaRPr>
          </a:p>
          <a:p>
            <a:pPr marL="521335" marR="0" lvl="1" indent="-342900" algn="l">
              <a:lnSpc>
                <a:spcPct val="100000"/>
              </a:lnSpc>
              <a:spcBef>
                <a:spcPts val="600"/>
              </a:spcBef>
              <a:spcAft>
                <a:spcPct val="0"/>
              </a:spcAft>
              <a:buClr>
                <a:srgbClr val="1B456C"/>
              </a:buClr>
              <a:buSzPts val="1800"/>
              <a:buFont typeface="Arial" pitchFamily="34" charset="0"/>
              <a:buChar char="•"/>
            </a:pPr>
            <a:endParaRPr lang="en-US" sz="1800" b="1" i="0" u="none" strike="noStrike" cap="none">
              <a:solidFill>
                <a:srgbClr val="D9325D"/>
              </a:solidFill>
              <a:latin typeface="Verdana"/>
              <a:ea typeface="Verdana"/>
            </a:endParaRPr>
          </a:p>
        </p:txBody>
      </p:sp>
      <p:pic>
        <p:nvPicPr>
          <p:cNvPr id="457" name="Google Shape;457;p25"/>
          <p:cNvPicPr preferRelativeResize="0"/>
          <p:nvPr/>
        </p:nvPicPr>
        <p:blipFill>
          <a:blip r:embed="rId4">
            <a:alphaModFix/>
          </a:blip>
          <a:srcRect l="63036" r="18516"/>
          <a:stretch>
            <a:fillRect/>
          </a:stretch>
        </p:blipFill>
        <p:spPr>
          <a:xfrm>
            <a:off x="660400" y="740060"/>
            <a:ext cx="2231912" cy="5317840"/>
          </a:xfrm>
          <a:prstGeom prst="rect">
            <a:avLst/>
          </a:prstGeom>
          <a:noFill/>
          <a:ln>
            <a:noFill/>
          </a:ln>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26"/>
          <p:cNvSpPr/>
          <p:nvPr/>
        </p:nvSpPr>
        <p:spPr>
          <a:xfrm>
            <a:off x="-1" y="0"/>
            <a:ext cx="3575721" cy="6858000"/>
          </a:xfrm>
          <a:prstGeom prst="rect">
            <a:avLst/>
          </a:prstGeom>
          <a:solidFill>
            <a:srgbClr val="1B456C">
              <a:alpha val="88235"/>
            </a:srgb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463" name="Google Shape;463;p26"/>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464" name="Google Shape;464;p26"/>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3600"/>
              <a:buFont typeface="Arial" pitchFamily="34" charset="0"/>
              <a:buNone/>
            </a:pPr>
            <a:r>
              <a:rPr lang="en-US" sz="3600" b="1" i="0" u="none" strike="noStrike" cap="none">
                <a:solidFill>
                  <a:srgbClr val="D9325D"/>
                </a:solidFill>
                <a:latin typeface="Verdana"/>
                <a:ea typeface="Verdana"/>
                <a:cs typeface="Verdana"/>
                <a:sym typeface="Verdana"/>
              </a:rPr>
              <a:t>P</a:t>
            </a:r>
            <a:r>
              <a:rPr lang="en-US" sz="3600" b="1" i="0" u="none" strike="noStrike" cap="none">
                <a:solidFill>
                  <a:srgbClr val="1B456C"/>
                </a:solidFill>
                <a:latin typeface="Verdana"/>
                <a:ea typeface="Verdana"/>
                <a:cs typeface="Verdana"/>
                <a:sym typeface="Verdana"/>
              </a:rPr>
              <a:t>HASE III</a:t>
            </a:r>
            <a:endParaRPr sz="3600" b="0" i="0" u="none" strike="noStrike" cap="none">
              <a:solidFill>
                <a:srgbClr val="1B456C"/>
              </a:solidFill>
              <a:latin typeface="Verdana"/>
              <a:ea typeface="Verdana"/>
              <a:cs typeface="Verdana"/>
              <a:sym typeface="Verdana"/>
            </a:endParaRPr>
          </a:p>
        </p:txBody>
      </p:sp>
      <p:sp>
        <p:nvSpPr>
          <p:cNvPr id="465" name="Google Shape;465;p26"/>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en-US" sz="2000" err="1">
                <a:solidFill>
                  <a:srgbClr val="1B456C"/>
                </a:solidFill>
                <a:latin typeface="Verdana"/>
                <a:ea typeface="Verdana"/>
                <a:sym typeface="Verdana"/>
              </a:rPr>
              <a:t>Τελική ανάπτυξη και δοκιμή τελικών συστημάτων</a:t>
            </a:r>
            <a:endParaRPr lang="en-US" sz="2000" err="1">
              <a:solidFill>
                <a:srgbClr val="1B456C"/>
              </a:solidFill>
              <a:latin typeface="Verdana"/>
              <a:ea typeface="Verdana"/>
            </a:endParaRPr>
          </a:p>
        </p:txBody>
      </p:sp>
      <p:sp>
        <p:nvSpPr>
          <p:cNvPr id="466" name="Google Shape;466;p26"/>
          <p:cNvSpPr txBox="1"/>
          <p:nvPr/>
        </p:nvSpPr>
        <p:spPr>
          <a:xfrm>
            <a:off x="3624497" y="1920498"/>
            <a:ext cx="8115905" cy="452431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9705" indent="-179705">
              <a:buClr>
                <a:srgbClr val="1B456C"/>
              </a:buClr>
              <a:buSzPts val="1800"/>
              <a:buFont typeface="Arial" pitchFamily="34" charset="0"/>
              <a:buChar char="•"/>
            </a:pPr>
            <a:r>
              <a:rPr lang="en-US" sz="1800" b="1" i="0" u="none" strike="noStrike" cap="none">
                <a:solidFill>
                  <a:srgbClr val="D9325D"/>
                </a:solidFill>
                <a:latin typeface="Verdana"/>
                <a:ea typeface="Verdana"/>
                <a:cs typeface="Verdana"/>
                <a:sym typeface="Verdana"/>
              </a:rPr>
              <a:t>2</a:t>
            </a:r>
            <a:r>
              <a:rPr lang="en-US" sz="1800" b="0" i="0" u="none" strike="noStrike" cap="none">
                <a:solidFill>
                  <a:srgbClr val="1B456C"/>
                </a:solidFill>
                <a:latin typeface="Verdana"/>
                <a:ea typeface="Verdana"/>
                <a:cs typeface="Verdana"/>
                <a:sym typeface="Verdana"/>
              </a:rPr>
              <a:t> </a:t>
            </a:r>
            <a:r>
              <a:rPr lang="en-US" sz="1800">
                <a:solidFill>
                  <a:srgbClr val="1B456C"/>
                </a:solidFill>
                <a:latin typeface="Verdana"/>
                <a:ea typeface="Verdana"/>
                <a:cs typeface="Verdana"/>
                <a:sym typeface="Verdana"/>
              </a:rPr>
              <a:t>ανάδοχοι </a:t>
            </a:r>
            <a:endParaRPr lang="el-GR" sz="1800" b="0" i="0" u="none" strike="noStrike" cap="none">
              <a:solidFill>
                <a:srgbClr val="1B456C"/>
              </a:solidFill>
              <a:latin typeface="Verdana"/>
              <a:ea typeface="Verdana"/>
              <a:cs typeface="Verdana"/>
            </a:endParaRPr>
          </a:p>
          <a:p>
            <a:pPr marL="179705" indent="-179705">
              <a:spcBef>
                <a:spcPts val="900"/>
              </a:spcBef>
              <a:buClr>
                <a:srgbClr val="1B456C"/>
              </a:buClr>
              <a:buSzPts val="1800"/>
              <a:buFont typeface="Arial" pitchFamily="34" charset="0"/>
              <a:buChar char="•"/>
            </a:pPr>
            <a:r>
              <a:rPr lang="en-US" sz="1800" b="1" err="1">
                <a:solidFill>
                  <a:srgbClr val="D9325D"/>
                </a:solidFill>
                <a:latin typeface="Verdana"/>
                <a:ea typeface="Verdana"/>
                <a:cs typeface="Verdana"/>
                <a:sym typeface="Verdana"/>
              </a:rPr>
              <a:t>Αναμενόμενα αποτελέσματα</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endParaRPr>
          </a:p>
          <a:p>
            <a:pPr marL="521335" lvl="1" indent="-342900">
              <a:spcBef>
                <a:spcPts val="9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Υλοποίηση σε  </a:t>
            </a:r>
            <a:r>
              <a:rPr lang="en-US" sz="1800" b="0" i="0" u="none" strike="noStrike" cap="none">
                <a:solidFill>
                  <a:srgbClr val="1B456C"/>
                </a:solidFill>
                <a:latin typeface="Verdana"/>
                <a:ea typeface="Verdana"/>
                <a:cs typeface="Verdana"/>
                <a:sym typeface="Verdana"/>
              </a:rPr>
              <a:t>5 </a:t>
            </a:r>
            <a:r>
              <a:rPr lang="en-US" sz="1800" err="1">
                <a:solidFill>
                  <a:srgbClr val="1B456C"/>
                </a:solidFill>
                <a:latin typeface="Verdana"/>
                <a:ea typeface="Verdana"/>
                <a:cs typeface="Verdana"/>
                <a:sym typeface="Verdana"/>
              </a:rPr>
              <a:t>σημεία ελέγχου </a:t>
            </a:r>
            <a:endParaRPr lang="en-US">
              <a:ea typeface="Verdana"/>
              <a:sym typeface="Verdana"/>
            </a:endParaRPr>
          </a:p>
          <a:p>
            <a:pPr marL="521335" lvl="1" indent="-342900">
              <a:spcBef>
                <a:spcPts val="900"/>
              </a:spcBef>
              <a:buClr>
                <a:srgbClr val="1B456C"/>
              </a:buClr>
              <a:buSzPts val="1800"/>
              <a:buFont typeface="Arial" pitchFamily="34" charset="0"/>
              <a:buChar char="•"/>
            </a:pPr>
            <a:r>
              <a:rPr lang="en-US" sz="1800" err="1">
                <a:solidFill>
                  <a:srgbClr val="1B456C"/>
                </a:solidFill>
                <a:latin typeface="Verdana"/>
                <a:ea typeface="Verdana"/>
                <a:sym typeface="Verdana"/>
              </a:rPr>
              <a:t>Συνολική αξιολόγηση </a:t>
            </a:r>
            <a:endParaRPr sz="1400" b="0" i="0" u="none" strike="noStrike" cap="none">
              <a:solidFill>
                <a:srgbClr val="000000"/>
              </a:solidFill>
              <a:latin typeface="Arial" pitchFamily="34" charset="0"/>
              <a:ea typeface="Arial" pitchFamily="34" charset="0"/>
            </a:endParaRPr>
          </a:p>
          <a:p>
            <a:pPr marL="521335" lvl="1" indent="-342900">
              <a:spcBef>
                <a:spcPts val="900"/>
              </a:spcBef>
              <a:buClr>
                <a:srgbClr val="1B456C"/>
              </a:buClr>
              <a:buSzPts val="1800"/>
              <a:buFont typeface="Arial" pitchFamily="34" charset="0"/>
              <a:buChar char="•"/>
            </a:pPr>
            <a:r>
              <a:rPr lang="en-US" sz="1800">
                <a:solidFill>
                  <a:srgbClr val="1B456C"/>
                </a:solidFill>
                <a:latin typeface="Verdana"/>
                <a:ea typeface="Verdana"/>
                <a:sym typeface="Verdana"/>
              </a:rPr>
              <a:t>Επικαιροποιημένη πρόβλεψη κόστος/όφελος συμπεριλαμβανομένου ενός επιχειρησιακού σχεδίου </a:t>
            </a:r>
            <a:endParaRPr sz="1800">
              <a:solidFill>
                <a:srgbClr val="1B456C"/>
              </a:solidFill>
              <a:latin typeface="Verdana"/>
              <a:ea typeface="Verdana"/>
            </a:endParaRPr>
          </a:p>
          <a:p>
            <a:pPr marL="179705" marR="0" lvl="0" indent="-179705" algn="l" rtl="0">
              <a:lnSpc>
                <a:spcPct val="100000"/>
              </a:lnSpc>
              <a:spcBef>
                <a:spcPts val="900"/>
              </a:spcBef>
              <a:spcAft>
                <a:spcPct val="0"/>
              </a:spcAft>
              <a:buClr>
                <a:srgbClr val="1B456C"/>
              </a:buClr>
              <a:buSzPts val="1800"/>
              <a:buFont typeface="Arial" pitchFamily="34" charset="0"/>
              <a:buChar char="•"/>
            </a:pPr>
            <a:r>
              <a:rPr lang="en-US" sz="1800" b="1" i="0" u="none" strike="noStrike" cap="none">
                <a:solidFill>
                  <a:srgbClr val="D9325D"/>
                </a:solidFill>
                <a:latin typeface="Verdana"/>
                <a:ea typeface="Verdana"/>
                <a:cs typeface="Verdana"/>
                <a:sym typeface="Verdana"/>
              </a:rPr>
              <a:t>8 </a:t>
            </a:r>
            <a:r>
              <a:rPr lang="en-US" sz="1800" b="1" err="1">
                <a:solidFill>
                  <a:srgbClr val="D9325D"/>
                </a:solidFill>
                <a:latin typeface="Verdana"/>
                <a:ea typeface="Verdana"/>
                <a:cs typeface="Verdana"/>
                <a:sym typeface="Verdana"/>
              </a:rPr>
              <a:t>μήνες</a:t>
            </a:r>
            <a:endParaRPr sz="1400" b="0" i="0" u="none" strike="noStrike" cap="none" err="1">
              <a:solidFill>
                <a:srgbClr val="000000"/>
              </a:solidFill>
              <a:latin typeface="Arial" pitchFamily="34" charset="0"/>
              <a:ea typeface="Arial" pitchFamily="34" charset="0"/>
              <a:cs typeface="Arial" pitchFamily="34" charset="0"/>
            </a:endParaRPr>
          </a:p>
          <a:p>
            <a:pPr marL="179705" indent="-179705">
              <a:spcBef>
                <a:spcPts val="900"/>
              </a:spcBef>
              <a:buClr>
                <a:srgbClr val="1B456C"/>
              </a:buClr>
              <a:buSzPts val="1800"/>
              <a:buFont typeface="Arial" pitchFamily="34" charset="0"/>
              <a:buChar char="•"/>
            </a:pPr>
            <a:r>
              <a:rPr lang="en-US" sz="1800" err="1">
                <a:solidFill>
                  <a:srgbClr val="1B456C"/>
                </a:solidFill>
                <a:latin typeface="Verdana"/>
                <a:ea typeface="Verdana"/>
                <a:cs typeface="Verdana"/>
                <a:sym typeface="Verdana"/>
              </a:rPr>
              <a:t>Μέγιστος προϋπολογισμός:</a:t>
            </a:r>
            <a:r>
              <a:rPr lang="en-US" sz="1800" b="0" i="0" u="none" strike="noStrike" cap="none">
                <a:solidFill>
                  <a:srgbClr val="1B456C"/>
                </a:solidFill>
                <a:latin typeface="Verdana"/>
                <a:ea typeface="Verdana"/>
                <a:cs typeface="Verdana"/>
                <a:sym typeface="Verdana"/>
              </a:rPr>
              <a:t> </a:t>
            </a:r>
            <a:r>
              <a:rPr lang="en-US" sz="1800" b="1" i="0" u="none" strike="noStrike" cap="none">
                <a:solidFill>
                  <a:srgbClr val="D9325D"/>
                </a:solidFill>
                <a:latin typeface="Verdana"/>
                <a:ea typeface="Verdana"/>
                <a:cs typeface="Verdana"/>
                <a:sym typeface="Verdana"/>
              </a:rPr>
              <a:t>€4,620,000 </a:t>
            </a:r>
            <a:r>
              <a:rPr lang="en-US" sz="1800">
                <a:solidFill>
                  <a:srgbClr val="1B456C"/>
                </a:solidFill>
                <a:latin typeface="Verdana"/>
                <a:ea typeface="Verdana"/>
                <a:sym typeface="Verdana"/>
              </a:rPr>
              <a:t>(μέγιστο ποσό  €2,310,000 ανά ανάδοχο)</a:t>
            </a:r>
            <a:endParaRPr lang="en-US" sz="1800">
              <a:solidFill>
                <a:srgbClr val="1B456C"/>
              </a:solidFill>
              <a:latin typeface="Verdana"/>
              <a:ea typeface="Verdana"/>
            </a:endParaRPr>
          </a:p>
          <a:p>
            <a:pPr marL="521335" lvl="1" indent="-342900">
              <a:spcBef>
                <a:spcPts val="600"/>
              </a:spcBef>
              <a:buSzPts val="1800"/>
              <a:buFont typeface="Arial,Sans-Serif"/>
              <a:buChar char="•"/>
            </a:pPr>
            <a:r>
              <a:rPr lang="en-US" sz="1800" err="1">
                <a:solidFill>
                  <a:srgbClr val="1B456C"/>
                </a:solidFill>
                <a:latin typeface="Verdana"/>
                <a:ea typeface="Verdana"/>
                <a:sym typeface="Verdana"/>
              </a:rPr>
              <a:t>Οι προσφορές βαθμολογούνται βάσει ποιότητας-τιμής </a:t>
            </a:r>
            <a:endParaRPr lang="en-US" sz="1800">
              <a:ea typeface="Verdana"/>
              <a:sym typeface="Verdana"/>
            </a:endParaRPr>
          </a:p>
          <a:p>
            <a:pPr marL="521335" lvl="1" indent="-342900">
              <a:spcBef>
                <a:spcPts val="600"/>
              </a:spcBef>
              <a:buSzPts val="1800"/>
              <a:buFont typeface="Arial,Sans-Serif"/>
              <a:buChar char="•"/>
            </a:pPr>
            <a:r>
              <a:rPr lang="en-US" sz="1800" b="1" err="1">
                <a:solidFill>
                  <a:srgbClr val="D9325D"/>
                </a:solidFill>
                <a:latin typeface="Verdana"/>
                <a:ea typeface="Verdana"/>
                <a:sym typeface="Verdana"/>
              </a:rPr>
              <a:t>Ανάδοχοι μέχρι ο υπολειπόμενος προϋπολογισμός να μην  επαρκεί </a:t>
            </a:r>
            <a:r>
              <a:rPr lang="en-US" sz="1800" err="1">
                <a:solidFill>
                  <a:srgbClr val="1B456C"/>
                </a:solidFill>
                <a:latin typeface="Verdana"/>
                <a:ea typeface="Verdana"/>
                <a:sym typeface="Verdana"/>
              </a:rPr>
              <a:t>για την επόμενη καλύτερη προσφορά </a:t>
            </a:r>
            <a:endParaRPr lang="en-US" sz="1800" i="0" u="none" strike="noStrike" cap="none">
              <a:ea typeface="Verdana"/>
            </a:endParaRPr>
          </a:p>
          <a:p>
            <a:pPr marL="521335" marR="0" lvl="1" indent="-342900" algn="l">
              <a:lnSpc>
                <a:spcPct val="100000"/>
              </a:lnSpc>
              <a:spcBef>
                <a:spcPts val="600"/>
              </a:spcBef>
              <a:spcAft>
                <a:spcPct val="0"/>
              </a:spcAft>
              <a:buClr>
                <a:srgbClr val="1B456C"/>
              </a:buClr>
              <a:buSzPts val="1800"/>
              <a:buFont typeface="Arial" pitchFamily="34" charset="0"/>
              <a:buChar char="•"/>
            </a:pPr>
            <a:endParaRPr lang="en-US" sz="1800" b="1" i="0" u="none" strike="noStrike" cap="none">
              <a:solidFill>
                <a:srgbClr val="D9325D"/>
              </a:solidFill>
              <a:latin typeface="Verdana"/>
              <a:ea typeface="Verdana"/>
            </a:endParaRPr>
          </a:p>
        </p:txBody>
      </p:sp>
      <p:pic>
        <p:nvPicPr>
          <p:cNvPr id="467" name="Google Shape;467;p26"/>
          <p:cNvPicPr preferRelativeResize="0"/>
          <p:nvPr/>
        </p:nvPicPr>
        <p:blipFill>
          <a:blip r:embed="rId4">
            <a:alphaModFix/>
          </a:blip>
          <a:srcRect l="81543"/>
          <a:stretch>
            <a:fillRect/>
          </a:stretch>
        </p:blipFill>
        <p:spPr>
          <a:xfrm>
            <a:off x="666451" y="752760"/>
            <a:ext cx="2227725" cy="5305140"/>
          </a:xfrm>
          <a:prstGeom prst="rect">
            <a:avLst/>
          </a:prstGeom>
          <a:noFill/>
          <a:ln>
            <a:noFill/>
          </a:ln>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27"/>
          <p:cNvSpPr/>
          <p:nvPr/>
        </p:nvSpPr>
        <p:spPr>
          <a:xfrm>
            <a:off x="-1" y="0"/>
            <a:ext cx="3575721" cy="6858000"/>
          </a:xfrm>
          <a:prstGeom prst="rect">
            <a:avLst/>
          </a:prstGeom>
          <a:solidFill>
            <a:srgbClr val="1B456C">
              <a:alpha val="88235"/>
            </a:srgb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473" name="Google Shape;473;p27"/>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474" name="Google Shape;474;p27"/>
          <p:cNvSpPr/>
          <p:nvPr/>
        </p:nvSpPr>
        <p:spPr>
          <a:xfrm>
            <a:off x="50890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2000" b="1">
                <a:solidFill>
                  <a:schemeClr val="lt1"/>
                </a:solidFill>
                <a:latin typeface="Verdana"/>
                <a:ea typeface="Verdana"/>
                <a:sym typeface="Verdana"/>
              </a:rPr>
              <a:t>ΗΛΕΚΤΡΟΝΙΚΗ ΥΠΟΒΟΛΗ</a:t>
            </a:r>
            <a:endParaRPr lang="el-GR">
              <a:solidFill>
                <a:schemeClr val="lt1"/>
              </a:solidFill>
            </a:endParaRPr>
          </a:p>
          <a:p>
            <a:pPr algn="ctr">
              <a:spcBef>
                <a:spcPts val="1200"/>
              </a:spcBef>
              <a:buSzPts val="1600"/>
            </a:pPr>
            <a:r>
              <a:rPr lang="en-US" sz="1600" b="0" i="0" u="none" strike="noStrike" cap="none">
                <a:solidFill>
                  <a:srgbClr val="D9325D"/>
                </a:solidFill>
                <a:latin typeface="Verdana"/>
                <a:ea typeface="Verdana"/>
                <a:cs typeface="Verdana"/>
                <a:sym typeface="Verdana"/>
              </a:rPr>
              <a:t>(</a:t>
            </a:r>
            <a:r>
              <a:rPr lang="en-US" sz="1600">
                <a:solidFill>
                  <a:srgbClr val="D9325D"/>
                </a:solidFill>
                <a:latin typeface="Verdana"/>
                <a:ea typeface="Verdana"/>
                <a:cs typeface="Verdana"/>
                <a:sym typeface="Verdana"/>
              </a:rPr>
              <a:t>ΜΕΣΩ ΠΛΑΤΦΟΡΜΑΣ</a:t>
            </a:r>
            <a:r>
              <a:rPr lang="en-US" sz="1600" b="0" i="0" u="none" strike="noStrike" cap="none">
                <a:solidFill>
                  <a:srgbClr val="D9325D"/>
                </a:solidFill>
                <a:latin typeface="Verdana"/>
                <a:ea typeface="Verdana"/>
                <a:cs typeface="Verdana"/>
                <a:sym typeface="Verdana"/>
              </a:rPr>
              <a:t>)</a:t>
            </a:r>
            <a:r>
              <a:rPr lang="en-US" sz="1600">
                <a:solidFill>
                  <a:srgbClr val="D9325D"/>
                </a:solidFill>
                <a:latin typeface="Verdana"/>
                <a:ea typeface="Verdana"/>
                <a:cs typeface="Verdana"/>
                <a:sym typeface="Verdana"/>
              </a:rPr>
              <a:t>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475" name="Google Shape;475;p27"/>
          <p:cNvSpPr txBox="1"/>
          <p:nvPr/>
        </p:nvSpPr>
        <p:spPr>
          <a:xfrm>
            <a:off x="-112071" y="815220"/>
            <a:ext cx="3692016" cy="1292662"/>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lnSpc>
                <a:spcPct val="150000"/>
              </a:lnSpc>
              <a:buSzPts val="2800"/>
            </a:pPr>
            <a:r>
              <a:rPr lang="en-US" sz="2800" b="1">
                <a:solidFill>
                  <a:srgbClr val="D9325D"/>
                </a:solidFill>
                <a:latin typeface="Verdana"/>
                <a:ea typeface="Verdana"/>
                <a:cs typeface="Verdana"/>
                <a:sym typeface="Verdana"/>
              </a:rPr>
              <a:t>ΥΠΟΒΟΛΗ </a:t>
            </a:r>
            <a:r>
              <a:rPr lang="en-US" sz="2800" b="1" i="0" u="none" strike="noStrike" cap="none">
                <a:solidFill>
                  <a:srgbClr val="FFFFF6"/>
                </a:solidFill>
                <a:latin typeface="Verdana"/>
                <a:ea typeface="Verdana"/>
                <a:cs typeface="Verdana"/>
                <a:sym typeface="Verdana"/>
              </a:rPr>
              <a:t> </a:t>
            </a:r>
            <a:r>
              <a:rPr lang="en-US" sz="2800" b="1">
                <a:solidFill>
                  <a:srgbClr val="FFFFF6"/>
                </a:solidFill>
                <a:latin typeface="Verdana"/>
                <a:ea typeface="Verdana"/>
                <a:cs typeface="Verdana"/>
                <a:sym typeface="Verdana"/>
              </a:rPr>
              <a:t>ΠΡΟΣΦΟΡΩΝ </a:t>
            </a:r>
            <a:endParaRPr lang="en-US" sz="2800" b="1" i="0" u="none" strike="noStrike" cap="none">
              <a:solidFill>
                <a:srgbClr val="FFFFF6"/>
              </a:solidFill>
              <a:latin typeface="Verdana"/>
              <a:ea typeface="Verdana"/>
              <a:cs typeface="Verdana"/>
            </a:endParaRPr>
          </a:p>
        </p:txBody>
      </p:sp>
      <p:sp>
        <p:nvSpPr>
          <p:cNvPr id="476" name="Google Shape;476;p27"/>
          <p:cNvSpPr/>
          <p:nvPr/>
        </p:nvSpPr>
        <p:spPr>
          <a:xfrm>
            <a:off x="77941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2000"/>
            </a:pPr>
            <a:r>
              <a:rPr lang="en-US" sz="2000" b="1">
                <a:solidFill>
                  <a:schemeClr val="lt1"/>
                </a:solidFill>
                <a:latin typeface="Verdana"/>
                <a:ea typeface="Verdana"/>
                <a:sym typeface="Verdana"/>
              </a:rPr>
              <a:t>ΔΙΑΦΟΡΕΤΙΚΑ ΤΜΗΜΑΤΑ</a:t>
            </a:r>
            <a:endParaRPr lang="en-US" sz="2000" b="1" i="0" u="none" strike="noStrike" cap="none">
              <a:solidFill>
                <a:schemeClr val="lt1"/>
              </a:solidFill>
              <a:latin typeface="Verdana"/>
              <a:ea typeface="Verdana"/>
            </a:endParaRPr>
          </a:p>
          <a:p>
            <a:pPr algn="ctr">
              <a:spcBef>
                <a:spcPts val="1200"/>
              </a:spcBef>
              <a:buSzPts val="1600"/>
            </a:pPr>
            <a:r>
              <a:rPr lang="en-US" sz="1600" b="0" i="0" u="none" strike="noStrike" cap="none">
                <a:solidFill>
                  <a:srgbClr val="D9325D"/>
                </a:solidFill>
                <a:latin typeface="Verdana"/>
                <a:ea typeface="Verdana"/>
                <a:cs typeface="Verdana"/>
                <a:sym typeface="Verdana"/>
              </a:rPr>
              <a:t>(</a:t>
            </a:r>
            <a:r>
              <a:rPr lang="en-US" sz="1600">
                <a:solidFill>
                  <a:srgbClr val="D9325D"/>
                </a:solidFill>
                <a:latin typeface="Verdana"/>
                <a:ea typeface="Verdana"/>
                <a:cs typeface="Verdana"/>
                <a:sym typeface="Verdana"/>
              </a:rPr>
              <a:t>ΔΙΟΙΚΗΤΙΚΟ</a:t>
            </a:r>
            <a:r>
              <a:rPr lang="en-US" sz="1600" b="0" i="0" u="none" strike="noStrike" cap="none">
                <a:solidFill>
                  <a:srgbClr val="D9325D"/>
                </a:solidFill>
                <a:latin typeface="Verdana"/>
                <a:ea typeface="Verdana"/>
                <a:cs typeface="Verdana"/>
                <a:sym typeface="Verdana"/>
              </a:rPr>
              <a:t>, </a:t>
            </a:r>
            <a:r>
              <a:rPr lang="en-US" sz="1600">
                <a:solidFill>
                  <a:srgbClr val="D9325D"/>
                </a:solidFill>
                <a:latin typeface="Verdana"/>
                <a:ea typeface="Verdana"/>
                <a:cs typeface="Verdana"/>
                <a:sym typeface="Verdana"/>
              </a:rPr>
              <a:t>ΤΕΧΝΙΚΟ, ΟΙΚΟΝΟΜΙΚΟ</a:t>
            </a:r>
            <a:r>
              <a:rPr lang="en-US" sz="1600" b="0" i="0" u="none" strike="noStrike" cap="none">
                <a:solidFill>
                  <a:srgbClr val="D9325D"/>
                </a:solidFill>
                <a:latin typeface="Verdana"/>
                <a:ea typeface="Verdana"/>
                <a:cs typeface="Verdana"/>
                <a:sym typeface="Verdana"/>
              </a:rPr>
              <a:t>)</a:t>
            </a:r>
            <a:r>
              <a:rPr lang="en-US" sz="1600">
                <a:solidFill>
                  <a:srgbClr val="D9325D"/>
                </a:solidFill>
                <a:latin typeface="Verdana"/>
                <a:ea typeface="Verdana"/>
                <a:cs typeface="Verdana"/>
                <a:sym typeface="Verdana"/>
              </a:rPr>
              <a:t> </a:t>
            </a:r>
            <a:endParaRPr sz="1600" b="0" i="0" u="none" strike="noStrike" cap="none">
              <a:solidFill>
                <a:srgbClr val="D9325D"/>
              </a:solidFill>
              <a:latin typeface="Verdana"/>
              <a:ea typeface="Verdana"/>
              <a:cs typeface="Verdana"/>
              <a:sym typeface="Verdana"/>
            </a:endParaRPr>
          </a:p>
        </p:txBody>
      </p:sp>
      <p:sp>
        <p:nvSpPr>
          <p:cNvPr id="477" name="Google Shape;477;p27"/>
          <p:cNvSpPr/>
          <p:nvPr/>
        </p:nvSpPr>
        <p:spPr>
          <a:xfrm>
            <a:off x="50985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2000"/>
              <a:buFont typeface="Arial" pitchFamily="34" charset="0"/>
              <a:buNone/>
            </a:pPr>
            <a:r>
              <a:rPr lang="en-US" sz="2000" b="1" i="0" u="none" strike="noStrike" cap="none">
                <a:solidFill>
                  <a:schemeClr val="lt1"/>
                </a:solidFill>
                <a:latin typeface="Verdana"/>
                <a:ea typeface="Verdana"/>
                <a:cs typeface="Verdana"/>
                <a:sym typeface="Verdana"/>
              </a:rPr>
              <a:t>5 </a:t>
            </a:r>
            <a:r>
              <a:rPr lang="en-US" sz="2000" b="1">
                <a:solidFill>
                  <a:schemeClr val="lt1"/>
                </a:solidFill>
                <a:latin typeface="Verdana"/>
                <a:ea typeface="Verdana"/>
                <a:cs typeface="Verdana"/>
                <a:sym typeface="Verdana"/>
              </a:rPr>
              <a:t>ΜΗΝΕΣ</a:t>
            </a:r>
            <a:endParaRPr sz="1400" b="0" i="0" u="none" strike="noStrike" cap="none">
              <a:solidFill>
                <a:schemeClr val="lt1"/>
              </a:solidFill>
              <a:latin typeface="Arial" pitchFamily="34" charset="0"/>
              <a:ea typeface="Arial" pitchFamily="34" charset="0"/>
              <a:cs typeface="Arial" pitchFamily="34" charset="0"/>
              <a:sym typeface="Arial" pitchFamily="34" charset="0"/>
            </a:endParaRPr>
          </a:p>
          <a:p>
            <a:pPr algn="ctr">
              <a:spcBef>
                <a:spcPts val="1200"/>
              </a:spcBef>
              <a:buSzPts val="1600"/>
            </a:pPr>
            <a:r>
              <a:rPr lang="en-US" sz="1600">
                <a:solidFill>
                  <a:srgbClr val="D9325D"/>
                </a:solidFill>
                <a:latin typeface="Verdana"/>
                <a:ea typeface="Verdana"/>
                <a:cs typeface="Verdana"/>
                <a:sym typeface="Verdana"/>
              </a:rPr>
              <a:t>ΓΙΑ ΤΗΝ ΥΠΟΒΟΛΗ ΠΡΟΣΦΟΡΩΝ </a:t>
            </a:r>
          </a:p>
          <a:p>
            <a:pPr algn="ctr">
              <a:spcBef>
                <a:spcPts val="1200"/>
              </a:spcBef>
              <a:buSzPts val="1600"/>
            </a:pPr>
            <a:r>
              <a:rPr lang="en-US" sz="1600">
                <a:solidFill>
                  <a:srgbClr val="D9325D"/>
                </a:solidFill>
                <a:latin typeface="Verdana"/>
                <a:ea typeface="Verdana"/>
                <a:cs typeface="Verdana"/>
                <a:sym typeface="Verdana"/>
              </a:rPr>
              <a:t> </a:t>
            </a:r>
            <a:r>
              <a:rPr lang="en-US" sz="1600" b="0" i="0" u="none" strike="noStrike" cap="none">
                <a:solidFill>
                  <a:srgbClr val="D9325D"/>
                </a:solidFill>
                <a:latin typeface="Verdana"/>
                <a:ea typeface="Verdana"/>
                <a:cs typeface="Verdana"/>
                <a:sym typeface="Verdana"/>
              </a:rPr>
              <a:t>(</a:t>
            </a:r>
            <a:r>
              <a:rPr lang="en-US" sz="1600">
                <a:solidFill>
                  <a:srgbClr val="D9325D"/>
                </a:solidFill>
                <a:latin typeface="Verdana"/>
                <a:ea typeface="Verdana"/>
                <a:cs typeface="Verdana"/>
                <a:sym typeface="Verdana"/>
              </a:rPr>
              <a:t>ΥΠΟ ΕΠΙΒΕΒΑΙΩΣΗ</a:t>
            </a:r>
            <a:r>
              <a:rPr lang="en-US" sz="1600" b="0" i="0" u="none" strike="noStrike" cap="none">
                <a:solidFill>
                  <a:srgbClr val="D9325D"/>
                </a:solidFill>
                <a:latin typeface="Verdana"/>
                <a:ea typeface="Verdana"/>
                <a:cs typeface="Verdana"/>
                <a:sym typeface="Verdana"/>
              </a:rPr>
              <a:t>)</a:t>
            </a:r>
            <a:endParaRPr sz="1600" b="0" i="0" u="none" strike="noStrike" cap="none">
              <a:solidFill>
                <a:srgbClr val="D9325D"/>
              </a:solidFill>
              <a:latin typeface="Verdana"/>
              <a:ea typeface="Verdana"/>
              <a:cs typeface="Verdana"/>
            </a:endParaRPr>
          </a:p>
        </p:txBody>
      </p:sp>
      <p:sp>
        <p:nvSpPr>
          <p:cNvPr id="478" name="Google Shape;478;p27"/>
          <p:cNvSpPr/>
          <p:nvPr/>
        </p:nvSpPr>
        <p:spPr>
          <a:xfrm>
            <a:off x="78036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2000"/>
              <a:buFont typeface="Arial" pitchFamily="34" charset="0"/>
              <a:buNone/>
            </a:pPr>
            <a:r>
              <a:rPr lang="en-US" sz="2000" b="1">
                <a:solidFill>
                  <a:schemeClr val="lt1"/>
                </a:solidFill>
                <a:latin typeface="Verdana"/>
                <a:ea typeface="Verdana"/>
                <a:sym typeface="Verdana"/>
              </a:rPr>
              <a:t>ΑΓΓΛΙΚΑ</a:t>
            </a:r>
            <a:endParaRPr sz="1400" b="0" i="0" u="none" strike="noStrike" cap="none">
              <a:solidFill>
                <a:schemeClr val="lt1"/>
              </a:solidFill>
              <a:latin typeface="Arial" pitchFamily="34" charset="0"/>
              <a:ea typeface="Arial" pitchFamily="34" charset="0"/>
              <a:sym typeface="Arial" pitchFamily="34" charset="0"/>
            </a:endParaRPr>
          </a:p>
          <a:p>
            <a:pPr algn="ctr">
              <a:spcBef>
                <a:spcPts val="1200"/>
              </a:spcBef>
            </a:pPr>
            <a:r>
              <a:rPr lang="en-US" sz="1600">
                <a:solidFill>
                  <a:srgbClr val="D9325D"/>
                </a:solidFill>
                <a:latin typeface="Verdana"/>
                <a:ea typeface="Verdana"/>
                <a:sym typeface="Verdana"/>
              </a:rPr>
              <a:t>ΕΠΙΣΗΜΗ ΓΛΩΣΣΑ</a:t>
            </a:r>
            <a:endParaRPr/>
          </a:p>
        </p:txBody>
      </p:sp>
      <p:pic>
        <p:nvPicPr>
          <p:cNvPr id="479" name="Google Shape;479;p27" descr="Ein Bild, das Himmel, draußen, Straße, Tag enthält.&#10;&#10;Automatisch generierte Beschreibung"/>
          <p:cNvPicPr preferRelativeResize="0"/>
          <p:nvPr/>
        </p:nvPicPr>
        <p:blipFill>
          <a:blip r:embed="rId4">
            <a:alphaModFix amt="26000"/>
          </a:blip>
          <a:stretch>
            <a:fillRect/>
          </a:stretch>
        </p:blipFill>
        <p:spPr>
          <a:xfrm>
            <a:off x="0" y="3075036"/>
            <a:ext cx="3582910" cy="2388606"/>
          </a:xfrm>
          <a:prstGeom prst="rect">
            <a:avLst/>
          </a:prstGeom>
          <a:noFill/>
          <a:ln>
            <a:noFill/>
          </a:ln>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28"/>
          <p:cNvSpPr/>
          <p:nvPr/>
        </p:nvSpPr>
        <p:spPr>
          <a:xfrm>
            <a:off x="-1" y="0"/>
            <a:ext cx="6096001" cy="6858000"/>
          </a:xfrm>
          <a:prstGeom prst="rect">
            <a:avLst/>
          </a:prstGeom>
          <a:solidFill>
            <a:srgbClr val="BDD7EB">
              <a:alpha val="88235"/>
            </a:srgb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485" name="Google Shape;485;p28"/>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486" name="Google Shape;486;p28"/>
          <p:cNvSpPr txBox="1"/>
          <p:nvPr/>
        </p:nvSpPr>
        <p:spPr>
          <a:xfrm>
            <a:off x="775222" y="751720"/>
            <a:ext cx="4400936" cy="249299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5400" b="1">
                <a:solidFill>
                  <a:srgbClr val="1B456C"/>
                </a:solidFill>
                <a:latin typeface="Calibri"/>
                <a:cs typeface="Calibri" panose="020F0502020204030204"/>
                <a:sym typeface="Calibri"/>
              </a:rPr>
              <a:t>ΚΡΙΤΗΡΙΑ ΕΠΙΛΟΓΗΣ ΚΑΙ ΑΞΙΟΛΟΓΗΣΗΣ</a:t>
            </a:r>
            <a:endParaRPr lang="el-GR"/>
          </a:p>
        </p:txBody>
      </p:sp>
      <p:sp>
        <p:nvSpPr>
          <p:cNvPr id="487" name="Google Shape;487;p28"/>
          <p:cNvSpPr/>
          <p:nvPr/>
        </p:nvSpPr>
        <p:spPr>
          <a:xfrm>
            <a:off x="6398201"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488" name="Google Shape;488;p28"/>
          <p:cNvSpPr/>
          <p:nvPr/>
        </p:nvSpPr>
        <p:spPr>
          <a:xfrm>
            <a:off x="6343425"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489" name="Google Shape;489;p28"/>
          <p:cNvGrpSpPr/>
          <p:nvPr/>
        </p:nvGrpSpPr>
        <p:grpSpPr>
          <a:xfrm>
            <a:off x="7202390" y="1154638"/>
            <a:ext cx="4640849" cy="738664"/>
            <a:chOff x="-2" y="-28575"/>
            <a:chExt cx="7252929" cy="1266517"/>
          </a:xfrm>
        </p:grpSpPr>
        <p:sp>
          <p:nvSpPr>
            <p:cNvPr id="490" name="Google Shape;490;p28"/>
            <p:cNvSpPr txBox="1"/>
            <p:nvPr/>
          </p:nvSpPr>
          <p:spPr>
            <a:xfrm>
              <a:off x="-2" y="-28575"/>
              <a:ext cx="7252929" cy="126651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SzPts val="2400"/>
              </a:pPr>
              <a:r>
                <a:rPr lang="en-US" sz="2400" err="1">
                  <a:solidFill>
                    <a:srgbClr val="191919"/>
                  </a:solidFill>
                  <a:latin typeface="Verdana"/>
                  <a:ea typeface="Verdana"/>
                  <a:sym typeface="Verdana"/>
                </a:rPr>
                <a:t>Ανοικτή σε όλους τους οικονομικούς φορείς </a:t>
              </a:r>
              <a:endParaRPr lang="en-US" sz="2400" b="0" i="0" u="none" strike="noStrike" cap="none">
                <a:solidFill>
                  <a:srgbClr val="191919"/>
                </a:solidFill>
                <a:latin typeface="Verdana"/>
                <a:ea typeface="Verdana"/>
              </a:endParaRPr>
            </a:p>
          </p:txBody>
        </p:sp>
        <p:sp>
          <p:nvSpPr>
            <p:cNvPr id="491" name="Google Shape;491;p28"/>
            <p:cNvSpPr txBox="1"/>
            <p:nvPr/>
          </p:nvSpPr>
          <p:spPr>
            <a:xfrm>
              <a:off x="0" y="638701"/>
              <a:ext cx="6695654" cy="36940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lang="en-US" sz="1400" b="0" i="0" u="none" strike="noStrike" cap="none">
                <a:solidFill>
                  <a:srgbClr val="191919"/>
                </a:solidFill>
                <a:latin typeface="Verdana"/>
                <a:ea typeface="Verdana"/>
                <a:cs typeface="Verdana"/>
              </a:endParaRPr>
            </a:p>
          </p:txBody>
        </p:sp>
      </p:grpSp>
      <p:sp>
        <p:nvSpPr>
          <p:cNvPr id="492" name="Google Shape;492;p28"/>
          <p:cNvSpPr txBox="1"/>
          <p:nvPr/>
        </p:nvSpPr>
        <p:spPr>
          <a:xfrm>
            <a:off x="7202391" y="2528031"/>
            <a:ext cx="4500172" cy="50231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nSpc>
                <a:spcPct val="67708"/>
              </a:lnSpc>
            </a:pPr>
            <a:r>
              <a:rPr lang="en-US" sz="2400" err="1">
                <a:solidFill>
                  <a:srgbClr val="191919"/>
                </a:solidFill>
                <a:latin typeface="Verdana"/>
                <a:ea typeface="Verdana"/>
                <a:sym typeface="Verdana"/>
              </a:rPr>
              <a:t>Μεμονωμένοι υποψήφιοι/ενώσεις</a:t>
            </a:r>
            <a:endParaRPr lang="el-GR" err="1"/>
          </a:p>
        </p:txBody>
      </p:sp>
      <p:grpSp>
        <p:nvGrpSpPr>
          <p:cNvPr id="493" name="Google Shape;493;p28"/>
          <p:cNvGrpSpPr/>
          <p:nvPr/>
        </p:nvGrpSpPr>
        <p:grpSpPr>
          <a:xfrm>
            <a:off x="7202390" y="3157848"/>
            <a:ext cx="4473795" cy="738664"/>
            <a:chOff x="-1" y="-28575"/>
            <a:chExt cx="6292665" cy="1530198"/>
          </a:xfrm>
        </p:grpSpPr>
        <p:sp>
          <p:nvSpPr>
            <p:cNvPr id="494" name="Google Shape;494;p28"/>
            <p:cNvSpPr txBox="1"/>
            <p:nvPr/>
          </p:nvSpPr>
          <p:spPr>
            <a:xfrm>
              <a:off x="-1" y="-28575"/>
              <a:ext cx="6292665" cy="1530198"/>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en-US" sz="2400" err="1">
                  <a:solidFill>
                    <a:srgbClr val="191919"/>
                  </a:solidFill>
                  <a:latin typeface="Verdana"/>
                  <a:ea typeface="Verdana"/>
                  <a:sym typeface="Verdana"/>
                </a:rPr>
                <a:t>Εθελοντική συμμετοχή στην ανοικτή διαβούλευση </a:t>
              </a:r>
              <a:endParaRPr lang="el-GR"/>
            </a:p>
          </p:txBody>
        </p:sp>
        <p:sp>
          <p:nvSpPr>
            <p:cNvPr id="495" name="Google Shape;495;p28"/>
            <p:cNvSpPr txBox="1"/>
            <p:nvPr/>
          </p:nvSpPr>
          <p:spPr>
            <a:xfrm>
              <a:off x="0" y="847310"/>
              <a:ext cx="4757793" cy="44630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r>
                <a:rPr lang="en-US">
                  <a:solidFill>
                    <a:srgbClr val="191919"/>
                  </a:solidFill>
                  <a:latin typeface="Verdana"/>
                  <a:ea typeface="Verdana"/>
                  <a:cs typeface="Verdana"/>
                  <a:sym typeface="Verdana"/>
                </a:rPr>
                <a:t>I</a:t>
              </a:r>
              <a:endParaRPr lang="en-US" sz="1400" b="0" i="0" u="none" strike="noStrike" cap="none">
                <a:solidFill>
                  <a:srgbClr val="191919"/>
                </a:solidFill>
                <a:latin typeface="Verdana"/>
                <a:ea typeface="Verdana"/>
                <a:cs typeface="Verdana"/>
              </a:endParaRPr>
            </a:p>
          </p:txBody>
        </p:sp>
      </p:grpSp>
      <p:grpSp>
        <p:nvGrpSpPr>
          <p:cNvPr id="496" name="Google Shape;496;p28"/>
          <p:cNvGrpSpPr/>
          <p:nvPr/>
        </p:nvGrpSpPr>
        <p:grpSpPr>
          <a:xfrm>
            <a:off x="7166970" y="4339700"/>
            <a:ext cx="4289408" cy="1107996"/>
            <a:chOff x="0" y="-750527"/>
            <a:chExt cx="5962635" cy="2249498"/>
          </a:xfrm>
        </p:grpSpPr>
        <p:sp>
          <p:nvSpPr>
            <p:cNvPr id="497" name="Google Shape;497;p28"/>
            <p:cNvSpPr txBox="1"/>
            <p:nvPr/>
          </p:nvSpPr>
          <p:spPr>
            <a:xfrm>
              <a:off x="0" y="-750527"/>
              <a:ext cx="5962635" cy="2249498"/>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SzPts val="2400"/>
              </a:pPr>
              <a:r>
                <a:rPr lang="en-US" sz="2400" err="1">
                  <a:solidFill>
                    <a:srgbClr val="191919"/>
                  </a:solidFill>
                  <a:latin typeface="Verdana"/>
                  <a:ea typeface="Verdana"/>
                </a:rPr>
                <a:t>Κριτήρια αποκλεισμού, επιλογής και συμμόρφωσης </a:t>
              </a:r>
              <a:endParaRPr lang="en-US" sz="2400" b="0" i="0" u="none" strike="noStrike" cap="none">
                <a:solidFill>
                  <a:srgbClr val="191919"/>
                </a:solidFill>
                <a:latin typeface="Verdana"/>
                <a:ea typeface="Verdana"/>
              </a:endParaRPr>
            </a:p>
          </p:txBody>
        </p:sp>
        <p:sp>
          <p:nvSpPr>
            <p:cNvPr id="498" name="Google Shape;498;p28"/>
            <p:cNvSpPr txBox="1"/>
            <p:nvPr/>
          </p:nvSpPr>
          <p:spPr>
            <a:xfrm>
              <a:off x="0" y="856918"/>
              <a:ext cx="4757793" cy="43740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r>
                <a:rPr lang="en-US" sz="1400" b="0" i="0" u="none" strike="noStrike" cap="none">
                  <a:solidFill>
                    <a:srgbClr val="191919"/>
                  </a:solidFill>
                  <a:latin typeface="Verdana"/>
                  <a:ea typeface="Verdana"/>
                  <a:cs typeface="Verdana"/>
                  <a:sym typeface="Verdana"/>
                </a:rPr>
                <a:t>.</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499" name="Google Shape;499;p28"/>
          <p:cNvSpPr/>
          <p:nvPr/>
        </p:nvSpPr>
        <p:spPr>
          <a:xfrm>
            <a:off x="6397357" y="24404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00" name="Google Shape;500;p28"/>
          <p:cNvSpPr/>
          <p:nvPr/>
        </p:nvSpPr>
        <p:spPr>
          <a:xfrm>
            <a:off x="6342581" y="23574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01" name="Google Shape;501;p28"/>
          <p:cNvSpPr/>
          <p:nvPr/>
        </p:nvSpPr>
        <p:spPr>
          <a:xfrm>
            <a:off x="6402212" y="341074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02" name="Google Shape;502;p28"/>
          <p:cNvSpPr/>
          <p:nvPr/>
        </p:nvSpPr>
        <p:spPr>
          <a:xfrm>
            <a:off x="6347436" y="332770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03" name="Google Shape;503;p28"/>
          <p:cNvSpPr/>
          <p:nvPr/>
        </p:nvSpPr>
        <p:spPr>
          <a:xfrm>
            <a:off x="6398201" y="46333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04" name="Google Shape;504;p28"/>
          <p:cNvSpPr/>
          <p:nvPr/>
        </p:nvSpPr>
        <p:spPr>
          <a:xfrm>
            <a:off x="6343425" y="45503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505" name="Google Shape;505;p28"/>
          <p:cNvGrpSpPr/>
          <p:nvPr/>
        </p:nvGrpSpPr>
        <p:grpSpPr>
          <a:xfrm>
            <a:off x="7166970" y="5558900"/>
            <a:ext cx="3913293" cy="613495"/>
            <a:chOff x="0" y="-750527"/>
            <a:chExt cx="5439804" cy="1245542"/>
          </a:xfrm>
        </p:grpSpPr>
        <p:sp>
          <p:nvSpPr>
            <p:cNvPr id="506" name="Google Shape;506;p28"/>
            <p:cNvSpPr txBox="1"/>
            <p:nvPr/>
          </p:nvSpPr>
          <p:spPr>
            <a:xfrm>
              <a:off x="0" y="-750527"/>
              <a:ext cx="5439804" cy="749832"/>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2400"/>
                <a:buFont typeface="Arial" pitchFamily="34" charset="0"/>
                <a:buNone/>
              </a:pPr>
              <a:r>
                <a:rPr lang="en-US" sz="2400" err="1">
                  <a:solidFill>
                    <a:srgbClr val="191919"/>
                  </a:solidFill>
                  <a:latin typeface="Verdana"/>
                  <a:ea typeface="Verdana"/>
                </a:rPr>
                <a:t>Ποιότητα</a:t>
              </a:r>
              <a:endParaRPr lang="en-US" sz="2400" b="0" i="0" u="none" strike="noStrike" cap="none">
                <a:solidFill>
                  <a:srgbClr val="191919"/>
                </a:solidFill>
                <a:latin typeface="Verdana"/>
                <a:ea typeface="Verdana"/>
              </a:endParaRPr>
            </a:p>
          </p:txBody>
        </p:sp>
        <p:sp>
          <p:nvSpPr>
            <p:cNvPr id="507" name="Google Shape;507;p28"/>
            <p:cNvSpPr txBox="1"/>
            <p:nvPr/>
          </p:nvSpPr>
          <p:spPr>
            <a:xfrm>
              <a:off x="0" y="57612"/>
              <a:ext cx="5192647" cy="43740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lang="en-US" sz="1400" b="0" i="0" u="none" strike="noStrike" cap="none">
                <a:solidFill>
                  <a:srgbClr val="191919"/>
                </a:solidFill>
                <a:latin typeface="Verdana"/>
                <a:ea typeface="Verdana"/>
              </a:endParaRPr>
            </a:p>
          </p:txBody>
        </p:sp>
      </p:grpSp>
      <p:sp>
        <p:nvSpPr>
          <p:cNvPr id="508" name="Google Shape;508;p28"/>
          <p:cNvSpPr/>
          <p:nvPr/>
        </p:nvSpPr>
        <p:spPr>
          <a:xfrm>
            <a:off x="6398201" y="57509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09" name="Google Shape;509;p28"/>
          <p:cNvSpPr/>
          <p:nvPr/>
        </p:nvSpPr>
        <p:spPr>
          <a:xfrm>
            <a:off x="6343425" y="56679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510" name="Google Shape;510;p28" descr="Ein Bild, das Himmel, draußen, Straße, Tag enthält.&#10;&#10;Automatisch generierte Beschreibung"/>
          <p:cNvPicPr preferRelativeResize="0"/>
          <p:nvPr/>
        </p:nvPicPr>
        <p:blipFill>
          <a:blip r:embed="rId4">
            <a:alphaModFix amt="26000"/>
          </a:blip>
          <a:stretch>
            <a:fillRect/>
          </a:stretch>
        </p:blipFill>
        <p:spPr>
          <a:xfrm>
            <a:off x="241300" y="3141134"/>
            <a:ext cx="5575300" cy="3716866"/>
          </a:xfrm>
          <a:prstGeom prst="rect">
            <a:avLst/>
          </a:prstGeom>
          <a:noFill/>
          <a:ln>
            <a:noFill/>
          </a:ln>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514"/>
        <p:cNvGrpSpPr/>
        <p:nvPr/>
      </p:nvGrpSpPr>
      <p:grpSpPr>
        <a:xfrm>
          <a:off x="0" y="0"/>
          <a:ext cx="0" cy="0"/>
          <a:chOff x="0" y="0"/>
          <a:chExt cx="0" cy="0"/>
        </a:xfrm>
      </p:grpSpPr>
      <p:pic>
        <p:nvPicPr>
          <p:cNvPr id="515" name="Google Shape;515;p29"/>
          <p:cNvPicPr preferRelativeResize="0"/>
          <p:nvPr/>
        </p:nvPicPr>
        <p:blipFill>
          <a:blip r:embed="rId3">
            <a:alphaModFix/>
          </a:blip>
          <a:stretch>
            <a:fillRect/>
          </a:stretch>
        </p:blipFill>
        <p:spPr>
          <a:xfrm>
            <a:off x="9007813" y="288858"/>
            <a:ext cx="2851824" cy="344596"/>
          </a:xfrm>
          <a:prstGeom prst="rect">
            <a:avLst/>
          </a:prstGeom>
          <a:noFill/>
          <a:ln>
            <a:noFill/>
          </a:ln>
        </p:spPr>
      </p:pic>
      <p:sp>
        <p:nvSpPr>
          <p:cNvPr id="516" name="Google Shape;516;p29"/>
          <p:cNvSpPr txBox="1"/>
          <p:nvPr/>
        </p:nvSpPr>
        <p:spPr>
          <a:xfrm>
            <a:off x="501271" y="898318"/>
            <a:ext cx="10591991" cy="54168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nSpc>
                <a:spcPct val="87750"/>
              </a:lnSpc>
              <a:buClr>
                <a:srgbClr val="D9325D"/>
              </a:buClr>
              <a:buSzPts val="4000"/>
            </a:pPr>
            <a:r>
              <a:rPr lang="en-US" sz="4000" b="1">
                <a:solidFill>
                  <a:srgbClr val="D9325D"/>
                </a:solidFill>
                <a:latin typeface="Verdana"/>
                <a:ea typeface="Verdana"/>
                <a:cs typeface="Verdana"/>
                <a:sym typeface="Verdana"/>
              </a:rPr>
              <a:t>Π</a:t>
            </a:r>
            <a:r>
              <a:rPr lang="en-US" sz="4000" b="1">
                <a:solidFill>
                  <a:srgbClr val="FFFFFF"/>
                </a:solidFill>
                <a:latin typeface="Verdana"/>
                <a:ea typeface="Verdana"/>
                <a:cs typeface="Verdana"/>
                <a:sym typeface="Verdana"/>
              </a:rPr>
              <a:t>αράδειγμα σχέσης ποιότητας/ τιμής </a:t>
            </a:r>
            <a:endParaRPr lang="en-US" sz="4000" b="1" i="0" u="none" strike="noStrike" cap="none">
              <a:solidFill>
                <a:srgbClr val="FFFFFF"/>
              </a:solidFill>
              <a:latin typeface="Verdana"/>
              <a:ea typeface="Verdana"/>
            </a:endParaRPr>
          </a:p>
        </p:txBody>
      </p:sp>
      <p:sp>
        <p:nvSpPr>
          <p:cNvPr id="517" name="Google Shape;517;p29"/>
          <p:cNvSpPr txBox="1"/>
          <p:nvPr/>
        </p:nvSpPr>
        <p:spPr>
          <a:xfrm>
            <a:off x="1199456" y="1990725"/>
            <a:ext cx="9649072" cy="3526507"/>
          </a:xfrm>
          <a:prstGeom prst="rect">
            <a:avLst/>
          </a:prstGeom>
          <a:solidFill>
            <a:srgbClr val="FFFFFF"/>
          </a:solidFill>
          <a:ln>
            <a:noFill/>
          </a:ln>
        </p:spPr>
        <p:txBody>
          <a:bodyPr spcFirstLastPara="1" wrap="square" lIns="0" tIns="0" rIns="0" bIns="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50000"/>
              </a:lnSpc>
              <a:spcBef>
                <a:spcPct val="0"/>
              </a:spcBef>
              <a:spcAft>
                <a:spcPct val="0"/>
              </a:spcAft>
              <a:buClr>
                <a:srgbClr val="000000"/>
              </a:buClr>
              <a:buSzPts val="3000"/>
              <a:buFont typeface="Arial" pitchFamily="34" charset="0"/>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ct val="0"/>
              </a:spcBef>
              <a:spcAft>
                <a:spcPct val="0"/>
              </a:spcAft>
              <a:buClr>
                <a:srgbClr val="000000"/>
              </a:buClr>
              <a:buSzPts val="3000"/>
              <a:buFont typeface="Arial" pitchFamily="34" charset="0"/>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ct val="0"/>
              </a:spcBef>
              <a:spcAft>
                <a:spcPct val="0"/>
              </a:spcAft>
              <a:buClr>
                <a:srgbClr val="000000"/>
              </a:buClr>
              <a:buSzPts val="3000"/>
              <a:buFont typeface="Arial" pitchFamily="34" charset="0"/>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ct val="0"/>
              </a:spcBef>
              <a:spcAft>
                <a:spcPct val="0"/>
              </a:spcAft>
              <a:buClr>
                <a:srgbClr val="000000"/>
              </a:buClr>
              <a:buSzPts val="3000"/>
              <a:buFont typeface="Arial" pitchFamily="34" charset="0"/>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ct val="0"/>
              </a:spcBef>
              <a:spcAft>
                <a:spcPct val="0"/>
              </a:spcAft>
              <a:buClr>
                <a:srgbClr val="000000"/>
              </a:buClr>
              <a:buSzPts val="3000"/>
              <a:buFont typeface="Arial" pitchFamily="34" charset="0"/>
              <a:buNone/>
            </a:pPr>
            <a:endParaRPr sz="3000" b="0" i="0" u="none" strike="noStrike" cap="none">
              <a:solidFill>
                <a:srgbClr val="69A7AD"/>
              </a:solidFill>
              <a:latin typeface="Montserrat"/>
              <a:ea typeface="Montserrat"/>
              <a:cs typeface="Montserrat"/>
              <a:sym typeface="Montserrat"/>
            </a:endParaRPr>
          </a:p>
        </p:txBody>
      </p:sp>
      <p:sp>
        <p:nvSpPr>
          <p:cNvPr id="518" name="Google Shape;518;p29"/>
          <p:cNvSpPr txBox="1"/>
          <p:nvPr/>
        </p:nvSpPr>
        <p:spPr>
          <a:xfrm>
            <a:off x="1703512" y="3052054"/>
            <a:ext cx="1198807" cy="707846"/>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a:lnSpc>
                <a:spcPct val="100000"/>
              </a:lnSpc>
              <a:spcBef>
                <a:spcPct val="0"/>
              </a:spcBef>
              <a:spcAft>
                <a:spcPct val="0"/>
              </a:spcAft>
              <a:buNone/>
            </a:pPr>
            <a:r>
              <a:rPr lang="en-US" sz="2000" b="1">
                <a:solidFill>
                  <a:srgbClr val="D9325D"/>
                </a:solidFill>
                <a:latin typeface="Verdana"/>
                <a:ea typeface="Verdana"/>
                <a:sym typeface="Verdana"/>
              </a:rPr>
              <a:t>Βαθμολογία</a:t>
            </a:r>
            <a:endParaRPr lang="el-GR"/>
          </a:p>
        </p:txBody>
      </p:sp>
      <p:sp>
        <p:nvSpPr>
          <p:cNvPr id="519" name="Google Shape;519;p29"/>
          <p:cNvSpPr txBox="1"/>
          <p:nvPr/>
        </p:nvSpPr>
        <p:spPr>
          <a:xfrm>
            <a:off x="3213027" y="3195026"/>
            <a:ext cx="1317364" cy="96871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1400"/>
            </a:pPr>
            <a:r>
              <a:rPr lang="en-US">
                <a:latin typeface="Verdana"/>
                <a:ea typeface="Verdana"/>
                <a:cs typeface="Verdana"/>
                <a:sym typeface="Verdana"/>
              </a:rPr>
              <a:t>Χαμηλότερη τιμή/Τιμή προσφοράς </a:t>
            </a:r>
            <a:r>
              <a:rPr lang="en-US" sz="1400" b="0" i="0" u="none" strike="noStrike" cap="none">
                <a:solidFill>
                  <a:srgbClr val="000000"/>
                </a:solidFill>
                <a:latin typeface="Verdana"/>
                <a:ea typeface="Verdana"/>
                <a:cs typeface="Verdana"/>
                <a:sym typeface="Verdana"/>
              </a:rPr>
              <a:t>X</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20" name="Google Shape;520;p29"/>
          <p:cNvSpPr txBox="1"/>
          <p:nvPr/>
        </p:nvSpPr>
        <p:spPr>
          <a:xfrm>
            <a:off x="5015224" y="3429001"/>
            <a:ext cx="576720" cy="3077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r>
              <a:rPr lang="en-US" sz="1400" b="0" i="0" u="none" strike="noStrike" cap="none">
                <a:solidFill>
                  <a:srgbClr val="000000"/>
                </a:solidFill>
                <a:latin typeface="Verdana"/>
                <a:ea typeface="Verdana"/>
                <a:cs typeface="Verdana"/>
                <a:sym typeface="Verdana"/>
              </a:rPr>
              <a:t>100</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21" name="Google Shape;521;p29"/>
          <p:cNvSpPr txBox="1"/>
          <p:nvPr/>
        </p:nvSpPr>
        <p:spPr>
          <a:xfrm>
            <a:off x="5947425" y="3194392"/>
            <a:ext cx="1188767" cy="73862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1400"/>
            </a:pPr>
            <a:r>
              <a:rPr lang="en-US" err="1">
                <a:latin typeface="Verdana"/>
                <a:ea typeface="Verdana"/>
                <a:cs typeface="Verdana"/>
                <a:sym typeface="Verdana"/>
              </a:rPr>
              <a:t>Ποστοστό τιμής </a:t>
            </a:r>
            <a:endParaRPr lang="el-GR">
              <a:ea typeface="Verdana"/>
            </a:endParaRPr>
          </a:p>
          <a:p>
            <a:pPr algn="ctr">
              <a:buSzPts val="1400"/>
            </a:pPr>
            <a:r>
              <a:rPr lang="en-US" sz="1400" b="0" i="0" u="none" strike="noStrike" cap="none">
                <a:solidFill>
                  <a:srgbClr val="000000"/>
                </a:solidFill>
                <a:latin typeface="Verdana"/>
                <a:ea typeface="Verdana"/>
                <a:cs typeface="Verdana"/>
                <a:sym typeface="Verdana"/>
              </a:rPr>
              <a:t>(20%)</a:t>
            </a:r>
            <a:endParaRPr sz="1400" b="0" i="0" u="none" strike="noStrike" cap="none">
              <a:solidFill>
                <a:srgbClr val="000000"/>
              </a:solidFill>
              <a:latin typeface="Arial" pitchFamily="34" charset="0"/>
              <a:ea typeface="Arial" pitchFamily="34" charset="0"/>
              <a:cs typeface="Arial" pitchFamily="34" charset="0"/>
            </a:endParaRPr>
          </a:p>
        </p:txBody>
      </p:sp>
      <p:sp>
        <p:nvSpPr>
          <p:cNvPr id="522" name="Google Shape;522;p29"/>
          <p:cNvSpPr txBox="1"/>
          <p:nvPr/>
        </p:nvSpPr>
        <p:spPr>
          <a:xfrm>
            <a:off x="7392145" y="2996953"/>
            <a:ext cx="1321245" cy="1384954"/>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1400"/>
            </a:pPr>
            <a:r>
              <a:rPr lang="en-US" err="1">
                <a:latin typeface="Verdana"/>
                <a:ea typeface="Verdana"/>
                <a:cs typeface="Verdana"/>
                <a:sym typeface="Verdana"/>
              </a:rPr>
              <a:t>Συνολική βαθμολογία</a:t>
            </a:r>
            <a:r>
              <a:rPr lang="en-US" sz="1400" b="0" i="0" u="none" strike="noStrike" cap="none">
                <a:solidFill>
                  <a:srgbClr val="000000"/>
                </a:solidFill>
                <a:latin typeface="Verdana"/>
                <a:ea typeface="Verdana"/>
                <a:cs typeface="Verdana"/>
                <a:sym typeface="Verdana"/>
              </a:rPr>
              <a:t> (</a:t>
            </a:r>
            <a:r>
              <a:rPr lang="en-US">
                <a:latin typeface="Verdana"/>
                <a:ea typeface="Verdana"/>
                <a:cs typeface="Verdana"/>
                <a:sym typeface="Verdana"/>
              </a:rPr>
              <a:t>από τα 100</a:t>
            </a:r>
            <a:r>
              <a:rPr lang="en-US" sz="1400" b="0" i="0" u="none" strike="noStrike" cap="none">
                <a:solidFill>
                  <a:srgbClr val="000000"/>
                </a:solidFill>
                <a:latin typeface="Verdana"/>
                <a:ea typeface="Verdana"/>
                <a:cs typeface="Verdana"/>
                <a:sym typeface="Verdana"/>
              </a:rPr>
              <a:t>) </a:t>
            </a:r>
            <a:r>
              <a:rPr lang="en-US" err="1">
                <a:latin typeface="Verdana"/>
                <a:ea typeface="Verdana"/>
                <a:cs typeface="Verdana"/>
                <a:sym typeface="Verdana"/>
              </a:rPr>
              <a:t>για όλα τα κριτήρια </a:t>
            </a:r>
            <a:r>
              <a:rPr lang="en-US" sz="1400" b="0" i="0" u="none" strike="noStrike" cap="none">
                <a:solidFill>
                  <a:srgbClr val="000000"/>
                </a:solidFill>
                <a:latin typeface="Verdana"/>
                <a:ea typeface="Verdana"/>
                <a:cs typeface="Verdana"/>
                <a:sym typeface="Verdana"/>
              </a:rPr>
              <a:t>x</a:t>
            </a:r>
            <a:endParaRPr lang="el-GR" sz="1400" b="0" i="0" u="none" strike="noStrike" cap="none">
              <a:solidFill>
                <a:srgbClr val="000000"/>
              </a:solidFill>
              <a:latin typeface="Arial" pitchFamily="34" charset="0"/>
              <a:ea typeface="Arial" pitchFamily="34" charset="0"/>
              <a:cs typeface="Arial" pitchFamily="34" charset="0"/>
            </a:endParaRPr>
          </a:p>
        </p:txBody>
      </p:sp>
      <p:sp>
        <p:nvSpPr>
          <p:cNvPr id="523" name="Google Shape;523;p29"/>
          <p:cNvSpPr/>
          <p:nvPr/>
        </p:nvSpPr>
        <p:spPr>
          <a:xfrm>
            <a:off x="2799822" y="3317303"/>
            <a:ext cx="410344" cy="512321"/>
          </a:xfrm>
          <a:prstGeom prst="mathEqual">
            <a:avLst>
              <a:gd name="adj1" fmla="val 23520"/>
              <a:gd name="adj2" fmla="val 11760"/>
            </a:avLst>
          </a:prstGeom>
          <a:solidFill>
            <a:srgbClr val="D9325D"/>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Verdana"/>
              <a:ea typeface="Verdana"/>
              <a:cs typeface="Verdana"/>
              <a:sym typeface="Verdana"/>
            </a:endParaRPr>
          </a:p>
        </p:txBody>
      </p:sp>
      <p:sp>
        <p:nvSpPr>
          <p:cNvPr id="524" name="Google Shape;524;p29"/>
          <p:cNvSpPr/>
          <p:nvPr/>
        </p:nvSpPr>
        <p:spPr>
          <a:xfrm>
            <a:off x="5519936" y="3305888"/>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Verdana"/>
              <a:ea typeface="Verdana"/>
              <a:cs typeface="Verdana"/>
              <a:sym typeface="Verdana"/>
            </a:endParaRPr>
          </a:p>
        </p:txBody>
      </p:sp>
      <p:sp>
        <p:nvSpPr>
          <p:cNvPr id="525" name="Google Shape;525;p29"/>
          <p:cNvSpPr/>
          <p:nvPr/>
        </p:nvSpPr>
        <p:spPr>
          <a:xfrm>
            <a:off x="7036664" y="3344733"/>
            <a:ext cx="427489" cy="467735"/>
          </a:xfrm>
          <a:prstGeom prst="mathPlus">
            <a:avLst>
              <a:gd name="adj1" fmla="val 27756"/>
            </a:avLst>
          </a:prstGeom>
          <a:solidFill>
            <a:srgbClr val="D9325D"/>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Verdana"/>
              <a:ea typeface="Verdana"/>
              <a:cs typeface="Verdana"/>
              <a:sym typeface="Verdana"/>
            </a:endParaRPr>
          </a:p>
        </p:txBody>
      </p:sp>
      <p:sp>
        <p:nvSpPr>
          <p:cNvPr id="526" name="Google Shape;526;p29"/>
          <p:cNvSpPr txBox="1"/>
          <p:nvPr/>
        </p:nvSpPr>
        <p:spPr>
          <a:xfrm>
            <a:off x="9174913" y="3194392"/>
            <a:ext cx="1381601" cy="52318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err="1">
                <a:solidFill>
                  <a:schemeClr val="dk1"/>
                </a:solidFill>
                <a:latin typeface="Verdana"/>
                <a:ea typeface="Verdana"/>
                <a:cs typeface="Verdana"/>
                <a:sym typeface="Verdana"/>
              </a:rPr>
              <a:t>Ποιότητα </a:t>
            </a:r>
            <a:endParaRPr lang="el-GR">
              <a:solidFill>
                <a:schemeClr val="dk1"/>
              </a:solidFill>
              <a:ea typeface="Verdana"/>
              <a:sym typeface="Verdana"/>
            </a:endParaRPr>
          </a:p>
          <a:p>
            <a:pPr algn="ctr"/>
            <a:r>
              <a:rPr lang="en-US" sz="1400" b="0" i="0" u="none" strike="noStrike" cap="none">
                <a:solidFill>
                  <a:schemeClr val="dk1"/>
                </a:solidFill>
                <a:latin typeface="Verdana"/>
                <a:ea typeface="Verdana"/>
                <a:cs typeface="Verdana"/>
                <a:sym typeface="Verdana"/>
              </a:rPr>
              <a:t>(80 %)</a:t>
            </a:r>
            <a:endParaRPr lang="el-GR" sz="1400" b="0" i="0" u="none" strike="noStrike" cap="none">
              <a:solidFill>
                <a:schemeClr val="dk1"/>
              </a:solidFill>
              <a:latin typeface="Arial" pitchFamily="34" charset="0"/>
              <a:ea typeface="Arial" pitchFamily="34" charset="0"/>
              <a:cs typeface="Arial" pitchFamily="34" charset="0"/>
            </a:endParaRPr>
          </a:p>
        </p:txBody>
      </p:sp>
      <p:sp>
        <p:nvSpPr>
          <p:cNvPr id="527" name="Google Shape;527;p29"/>
          <p:cNvSpPr/>
          <p:nvPr/>
        </p:nvSpPr>
        <p:spPr>
          <a:xfrm>
            <a:off x="4423553" y="3321305"/>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Verdana"/>
              <a:ea typeface="Verdana"/>
              <a:cs typeface="Verdana"/>
              <a:sym typeface="Verdana"/>
            </a:endParaRPr>
          </a:p>
        </p:txBody>
      </p:sp>
      <p:sp>
        <p:nvSpPr>
          <p:cNvPr id="528" name="Google Shape;528;p29"/>
          <p:cNvSpPr/>
          <p:nvPr/>
        </p:nvSpPr>
        <p:spPr>
          <a:xfrm>
            <a:off x="8616280" y="3281074"/>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Verdana"/>
              <a:ea typeface="Verdana"/>
              <a:cs typeface="Verdana"/>
              <a:sym typeface="Verdana"/>
            </a:endParaRPr>
          </a:p>
        </p:txBody>
      </p:sp>
      <p:sp>
        <p:nvSpPr>
          <p:cNvPr id="529" name="Google Shape;529;p29"/>
          <p:cNvSpPr txBox="1"/>
          <p:nvPr/>
        </p:nvSpPr>
        <p:spPr>
          <a:xfrm>
            <a:off x="2558671" y="2389157"/>
            <a:ext cx="7560840" cy="36933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SzPts val="1800"/>
            </a:pPr>
            <a:r>
              <a:rPr lang="en-US" sz="1800" err="1">
                <a:latin typeface="Verdana"/>
                <a:ea typeface="Verdana"/>
                <a:cs typeface="Verdana"/>
                <a:sym typeface="Verdana"/>
              </a:rPr>
              <a:t>Συσχετισμός 80/20</a:t>
            </a:r>
            <a:r>
              <a:rPr lang="en-US" sz="1800" b="0" i="0" u="none" strike="noStrike" cap="none">
                <a:solidFill>
                  <a:srgbClr val="000000"/>
                </a:solidFill>
                <a:latin typeface="Verdana"/>
                <a:ea typeface="Verdana"/>
                <a:cs typeface="Verdana"/>
                <a:sym typeface="Verdana"/>
              </a:rPr>
              <a:t> </a:t>
            </a:r>
            <a:r>
              <a:rPr lang="en-US" sz="1800">
                <a:latin typeface="Verdana"/>
                <a:ea typeface="Verdana"/>
                <a:cs typeface="Verdana"/>
                <a:sym typeface="Verdana"/>
              </a:rPr>
              <a:t>που δίνεται στην ποιότητα/τιμή αντίστοιχα</a:t>
            </a:r>
            <a:endParaRPr lang="en-US" sz="1800" b="0" i="0" u="none" strike="noStrike" cap="none">
              <a:solidFill>
                <a:srgbClr val="000000"/>
              </a:solidFill>
              <a:latin typeface="Verdana"/>
              <a:ea typeface="Verdana"/>
            </a:endParaRPr>
          </a:p>
        </p:txBody>
      </p:sp>
      <p:sp>
        <p:nvSpPr>
          <p:cNvPr id="530" name="Google Shape;530;p29"/>
          <p:cNvSpPr txBox="1"/>
          <p:nvPr/>
        </p:nvSpPr>
        <p:spPr>
          <a:xfrm>
            <a:off x="1406081" y="4978078"/>
            <a:ext cx="9294471" cy="3077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err="1">
                <a:ea typeface="Verdana"/>
                <a:sym typeface="Verdana"/>
              </a:rPr>
              <a:t>Ανάδοχοι μέχρι ο υπολειπόμενος προϋπολογισμός να μην επαρκεί για την επόμενη καλύτερη προσφορά </a:t>
            </a:r>
            <a:endParaRPr lang="el-G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534"/>
        <p:cNvGrpSpPr/>
        <p:nvPr/>
      </p:nvGrpSpPr>
      <p:grpSpPr>
        <a:xfrm>
          <a:off x="0" y="0"/>
          <a:ext cx="0" cy="0"/>
          <a:chOff x="0" y="0"/>
          <a:chExt cx="0" cy="0"/>
        </a:xfrm>
      </p:grpSpPr>
      <p:pic>
        <p:nvPicPr>
          <p:cNvPr id="535" name="Google Shape;535;p30"/>
          <p:cNvPicPr preferRelativeResize="0"/>
          <p:nvPr/>
        </p:nvPicPr>
        <p:blipFill>
          <a:blip r:embed="rId3">
            <a:alphaModFix/>
          </a:blip>
          <a:stretch>
            <a:fillRect/>
          </a:stretch>
        </p:blipFill>
        <p:spPr>
          <a:xfrm>
            <a:off x="9007813" y="288858"/>
            <a:ext cx="2851824" cy="344596"/>
          </a:xfrm>
          <a:prstGeom prst="rect">
            <a:avLst/>
          </a:prstGeom>
          <a:noFill/>
          <a:ln>
            <a:noFill/>
          </a:ln>
        </p:spPr>
      </p:pic>
      <p:sp>
        <p:nvSpPr>
          <p:cNvPr id="536" name="Google Shape;536;p30"/>
          <p:cNvSpPr txBox="1"/>
          <p:nvPr/>
        </p:nvSpPr>
        <p:spPr>
          <a:xfrm>
            <a:off x="501271" y="898318"/>
            <a:ext cx="10652598" cy="108337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nSpc>
                <a:spcPct val="87750"/>
              </a:lnSpc>
              <a:buClr>
                <a:srgbClr val="D9325D"/>
              </a:buClr>
              <a:buSzPts val="4000"/>
            </a:pPr>
            <a:r>
              <a:rPr lang="en-US" sz="4000" b="1" err="1">
                <a:solidFill>
                  <a:srgbClr val="D9325D"/>
                </a:solidFill>
                <a:latin typeface="Verdana"/>
                <a:ea typeface="Verdana"/>
                <a:cs typeface="Verdana"/>
                <a:sym typeface="Verdana"/>
              </a:rPr>
              <a:t>Σ</a:t>
            </a:r>
            <a:r>
              <a:rPr lang="en-US" sz="4000" b="1" err="1">
                <a:solidFill>
                  <a:srgbClr val="FFFFFF"/>
                </a:solidFill>
                <a:latin typeface="Verdana"/>
                <a:ea typeface="Verdana"/>
                <a:cs typeface="Verdana"/>
                <a:sym typeface="Verdana"/>
              </a:rPr>
              <a:t>ύμβαση, παρακολούθηση και πληρωμές</a:t>
            </a:r>
            <a:endParaRPr lang="en-US" sz="4000" b="1" i="0" u="none" strike="noStrike" cap="none" err="1">
              <a:solidFill>
                <a:srgbClr val="FFFFFF"/>
              </a:solidFill>
              <a:latin typeface="Verdana"/>
              <a:ea typeface="Verdana"/>
              <a:cs typeface="Verdana"/>
            </a:endParaRPr>
          </a:p>
        </p:txBody>
      </p:sp>
      <p:sp>
        <p:nvSpPr>
          <p:cNvPr id="537" name="Google Shape;537;p30"/>
          <p:cNvSpPr/>
          <p:nvPr/>
        </p:nvSpPr>
        <p:spPr>
          <a:xfrm>
            <a:off x="1214630" y="4026151"/>
            <a:ext cx="2664000" cy="2009978"/>
          </a:xfrm>
          <a:prstGeom prst="rect">
            <a:avLst/>
          </a:prstGeom>
          <a:solidFill>
            <a:schemeClr val="lt1"/>
          </a:solidFill>
          <a:ln>
            <a:noFill/>
          </a:ln>
        </p:spPr>
        <p:txBody>
          <a:bodyPr spcFirstLastPara="1" wrap="square" lIns="91425" tIns="1080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1800"/>
            </a:pPr>
            <a:r>
              <a:rPr lang="en-US" sz="1800" b="1">
                <a:solidFill>
                  <a:srgbClr val="D9325D"/>
                </a:solidFill>
                <a:latin typeface="Verdana"/>
                <a:ea typeface="Verdana"/>
                <a:cs typeface="Verdana"/>
                <a:sym typeface="Verdana"/>
              </a:rPr>
              <a:t>ΣΥΜΒΑΣΗ </a:t>
            </a:r>
            <a:endParaRPr sz="1800" b="1" i="0" u="none" strike="noStrike" cap="none">
              <a:solidFill>
                <a:srgbClr val="D9325D"/>
              </a:solidFill>
              <a:latin typeface="Verdana"/>
              <a:ea typeface="Verdana"/>
              <a:cs typeface="Verdana"/>
              <a:sym typeface="Verdana"/>
            </a:endParaRPr>
          </a:p>
        </p:txBody>
      </p:sp>
      <p:sp>
        <p:nvSpPr>
          <p:cNvPr id="538" name="Google Shape;538;p30"/>
          <p:cNvSpPr/>
          <p:nvPr/>
        </p:nvSpPr>
        <p:spPr>
          <a:xfrm>
            <a:off x="4538855" y="3133725"/>
            <a:ext cx="2664000" cy="2902404"/>
          </a:xfrm>
          <a:prstGeom prst="rect">
            <a:avLst/>
          </a:prstGeom>
          <a:solidFill>
            <a:schemeClr val="lt1"/>
          </a:solidFill>
          <a:ln>
            <a:noFill/>
          </a:ln>
        </p:spPr>
        <p:txBody>
          <a:bodyPr spcFirstLastPara="1" wrap="square" lIns="91425" tIns="1080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1800"/>
            </a:pPr>
            <a:r>
              <a:rPr lang="en-US" sz="1800" b="1">
                <a:solidFill>
                  <a:srgbClr val="D9325D"/>
                </a:solidFill>
                <a:latin typeface="Verdana"/>
                <a:ea typeface="Verdana"/>
                <a:cs typeface="Verdana"/>
                <a:sym typeface="Verdana"/>
              </a:rPr>
              <a:t>ΠΑΡΑΚΟΛΟΥΘΗΣΗ </a:t>
            </a:r>
            <a:endParaRPr sz="1800" b="1" i="0" u="none" strike="noStrike" cap="none">
              <a:solidFill>
                <a:srgbClr val="D9325D"/>
              </a:solidFill>
              <a:latin typeface="Verdana"/>
              <a:ea typeface="Verdana"/>
              <a:cs typeface="Verdana"/>
              <a:sym typeface="Verdana"/>
            </a:endParaRPr>
          </a:p>
        </p:txBody>
      </p:sp>
      <p:sp>
        <p:nvSpPr>
          <p:cNvPr id="539" name="Google Shape;539;p30"/>
          <p:cNvSpPr/>
          <p:nvPr/>
        </p:nvSpPr>
        <p:spPr>
          <a:xfrm>
            <a:off x="7844030" y="2247900"/>
            <a:ext cx="2664000" cy="3807279"/>
          </a:xfrm>
          <a:prstGeom prst="rect">
            <a:avLst/>
          </a:prstGeom>
          <a:solidFill>
            <a:schemeClr val="lt1"/>
          </a:solidFill>
          <a:ln>
            <a:noFill/>
          </a:ln>
        </p:spPr>
        <p:txBody>
          <a:bodyPr spcFirstLastPara="1" wrap="square" lIns="91425" tIns="108000" rIns="91425" bIns="45700" anchor="t"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1800" b="1">
                <a:solidFill>
                  <a:srgbClr val="D9325D"/>
                </a:solidFill>
                <a:latin typeface="Verdana"/>
                <a:ea typeface="Verdana"/>
                <a:sym typeface="Verdana"/>
              </a:rPr>
              <a:t>ΚΡΙΤΗΡΙΑ ΟΛΟΚΛΗΡΩΣΗΣ</a:t>
            </a:r>
            <a:endParaRPr lang="el-GR"/>
          </a:p>
        </p:txBody>
      </p:sp>
      <p:sp>
        <p:nvSpPr>
          <p:cNvPr id="540" name="Google Shape;540;p30"/>
          <p:cNvSpPr txBox="1"/>
          <p:nvPr/>
        </p:nvSpPr>
        <p:spPr>
          <a:xfrm>
            <a:off x="1283153" y="5203903"/>
            <a:ext cx="2371725" cy="738623"/>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en-US" err="1">
                <a:solidFill>
                  <a:srgbClr val="1B456C"/>
                </a:solidFill>
                <a:latin typeface="Verdana"/>
                <a:ea typeface="Verdana"/>
                <a:sym typeface="Verdana"/>
              </a:rPr>
              <a:t>Συμφωνία πλαίσιο και συμφωνητικά για κάθε Φάση</a:t>
            </a:r>
            <a:endParaRPr lang="en-US" err="1">
              <a:solidFill>
                <a:srgbClr val="1B456C"/>
              </a:solidFill>
              <a:latin typeface="Verdana"/>
              <a:ea typeface="Verdana"/>
            </a:endParaRPr>
          </a:p>
        </p:txBody>
      </p:sp>
      <p:sp>
        <p:nvSpPr>
          <p:cNvPr id="541" name="Google Shape;541;p30"/>
          <p:cNvSpPr txBox="1"/>
          <p:nvPr/>
        </p:nvSpPr>
        <p:spPr>
          <a:xfrm>
            <a:off x="4643594" y="3950266"/>
            <a:ext cx="2506959" cy="1580808"/>
          </a:xfrm>
          <a:prstGeom prst="rect">
            <a:avLst/>
          </a:prstGeom>
          <a:noFill/>
          <a:ln>
            <a:noFill/>
          </a:ln>
        </p:spPr>
        <p:txBody>
          <a:bodyPr spcFirstLastPara="1" wrap="square" lIns="36000" tIns="36000" rIns="36000" bIns="360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SzPts val="1400"/>
            </a:pPr>
            <a:r>
              <a:rPr lang="en-US">
                <a:solidFill>
                  <a:srgbClr val="1B456C"/>
                </a:solidFill>
                <a:latin typeface="Verdana"/>
                <a:ea typeface="Verdana"/>
                <a:cs typeface="Verdana"/>
                <a:sym typeface="Verdana"/>
              </a:rPr>
              <a:t>Κατά τη διάρκεια κάθε φάσης περιοδική παρακολούθηση των αναμενόμενων αποτελεσμάτων </a:t>
            </a:r>
            <a:endParaRPr lang="en-US" err="1">
              <a:solidFill>
                <a:srgbClr val="1B456C"/>
              </a:solidFill>
              <a:latin typeface="Verdana"/>
              <a:ea typeface="Verdana"/>
              <a:sym typeface="Verdana"/>
            </a:endParaRPr>
          </a:p>
          <a:p>
            <a:pPr>
              <a:buSzPts val="1400"/>
            </a:pPr>
            <a:r>
              <a:rPr lang="en-US">
                <a:solidFill>
                  <a:srgbClr val="1B456C"/>
                </a:solidFill>
                <a:latin typeface="Verdana"/>
                <a:ea typeface="Verdana"/>
                <a:cs typeface="Verdana"/>
                <a:sym typeface="Verdana"/>
              </a:rPr>
              <a:t>(παραδοτέα κλπ ) κάθε φάσης</a:t>
            </a:r>
            <a:endParaRPr lang="en-US" sz="1400" b="0" i="0" u="none" strike="noStrike" cap="none">
              <a:solidFill>
                <a:srgbClr val="1B456C"/>
              </a:solidFill>
              <a:latin typeface="Verdana"/>
              <a:ea typeface="Verdana"/>
            </a:endParaRPr>
          </a:p>
        </p:txBody>
      </p:sp>
      <p:sp>
        <p:nvSpPr>
          <p:cNvPr id="542" name="Google Shape;542;p30"/>
          <p:cNvSpPr txBox="1"/>
          <p:nvPr/>
        </p:nvSpPr>
        <p:spPr>
          <a:xfrm>
            <a:off x="7854251" y="3469579"/>
            <a:ext cx="2663845" cy="1365365"/>
          </a:xfrm>
          <a:prstGeom prst="rect">
            <a:avLst/>
          </a:prstGeom>
          <a:noFill/>
          <a:ln>
            <a:noFill/>
          </a:ln>
        </p:spPr>
        <p:txBody>
          <a:bodyPr spcFirstLastPara="1" wrap="square" lIns="36000" tIns="36000" rIns="36000" bIns="360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buSzPts val="1400"/>
            </a:pPr>
            <a:r>
              <a:rPr lang="en-US" b="1" err="1">
                <a:solidFill>
                  <a:srgbClr val="1B456C"/>
                </a:solidFill>
                <a:latin typeface="Verdana"/>
                <a:ea typeface="Verdana"/>
                <a:cs typeface="Verdana"/>
                <a:sym typeface="Verdana"/>
              </a:rPr>
              <a:t>Ικανοποιητική </a:t>
            </a:r>
            <a:endParaRPr lang="en-US">
              <a:solidFill>
                <a:srgbClr val="1B456C"/>
              </a:solidFill>
              <a:latin typeface="Verdana"/>
              <a:ea typeface="Verdana"/>
              <a:cs typeface="Verdana"/>
              <a:sym typeface="Verdana"/>
            </a:endParaRPr>
          </a:p>
          <a:p>
            <a:pPr>
              <a:buSzPts val="1400"/>
            </a:pPr>
            <a:r>
              <a:rPr lang="en-US" b="1" err="1">
                <a:solidFill>
                  <a:srgbClr val="1B456C"/>
                </a:solidFill>
                <a:latin typeface="Verdana"/>
                <a:ea typeface="Verdana"/>
                <a:cs typeface="Verdana"/>
                <a:sym typeface="Verdana"/>
              </a:rPr>
              <a:t>ολοκλήρωση : </a:t>
            </a:r>
            <a:r>
              <a:rPr lang="en-US" err="1">
                <a:solidFill>
                  <a:srgbClr val="1B456C"/>
                </a:solidFill>
                <a:latin typeface="Verdana"/>
                <a:ea typeface="Verdana"/>
                <a:sym typeface="Verdana"/>
              </a:rPr>
              <a:t>Προϋπόθεση πληρωμής </a:t>
            </a:r>
            <a:r>
              <a:rPr lang="en-US" b="1">
                <a:solidFill>
                  <a:srgbClr val="1B456C"/>
                </a:solidFill>
                <a:latin typeface="Verdana"/>
                <a:ea typeface="Verdana"/>
                <a:cs typeface="Verdana"/>
                <a:sym typeface="Verdana"/>
              </a:rPr>
              <a:t> </a:t>
            </a:r>
            <a:endParaRPr lang="en-US" sz="1400" b="0" i="0" u="none" strike="noStrike" cap="none">
              <a:solidFill>
                <a:srgbClr val="1B456C"/>
              </a:solidFill>
              <a:latin typeface="Verdana"/>
              <a:ea typeface="Verdana"/>
              <a:cs typeface="Verdana"/>
            </a:endParaRPr>
          </a:p>
          <a:p>
            <a:pPr>
              <a:buSzPts val="1400"/>
            </a:pPr>
            <a:r>
              <a:rPr lang="en-US" b="1">
                <a:solidFill>
                  <a:srgbClr val="1B456C"/>
                </a:solidFill>
                <a:latin typeface="Verdana"/>
                <a:ea typeface="Verdana"/>
                <a:sym typeface="Verdana"/>
              </a:rPr>
              <a:t>Επιτυχής ολοκλήρωση:</a:t>
            </a:r>
            <a:r>
              <a:rPr lang="en-US" sz="1400" b="0" i="0" u="none" strike="noStrike" cap="none">
                <a:solidFill>
                  <a:srgbClr val="1B456C"/>
                </a:solidFill>
                <a:latin typeface="Verdana"/>
                <a:ea typeface="Verdana"/>
                <a:cs typeface="Verdana"/>
                <a:sym typeface="Verdana"/>
              </a:rPr>
              <a:t> </a:t>
            </a:r>
            <a:r>
              <a:rPr lang="en-US" err="1">
                <a:solidFill>
                  <a:srgbClr val="1B456C"/>
                </a:solidFill>
                <a:latin typeface="Verdana"/>
                <a:ea typeface="Verdana"/>
                <a:cs typeface="Verdana"/>
                <a:sym typeface="Verdana"/>
              </a:rPr>
              <a:t>Προϋπόθεση για την επόμενη φάση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31"/>
          <p:cNvSpPr txBox="1"/>
          <p:nvPr/>
        </p:nvSpPr>
        <p:spPr>
          <a:xfrm>
            <a:off x="0" y="712315"/>
            <a:ext cx="12192000" cy="184665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6000"/>
            </a:pPr>
            <a:r>
              <a:rPr lang="en-US" sz="6000">
                <a:solidFill>
                  <a:srgbClr val="D9325D"/>
                </a:solidFill>
                <a:latin typeface="Verdana"/>
                <a:ea typeface="Verdana"/>
                <a:cs typeface="Verdana"/>
                <a:sym typeface="Verdana"/>
              </a:rPr>
              <a:t>ΔΙ</a:t>
            </a:r>
            <a:r>
              <a:rPr lang="en-US" sz="6000">
                <a:solidFill>
                  <a:srgbClr val="1B456C"/>
                </a:solidFill>
                <a:latin typeface="Verdana"/>
                <a:ea typeface="Verdana"/>
                <a:cs typeface="Verdana"/>
                <a:sym typeface="Verdana"/>
              </a:rPr>
              <a:t>ΚΑΙΩΜΑΤΑ ΔΙΑΝΟΗΤΙΚΗΣ ΙΔΙΟΚΤΗΣΙΑΣ </a:t>
            </a:r>
            <a:endParaRPr lang="el-GR" sz="1400" b="0" i="0" u="none" strike="noStrike" cap="none">
              <a:solidFill>
                <a:srgbClr val="000000"/>
              </a:solidFill>
              <a:latin typeface="Arial" pitchFamily="34" charset="0"/>
              <a:ea typeface="Arial" pitchFamily="34" charset="0"/>
              <a:cs typeface="Arial" pitchFamily="34" charset="0"/>
            </a:endParaRPr>
          </a:p>
        </p:txBody>
      </p:sp>
      <p:pic>
        <p:nvPicPr>
          <p:cNvPr id="548" name="Google Shape;548;p31"/>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549" name="Google Shape;549;p31"/>
          <p:cNvSpPr/>
          <p:nvPr/>
        </p:nvSpPr>
        <p:spPr>
          <a:xfrm>
            <a:off x="1368574" y="2734129"/>
            <a:ext cx="9299426" cy="3705999"/>
          </a:xfrm>
          <a:prstGeom prst="rect">
            <a:avLst/>
          </a:prstGeom>
          <a:solidFill>
            <a:srgbClr val="BDD7EB">
              <a:alpha val="29019"/>
            </a:srgb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50" name="Google Shape;550;p31"/>
          <p:cNvSpPr/>
          <p:nvPr/>
        </p:nvSpPr>
        <p:spPr>
          <a:xfrm>
            <a:off x="5965726" y="3162541"/>
            <a:ext cx="45719" cy="3028320"/>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551" name="Google Shape;551;p31"/>
          <p:cNvGrpSpPr/>
          <p:nvPr/>
        </p:nvGrpSpPr>
        <p:grpSpPr>
          <a:xfrm>
            <a:off x="1701799" y="3302240"/>
            <a:ext cx="4108234" cy="2679500"/>
            <a:chOff x="-850234" y="-30480"/>
            <a:chExt cx="9237593" cy="2796788"/>
          </a:xfrm>
        </p:grpSpPr>
        <p:sp>
          <p:nvSpPr>
            <p:cNvPr id="552" name="Google Shape;552;p31"/>
            <p:cNvSpPr txBox="1"/>
            <p:nvPr/>
          </p:nvSpPr>
          <p:spPr>
            <a:xfrm>
              <a:off x="-850234" y="-30480"/>
              <a:ext cx="9237593" cy="77099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2400"/>
              </a:pPr>
              <a:r>
                <a:rPr lang="en-US" sz="2400" b="1">
                  <a:solidFill>
                    <a:srgbClr val="1B456C"/>
                  </a:solidFill>
                  <a:latin typeface="Verdana"/>
                  <a:ea typeface="Verdana"/>
                  <a:cs typeface="Verdana"/>
                  <a:sym typeface="Verdana"/>
                </a:rPr>
                <a:t>ΟΙ ΑΝΑΔΟΧΟΙ ΔΙΑΤΗΡΟΥΝ ΤΑ ΔΔΙ</a:t>
              </a:r>
              <a:r>
                <a:rPr lang="en-US" sz="2400" b="1" i="0" u="none" strike="noStrike" cap="none">
                  <a:solidFill>
                    <a:srgbClr val="1B456C"/>
                  </a:solidFill>
                  <a:latin typeface="Verdana"/>
                  <a:ea typeface="Verdana"/>
                  <a:cs typeface="Verdana"/>
                  <a:sym typeface="Verdana"/>
                </a:rPr>
                <a:t> </a:t>
              </a:r>
              <a:endParaRPr sz="2400" b="1" i="0" u="none" strike="noStrike" cap="none">
                <a:solidFill>
                  <a:srgbClr val="1B456C"/>
                </a:solidFill>
                <a:latin typeface="Verdana"/>
                <a:ea typeface="Verdana"/>
                <a:cs typeface="Verdana"/>
                <a:sym typeface="Verdana"/>
              </a:endParaRPr>
            </a:p>
          </p:txBody>
        </p:sp>
        <p:sp>
          <p:nvSpPr>
            <p:cNvPr id="553" name="Google Shape;553;p31"/>
            <p:cNvSpPr txBox="1"/>
            <p:nvPr/>
          </p:nvSpPr>
          <p:spPr>
            <a:xfrm>
              <a:off x="-629093" y="1609812"/>
              <a:ext cx="8387360" cy="115649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1800">
                  <a:solidFill>
                    <a:srgbClr val="1B456C"/>
                  </a:solidFill>
                  <a:latin typeface="Verdana"/>
                  <a:ea typeface="Verdana"/>
                </a:rPr>
                <a:t>που προκύπτουν από τα αποτελέσματα στο πλαίσιο της προ-εμπορικής δημόσιας σύμβασης </a:t>
              </a:r>
            </a:p>
          </p:txBody>
        </p:sp>
      </p:grpSp>
      <p:sp>
        <p:nvSpPr>
          <p:cNvPr id="554" name="Google Shape;554;p31"/>
          <p:cNvSpPr txBox="1"/>
          <p:nvPr/>
        </p:nvSpPr>
        <p:spPr>
          <a:xfrm>
            <a:off x="6523456" y="3251440"/>
            <a:ext cx="3585743" cy="73866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n-US" sz="2400" b="1">
                <a:solidFill>
                  <a:srgbClr val="1B456C"/>
                </a:solidFill>
                <a:latin typeface="Verdana"/>
                <a:ea typeface="Verdana"/>
                <a:sym typeface="Verdana"/>
              </a:rPr>
              <a:t>ΟΙΚΟΝΟΜΙΚΗ ΑΝΤΑΜΟΙΒΗ </a:t>
            </a:r>
            <a:endParaRPr lang="el-GR"/>
          </a:p>
        </p:txBody>
      </p:sp>
      <p:sp>
        <p:nvSpPr>
          <p:cNvPr id="555" name="Google Shape;555;p31"/>
          <p:cNvSpPr txBox="1"/>
          <p:nvPr/>
        </p:nvSpPr>
        <p:spPr>
          <a:xfrm>
            <a:off x="6447462" y="4143051"/>
            <a:ext cx="3839538" cy="110799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buSzPts val="1800"/>
            </a:pPr>
            <a:r>
              <a:rPr lang="en-US" sz="1800">
                <a:solidFill>
                  <a:srgbClr val="1B456C"/>
                </a:solidFill>
                <a:latin typeface="Verdana"/>
                <a:ea typeface="Verdana"/>
                <a:cs typeface="Verdana"/>
                <a:sym typeface="Verdana"/>
              </a:rPr>
              <a:t>Υπολογίζεται στην οικονομική προσφορά. Η </a:t>
            </a:r>
            <a:r>
              <a:rPr lang="en-US" sz="1800" b="1">
                <a:solidFill>
                  <a:srgbClr val="1B456C"/>
                </a:solidFill>
                <a:latin typeface="Verdana"/>
                <a:ea typeface="Verdana"/>
                <a:sym typeface="Verdana"/>
              </a:rPr>
              <a:t>πραγματική τιμή</a:t>
            </a:r>
            <a:r>
              <a:rPr lang="en-US" sz="1800">
                <a:solidFill>
                  <a:srgbClr val="1B456C"/>
                </a:solidFill>
                <a:latin typeface="Verdana"/>
                <a:ea typeface="Verdana"/>
                <a:cs typeface="Verdana"/>
                <a:sym typeface="Verdana"/>
              </a:rPr>
              <a:t> και </a:t>
            </a:r>
            <a:r>
              <a:rPr lang="en-US" sz="1800">
                <a:solidFill>
                  <a:srgbClr val="1B456C"/>
                </a:solidFill>
                <a:latin typeface="Verdana"/>
                <a:ea typeface="Verdana"/>
                <a:sym typeface="Verdana"/>
              </a:rPr>
              <a:t>η </a:t>
            </a:r>
            <a:r>
              <a:rPr lang="en-US" sz="1800" b="1" err="1">
                <a:solidFill>
                  <a:srgbClr val="1B456C"/>
                </a:solidFill>
                <a:latin typeface="Verdana"/>
                <a:ea typeface="Verdana"/>
                <a:sym typeface="Verdana"/>
              </a:rPr>
              <a:t>τιμή αγοράς</a:t>
            </a:r>
            <a:r>
              <a:rPr lang="en-US" sz="1800">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 </a:t>
            </a:r>
            <a:br>
              <a:rPr lang="en-US" sz="1800" b="0" i="0" u="none" strike="noStrike" cap="none">
                <a:latin typeface="Verdana"/>
                <a:ea typeface="Verdana"/>
                <a:cs typeface="Verdana"/>
              </a:rPr>
            </a:br>
            <a:endParaRPr lang="en-US" sz="1800" b="0" i="0" u="none" strike="noStrike" cap="none">
              <a:solidFill>
                <a:srgbClr val="1B456C"/>
              </a:solidFill>
              <a:latin typeface="Verdana"/>
              <a:ea typeface="Verdana"/>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32"/>
          <p:cNvSpPr txBox="1"/>
          <p:nvPr/>
        </p:nvSpPr>
        <p:spPr>
          <a:xfrm>
            <a:off x="0" y="458315"/>
            <a:ext cx="12192000" cy="92333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6000"/>
              <a:buFont typeface="Arial" pitchFamily="34" charset="0"/>
              <a:buNone/>
            </a:pPr>
            <a:r>
              <a:rPr lang="en-US" sz="6000">
                <a:solidFill>
                  <a:srgbClr val="D9325D"/>
                </a:solidFill>
                <a:latin typeface="Verdana"/>
                <a:ea typeface="Verdana"/>
                <a:sym typeface="Verdana"/>
              </a:rPr>
              <a:t>Φ</a:t>
            </a:r>
            <a:r>
              <a:rPr lang="en-US" sz="6000">
                <a:solidFill>
                  <a:srgbClr val="1B456C"/>
                </a:solidFill>
                <a:latin typeface="Verdana"/>
                <a:ea typeface="Verdana"/>
                <a:sym typeface="Verdana"/>
              </a:rPr>
              <a:t>ΠΑ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561" name="Google Shape;561;p32"/>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562" name="Google Shape;562;p32"/>
          <p:cNvSpPr txBox="1"/>
          <p:nvPr/>
        </p:nvSpPr>
        <p:spPr>
          <a:xfrm>
            <a:off x="647467" y="1628829"/>
            <a:ext cx="11292027" cy="4180632"/>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179705" indent="-179705" algn="just">
              <a:buClr>
                <a:srgbClr val="1B456C"/>
              </a:buClr>
              <a:buSzPts val="1800"/>
              <a:buFont typeface="Arial" pitchFamily="34" charset="0"/>
              <a:buChar char="•"/>
            </a:pPr>
            <a:r>
              <a:rPr lang="en-US" sz="2000">
                <a:solidFill>
                  <a:srgbClr val="1B456C"/>
                </a:solidFill>
                <a:latin typeface="Verdana"/>
                <a:ea typeface="Verdana"/>
                <a:cs typeface="Verdana"/>
                <a:sym typeface="Verdana"/>
              </a:rPr>
              <a:t>Ο προϋπολογισμός διαχειρίζεται  </a:t>
            </a:r>
            <a:r>
              <a:rPr lang="en-US" sz="2000" b="1" err="1">
                <a:solidFill>
                  <a:srgbClr val="1B456C"/>
                </a:solidFill>
                <a:latin typeface="Verdana"/>
                <a:ea typeface="Verdana"/>
                <a:cs typeface="Verdana"/>
                <a:sym typeface="Verdana"/>
              </a:rPr>
              <a:t>κεντρικά από την Επικεφαλής Αναθέτουσα Αρχή </a:t>
            </a:r>
            <a:r>
              <a:rPr lang="en-US" sz="2000" b="0" i="0" u="none" strike="noStrike" cap="none">
                <a:solidFill>
                  <a:srgbClr val="1B456C"/>
                </a:solidFill>
                <a:latin typeface="Verdana"/>
                <a:ea typeface="Verdana"/>
                <a:cs typeface="Verdana"/>
                <a:sym typeface="Verdana"/>
              </a:rPr>
              <a:t>(KEMEA</a:t>
            </a:r>
            <a:r>
              <a:rPr lang="en-US" sz="2000">
                <a:solidFill>
                  <a:srgbClr val="1B456C"/>
                </a:solidFill>
                <a:latin typeface="Verdana"/>
                <a:ea typeface="Verdana"/>
                <a:cs typeface="Verdana"/>
                <a:sym typeface="Verdana"/>
              </a:rPr>
              <a:t>).</a:t>
            </a:r>
            <a:endParaRPr lang="en-US" sz="2000">
              <a:solidFill>
                <a:srgbClr val="1B456C"/>
              </a:solidFill>
              <a:latin typeface="Verdana"/>
              <a:ea typeface="Verdana"/>
            </a:endParaRPr>
          </a:p>
          <a:p>
            <a:pPr>
              <a:buClr>
                <a:srgbClr val="1B456C"/>
              </a:buClr>
              <a:buSzPts val="1800"/>
            </a:pPr>
            <a:endParaRPr lang="en-US" sz="2000">
              <a:solidFill>
                <a:srgbClr val="1B456C"/>
              </a:solidFill>
              <a:latin typeface="Verdana"/>
              <a:ea typeface="Verdana"/>
              <a:cs typeface="Verdana"/>
            </a:endParaRPr>
          </a:p>
          <a:p>
            <a:pPr marL="179705" indent="-179705" algn="just">
              <a:buClr>
                <a:srgbClr val="1B456C"/>
              </a:buClr>
              <a:buSzPts val="1800"/>
              <a:buFont typeface="Arial" pitchFamily="34" charset="0"/>
              <a:buChar char="•"/>
            </a:pPr>
            <a:r>
              <a:rPr lang="en-US" sz="2000" b="1" err="1">
                <a:solidFill>
                  <a:srgbClr val="1B456C"/>
                </a:solidFill>
                <a:latin typeface="Verdana"/>
                <a:ea typeface="Verdana"/>
                <a:cs typeface="Verdana"/>
                <a:sym typeface="Verdana"/>
              </a:rPr>
              <a:t>Ανάδοχοι από κράτη-μέλη</a:t>
            </a:r>
            <a:r>
              <a:rPr lang="en-US" sz="2000" b="0" i="0" u="none" strike="noStrike" cap="none">
                <a:solidFill>
                  <a:srgbClr val="1B456C"/>
                </a:solidFill>
                <a:latin typeface="Verdana"/>
                <a:ea typeface="Verdana"/>
                <a:cs typeface="Verdana"/>
                <a:sym typeface="Verdana"/>
              </a:rPr>
              <a:t>: </a:t>
            </a:r>
            <a:r>
              <a:rPr lang="en-US" sz="2000" err="1">
                <a:solidFill>
                  <a:srgbClr val="1B456C"/>
                </a:solidFill>
                <a:latin typeface="Verdana"/>
                <a:ea typeface="Verdana"/>
                <a:cs typeface="Verdana"/>
                <a:sym typeface="Verdana"/>
              </a:rPr>
              <a:t>Τιμολόγηση χωρίς ΦΠΑ μέσω του συστήματος ενδοκοινοτικών συναλλαγών</a:t>
            </a:r>
            <a:r>
              <a:rPr lang="en-US" sz="2000" b="0" i="0" u="none" strike="noStrike" cap="none">
                <a:solidFill>
                  <a:srgbClr val="1B456C"/>
                </a:solidFill>
                <a:latin typeface="Verdana"/>
                <a:ea typeface="Verdana"/>
                <a:cs typeface="Verdana"/>
                <a:sym typeface="Verdana"/>
              </a:rPr>
              <a:t>.</a:t>
            </a:r>
            <a:r>
              <a:rPr lang="en-US" sz="2000">
                <a:solidFill>
                  <a:srgbClr val="1B456C"/>
                </a:solidFill>
                <a:latin typeface="Verdana"/>
                <a:ea typeface="Verdana"/>
                <a:cs typeface="Verdana"/>
                <a:sym typeface="Verdana"/>
              </a:rPr>
              <a:t> </a:t>
            </a:r>
            <a:endParaRPr lang="el-GR" sz="2000" b="0" i="0" u="none" strike="noStrike" cap="none">
              <a:solidFill>
                <a:srgbClr val="000000"/>
              </a:solidFill>
              <a:latin typeface="Arial" pitchFamily="34" charset="0"/>
              <a:ea typeface="Arial" pitchFamily="34" charset="0"/>
              <a:cs typeface="Arial" pitchFamily="34" charset="0"/>
            </a:endParaRPr>
          </a:p>
          <a:p>
            <a:pPr marL="179705" indent="-179705" algn="just">
              <a:spcBef>
                <a:spcPts val="1900"/>
              </a:spcBef>
              <a:buClr>
                <a:srgbClr val="1B456C"/>
              </a:buClr>
              <a:buSzPts val="1800"/>
              <a:buFont typeface="Arial" pitchFamily="34" charset="0"/>
              <a:buChar char="•"/>
            </a:pPr>
            <a:r>
              <a:rPr lang="en-US" sz="2000" b="1" err="1">
                <a:solidFill>
                  <a:srgbClr val="1B456C"/>
                </a:solidFill>
                <a:latin typeface="Verdana"/>
                <a:ea typeface="Verdana"/>
                <a:cs typeface="Verdana"/>
                <a:sym typeface="Verdana"/>
              </a:rPr>
              <a:t>Ανάδοχοι από τρίτες</a:t>
            </a:r>
            <a:r>
              <a:rPr lang="en-US" sz="2000" b="1" i="0" u="none" strike="noStrike" cap="none">
                <a:solidFill>
                  <a:srgbClr val="1B456C"/>
                </a:solidFill>
                <a:latin typeface="Verdana"/>
                <a:ea typeface="Verdana"/>
                <a:cs typeface="Verdana"/>
                <a:sym typeface="Verdana"/>
              </a:rPr>
              <a:t> </a:t>
            </a:r>
            <a:r>
              <a:rPr lang="en-US" sz="2000" b="1" err="1">
                <a:solidFill>
                  <a:srgbClr val="1B456C"/>
                </a:solidFill>
                <a:latin typeface="Verdana"/>
                <a:ea typeface="Verdana"/>
                <a:cs typeface="Verdana"/>
                <a:sym typeface="Verdana"/>
              </a:rPr>
              <a:t>χώρες: Υπολογίζεται ο ΦΠΑ</a:t>
            </a:r>
            <a:r>
              <a:rPr lang="en-US" sz="2000" b="1" i="0" u="none" strike="noStrike" cap="none">
                <a:solidFill>
                  <a:srgbClr val="1B456C"/>
                </a:solidFill>
                <a:latin typeface="Verdana"/>
                <a:ea typeface="Verdana"/>
                <a:cs typeface="Verdana"/>
                <a:sym typeface="Verdana"/>
              </a:rPr>
              <a:t>.</a:t>
            </a:r>
            <a:r>
              <a:rPr lang="en-US" sz="2000" b="1">
                <a:solidFill>
                  <a:srgbClr val="1B456C"/>
                </a:solidFill>
                <a:latin typeface="Verdana"/>
                <a:ea typeface="Verdana"/>
                <a:cs typeface="Verdana"/>
                <a:sym typeface="Verdana"/>
              </a:rPr>
              <a:t> Εάν ο ανάδοχος, </a:t>
            </a:r>
            <a:r>
              <a:rPr lang="en-US" sz="2000">
                <a:solidFill>
                  <a:srgbClr val="1B456C"/>
                </a:solidFill>
                <a:latin typeface="Verdana"/>
                <a:ea typeface="Verdana"/>
                <a:cs typeface="Verdana"/>
                <a:sym typeface="Verdana"/>
              </a:rPr>
              <a:t>κατά την εισαγωγή είναι υποχρεωμένος να δηλώσει ΦΠΑ</a:t>
            </a:r>
            <a:r>
              <a:rPr lang="en-US" sz="2000" i="0" u="none" strike="noStrike" cap="none">
                <a:solidFill>
                  <a:srgbClr val="1B456C"/>
                </a:solidFill>
                <a:latin typeface="Verdana"/>
                <a:ea typeface="Verdana"/>
                <a:cs typeface="Verdana"/>
                <a:sym typeface="Verdana"/>
              </a:rPr>
              <a:t> </a:t>
            </a:r>
            <a:r>
              <a:rPr lang="en-US" sz="2000" err="1">
                <a:solidFill>
                  <a:srgbClr val="1B456C"/>
                </a:solidFill>
                <a:latin typeface="Verdana"/>
                <a:ea typeface="Verdana"/>
                <a:cs typeface="Verdana"/>
                <a:sym typeface="Verdana"/>
              </a:rPr>
              <a:t>σύμφωνα με τους κανόνες της χώρας του και το τιμολόγιο περιλαμβάνει ΦΠΑ, ο ΦΠΑ δεν αφαιρείται στην Ελλάδα, ενώ θεωρείται δαπάνη.</a:t>
            </a:r>
            <a:endParaRPr lang="en-US" sz="2000">
              <a:ea typeface="Verdana"/>
            </a:endParaRPr>
          </a:p>
          <a:p>
            <a:pPr marL="179705" indent="-179705" algn="just">
              <a:spcBef>
                <a:spcPts val="1900"/>
              </a:spcBef>
              <a:buClr>
                <a:srgbClr val="1B456C"/>
              </a:buClr>
              <a:buSzPts val="1800"/>
              <a:buFont typeface="Arial" pitchFamily="34" charset="0"/>
              <a:buChar char="•"/>
            </a:pPr>
            <a:r>
              <a:rPr lang="en-US" sz="2000">
                <a:solidFill>
                  <a:srgbClr val="1B456C"/>
                </a:solidFill>
                <a:latin typeface="Verdana"/>
                <a:ea typeface="Verdana"/>
                <a:cs typeface="Verdana"/>
                <a:sym typeface="Verdana"/>
              </a:rPr>
              <a:t>Η προσφερόμενη τιμή δεν θα πρέπει να ξεπερνάει τον προϋπολογισμό κάθε φάσης ανά ανάδοχο</a:t>
            </a:r>
            <a:r>
              <a:rPr lang="en-US" sz="2000" b="0" i="0" u="none" strike="noStrike" cap="none">
                <a:solidFill>
                  <a:srgbClr val="1B456C"/>
                </a:solidFill>
                <a:latin typeface="Verdana"/>
                <a:ea typeface="Verdana"/>
                <a:cs typeface="Verdana"/>
                <a:sym typeface="Verdana"/>
              </a:rPr>
              <a:t>. </a:t>
            </a:r>
            <a:r>
              <a:rPr lang="en-US" sz="2000">
                <a:solidFill>
                  <a:srgbClr val="1B456C"/>
                </a:solidFill>
                <a:latin typeface="Verdana"/>
                <a:ea typeface="Verdana"/>
                <a:cs typeface="Verdana"/>
                <a:sym typeface="Verdana"/>
              </a:rPr>
              <a:t>Παράδειγμα</a:t>
            </a:r>
            <a:r>
              <a:rPr lang="en-US" sz="2000" b="0" i="0" u="none" strike="noStrike" cap="none">
                <a:solidFill>
                  <a:srgbClr val="1B456C"/>
                </a:solidFill>
                <a:latin typeface="Verdana"/>
                <a:ea typeface="Verdana"/>
                <a:cs typeface="Verdana"/>
                <a:sym typeface="Verdana"/>
              </a:rPr>
              <a:t>: </a:t>
            </a:r>
            <a:r>
              <a:rPr lang="en-US" sz="2000" err="1">
                <a:solidFill>
                  <a:srgbClr val="1B456C"/>
                </a:solidFill>
                <a:latin typeface="Verdana"/>
                <a:ea typeface="Verdana"/>
                <a:cs typeface="Verdana"/>
                <a:sym typeface="Verdana"/>
              </a:rPr>
              <a:t>Προϋπολογισμός 124k</a:t>
            </a:r>
            <a:r>
              <a:rPr lang="en-US" sz="2000" b="0" i="0" u="none" strike="noStrike" cap="none">
                <a:solidFill>
                  <a:srgbClr val="1B456C"/>
                </a:solidFill>
                <a:latin typeface="Verdana"/>
                <a:ea typeface="Verdana"/>
                <a:cs typeface="Verdana"/>
                <a:sym typeface="Verdana"/>
              </a:rPr>
              <a:t>, </a:t>
            </a:r>
            <a:r>
              <a:rPr lang="en-US" sz="2000">
                <a:solidFill>
                  <a:srgbClr val="1B456C"/>
                </a:solidFill>
                <a:latin typeface="Verdana"/>
                <a:ea typeface="Verdana"/>
                <a:cs typeface="Verdana"/>
                <a:sym typeface="Verdana"/>
              </a:rPr>
              <a:t>ΦΠΑ </a:t>
            </a:r>
            <a:r>
              <a:rPr lang="en-US" sz="2000" b="0" i="0" u="none" strike="noStrike" cap="none">
                <a:solidFill>
                  <a:srgbClr val="1B456C"/>
                </a:solidFill>
                <a:latin typeface="Verdana"/>
                <a:ea typeface="Verdana"/>
                <a:cs typeface="Verdana"/>
                <a:sym typeface="Verdana"/>
              </a:rPr>
              <a:t> 24 %, </a:t>
            </a:r>
            <a:r>
              <a:rPr lang="en-US" sz="2000" err="1">
                <a:solidFill>
                  <a:srgbClr val="1B456C"/>
                </a:solidFill>
                <a:latin typeface="Verdana"/>
                <a:ea typeface="Verdana"/>
                <a:cs typeface="Verdana"/>
                <a:sym typeface="Verdana"/>
              </a:rPr>
              <a:t>μέγιστη τιμή χωρίς ΦΠΑ </a:t>
            </a:r>
            <a:r>
              <a:rPr lang="en-US" sz="2000" b="0" i="0" u="none" strike="noStrike" cap="none">
                <a:solidFill>
                  <a:srgbClr val="1B456C"/>
                </a:solidFill>
                <a:latin typeface="Verdana"/>
                <a:ea typeface="Verdana"/>
                <a:cs typeface="Verdana"/>
                <a:sym typeface="Verdana"/>
              </a:rPr>
              <a:t>100k.</a:t>
            </a:r>
            <a:endParaRPr sz="2000" b="0" i="0" u="none" strike="noStrike" cap="none">
              <a:solidFill>
                <a:srgbClr val="000000"/>
              </a:solidFill>
              <a:latin typeface="Arial" pitchFamily="34" charset="0"/>
              <a:ea typeface="Arial" pitchFamily="34" charset="0"/>
              <a:cs typeface="Arial" pitchFamily="34"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17"/>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378" name="Google Shape;378;p17"/>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379" name="Google Shape;379;p17"/>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10" name="TextBox 9">
            <a:extLst>
              <a:ext uri="{FF2B5EF4-FFF2-40B4-BE49-F238E27FC236}">
                <a16:creationId xmlns:a16="http://schemas.microsoft.com/office/drawing/2014/main" id="{EC1A748A-BD71-42CA-AE15-08C240D700E5}"/>
              </a:ext>
            </a:extLst>
          </p:cNvPr>
          <p:cNvSpPr txBox="1"/>
          <p:nvPr/>
        </p:nvSpPr>
        <p:spPr>
          <a:xfrm>
            <a:off x="2389909" y="1020049"/>
            <a:ext cx="7632277" cy="584775"/>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3200" b="1"/>
              <a:t>Σας ευχαριστώ για την προσοχή σας!</a:t>
            </a:r>
          </a:p>
        </p:txBody>
      </p:sp>
      <p:sp>
        <p:nvSpPr>
          <p:cNvPr id="11" name="TextBox 10">
            <a:extLst>
              <a:ext uri="{FF2B5EF4-FFF2-40B4-BE49-F238E27FC236}">
                <a16:creationId xmlns:a16="http://schemas.microsoft.com/office/drawing/2014/main" id="{8553DB4E-8092-4459-9167-61CB8AEF9335}"/>
              </a:ext>
            </a:extLst>
          </p:cNvPr>
          <p:cNvSpPr txBox="1"/>
          <p:nvPr/>
        </p:nvSpPr>
        <p:spPr>
          <a:xfrm>
            <a:off x="5670164" y="2338486"/>
            <a:ext cx="4677749" cy="2677656"/>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2400" b="1">
                <a:solidFill>
                  <a:schemeClr val="bg1"/>
                </a:solidFill>
                <a:effectLst>
                  <a:outerShdw blurRad="38100" dist="38100" dir="2700000" algn="tl">
                    <a:srgbClr val="000000">
                      <a:alpha val="43137"/>
                    </a:srgbClr>
                  </a:outerShdw>
                </a:effectLst>
              </a:rPr>
              <a:t>Ελένη Λιανού </a:t>
            </a:r>
            <a:endParaRPr lang="en-US" sz="2400" b="1">
              <a:solidFill>
                <a:schemeClr val="bg1"/>
              </a:solidFill>
              <a:effectLst>
                <a:outerShdw blurRad="38100" dist="38100" dir="2700000" algn="tl">
                  <a:srgbClr val="000000">
                    <a:alpha val="43137"/>
                  </a:srgbClr>
                </a:outerShdw>
              </a:effectLst>
            </a:endParaRPr>
          </a:p>
          <a:p>
            <a:pPr algn="ctr"/>
            <a:endParaRPr lang="en-US" sz="1800" b="1">
              <a:solidFill>
                <a:schemeClr val="bg1"/>
              </a:solidFill>
              <a:effectLst>
                <a:outerShdw blurRad="38100" dist="38100" dir="2700000" algn="tl">
                  <a:srgbClr val="000000">
                    <a:alpha val="43137"/>
                  </a:srgbClr>
                </a:outerShdw>
              </a:effectLst>
            </a:endParaRPr>
          </a:p>
          <a:p>
            <a:pPr algn="ctr"/>
            <a:r>
              <a:rPr lang="el-GR" sz="1800">
                <a:solidFill>
                  <a:schemeClr val="bg1"/>
                </a:solidFill>
              </a:rPr>
              <a:t>Δικηγόρος παρ’ Αρείω Πάγω-</a:t>
            </a:r>
          </a:p>
          <a:p>
            <a:pPr algn="ctr"/>
            <a:r>
              <a:rPr lang="el-GR" sz="1800">
                <a:solidFill>
                  <a:schemeClr val="bg1"/>
                </a:solidFill>
              </a:rPr>
              <a:t>Ειδικευμένη σε θέματα δημοσίων συμβάσεων καινοτομίας </a:t>
            </a:r>
          </a:p>
          <a:p>
            <a:pPr algn="ctr"/>
            <a:endParaRPr lang="en-US" sz="1800">
              <a:solidFill>
                <a:schemeClr val="bg1"/>
              </a:solidFill>
            </a:endParaRPr>
          </a:p>
          <a:p>
            <a:pPr algn="ctr"/>
            <a:r>
              <a:rPr lang="el-GR" sz="1800">
                <a:solidFill>
                  <a:schemeClr val="bg1"/>
                </a:solidFill>
              </a:rPr>
              <a:t>ΚΕΝΤΡΟ ΜΕΛΕΤΩΝ ΑΣΦΑΛΕΙΑΣ (ΚΕΜΕΑ)</a:t>
            </a:r>
          </a:p>
          <a:p>
            <a:pPr algn="ctr"/>
            <a:endParaRPr lang="en-US" sz="1800">
              <a:solidFill>
                <a:schemeClr val="bg1"/>
              </a:solidFill>
            </a:endParaRPr>
          </a:p>
        </p:txBody>
      </p:sp>
      <p:pic>
        <p:nvPicPr>
          <p:cNvPr id="12" name="Εικόνα 28">
            <a:extLst>
              <a:ext uri="{FF2B5EF4-FFF2-40B4-BE49-F238E27FC236}">
                <a16:creationId xmlns:a16="http://schemas.microsoft.com/office/drawing/2014/main" id="{B8EDC55D-E995-4BD3-AE25-91FCE9B5E84A}"/>
              </a:ext>
            </a:extLst>
          </p:cNvPr>
          <p:cNvPicPr>
            <a:picLocks noChangeAspect="1"/>
          </p:cNvPicPr>
          <p:nvPr/>
        </p:nvPicPr>
        <p:blipFill>
          <a:blip r:embed="rId4">
            <a:extLst>
              <a:ext uri="{28A0092B-C50C-407E-A947-70E740481C1C}">
                <a14:useLocalDpi xmlns:a14="http://schemas.microsoft.com/office/drawing/2010/main" val="0"/>
              </a:ext>
            </a:extLst>
          </a:blip>
          <a:srcRect l="3273" r="2858" b="11217"/>
          <a:stretch>
            <a:fillRect/>
          </a:stretch>
        </p:blipFill>
        <p:spPr>
          <a:xfrm>
            <a:off x="1844087" y="2652545"/>
            <a:ext cx="2748695" cy="27486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37144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F0DE17-6D9E-460F-A3FA-40AA1FADD4A5}"/>
              </a:ext>
            </a:extLst>
          </p:cNvPr>
          <p:cNvSpPr/>
          <p:nvPr/>
        </p:nvSpPr>
        <p:spPr>
          <a:xfrm>
            <a:off x="0" y="0"/>
            <a:ext cx="12192000" cy="6858000"/>
          </a:xfrm>
          <a:prstGeom prst="rect">
            <a:avLst/>
          </a:prstGeom>
          <a:solidFill>
            <a:srgbClr val="1B45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sp>
        <p:nvSpPr>
          <p:cNvPr id="11" name="Rectangle 27">
            <a:extLst>
              <a:ext uri="{FF2B5EF4-FFF2-40B4-BE49-F238E27FC236}">
                <a16:creationId xmlns:a16="http://schemas.microsoft.com/office/drawing/2014/main" id="{AB44CC90-0E9F-442A-9DD8-5BB75913E382}"/>
              </a:ext>
            </a:extLst>
          </p:cNvPr>
          <p:cNvSpPr/>
          <p:nvPr/>
        </p:nvSpPr>
        <p:spPr>
          <a:xfrm>
            <a:off x="0" y="0"/>
            <a:ext cx="12192000" cy="1897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sp>
        <p:nvSpPr>
          <p:cNvPr id="34" name="TextBox 33">
            <a:extLst>
              <a:ext uri="{FF2B5EF4-FFF2-40B4-BE49-F238E27FC236}">
                <a16:creationId xmlns:a16="http://schemas.microsoft.com/office/drawing/2014/main" id="{D7539DEB-74A0-47D7-87C1-299AE38317B3}"/>
              </a:ext>
            </a:extLst>
          </p:cNvPr>
          <p:cNvSpPr txBox="1"/>
          <p:nvPr/>
        </p:nvSpPr>
        <p:spPr>
          <a:xfrm>
            <a:off x="0" y="2388037"/>
            <a:ext cx="12192000" cy="1323439"/>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4000" b="1">
                <a:solidFill>
                  <a:schemeClr val="bg1"/>
                </a:solidFill>
                <a:latin typeface="+mj-lt"/>
              </a:rPr>
              <a:t>Διαδικτυακό Σεμινάριο Ανοικτής Διαβούλευσης με την Αγορά</a:t>
            </a:r>
            <a:endParaRPr lang="en-GB" sz="4000" b="1">
              <a:solidFill>
                <a:schemeClr val="bg1"/>
              </a:solidFill>
              <a:latin typeface="+mj-lt"/>
            </a:endParaRPr>
          </a:p>
        </p:txBody>
      </p:sp>
      <p:pic>
        <p:nvPicPr>
          <p:cNvPr id="8" name="Picture 19">
            <a:extLst>
              <a:ext uri="{FF2B5EF4-FFF2-40B4-BE49-F238E27FC236}">
                <a16:creationId xmlns:a16="http://schemas.microsoft.com/office/drawing/2014/main" id="{7FCCAC3B-D8B4-40A2-9DA9-130D94838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323" y="332432"/>
            <a:ext cx="4561504" cy="552450"/>
          </a:xfrm>
          <a:prstGeom prst="rect">
            <a:avLst/>
          </a:prstGeom>
        </p:spPr>
      </p:pic>
      <p:pic>
        <p:nvPicPr>
          <p:cNvPr id="3" name="Grafik 2" descr="Ein Bild, das Text, Himmel, draußen enthält.&#10;&#10;Automatisch generierte Beschreibung">
            <a:extLst>
              <a:ext uri="{FF2B5EF4-FFF2-40B4-BE49-F238E27FC236}">
                <a16:creationId xmlns:a16="http://schemas.microsoft.com/office/drawing/2014/main" id="{22576B93-F62E-43D8-9912-145DDABFF6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2866" y="0"/>
            <a:ext cx="2883582" cy="1895475"/>
          </a:xfrm>
          <a:prstGeom prst="rect">
            <a:avLst/>
          </a:prstGeom>
        </p:spPr>
      </p:pic>
      <p:sp>
        <p:nvSpPr>
          <p:cNvPr id="5" name="Rechteck 4">
            <a:extLst>
              <a:ext uri="{FF2B5EF4-FFF2-40B4-BE49-F238E27FC236}">
                <a16:creationId xmlns:a16="http://schemas.microsoft.com/office/drawing/2014/main" id="{2B3B26FC-CD6D-4705-BB25-4BD1FF12ADCB}"/>
              </a:ext>
            </a:extLst>
          </p:cNvPr>
          <p:cNvSpPr/>
          <p:nvPr/>
        </p:nvSpPr>
        <p:spPr>
          <a:xfrm>
            <a:off x="5020072" y="827858"/>
            <a:ext cx="2887376"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sp>
        <p:nvSpPr>
          <p:cNvPr id="15" name="Rechteck 14">
            <a:extLst>
              <a:ext uri="{FF2B5EF4-FFF2-40B4-BE49-F238E27FC236}">
                <a16:creationId xmlns:a16="http://schemas.microsoft.com/office/drawing/2014/main" id="{39F9A711-54DC-47E0-81D6-192CED8D8B51}"/>
              </a:ext>
            </a:extLst>
          </p:cNvPr>
          <p:cNvSpPr/>
          <p:nvPr/>
        </p:nvSpPr>
        <p:spPr>
          <a:xfrm>
            <a:off x="3873500" y="1076778"/>
            <a:ext cx="403394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sp>
        <p:nvSpPr>
          <p:cNvPr id="17" name="Rechteck 16">
            <a:extLst>
              <a:ext uri="{FF2B5EF4-FFF2-40B4-BE49-F238E27FC236}">
                <a16:creationId xmlns:a16="http://schemas.microsoft.com/office/drawing/2014/main" id="{7B2E2B41-1B9B-48E5-8D82-7FB5E361444B}"/>
              </a:ext>
            </a:extLst>
          </p:cNvPr>
          <p:cNvSpPr/>
          <p:nvPr/>
        </p:nvSpPr>
        <p:spPr>
          <a:xfrm>
            <a:off x="3625850" y="1291408"/>
            <a:ext cx="42815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sp>
        <p:nvSpPr>
          <p:cNvPr id="18" name="Rechteck 17">
            <a:extLst>
              <a:ext uri="{FF2B5EF4-FFF2-40B4-BE49-F238E27FC236}">
                <a16:creationId xmlns:a16="http://schemas.microsoft.com/office/drawing/2014/main" id="{45FD20A5-EF1C-4A00-995F-EDDAE6062EB5}"/>
              </a:ext>
            </a:extLst>
          </p:cNvPr>
          <p:cNvSpPr/>
          <p:nvPr/>
        </p:nvSpPr>
        <p:spPr>
          <a:xfrm>
            <a:off x="4921250" y="1507308"/>
            <a:ext cx="29861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sp>
        <p:nvSpPr>
          <p:cNvPr id="21" name="Textfeld 20">
            <a:extLst>
              <a:ext uri="{FF2B5EF4-FFF2-40B4-BE49-F238E27FC236}">
                <a16:creationId xmlns:a16="http://schemas.microsoft.com/office/drawing/2014/main" id="{2C1D6311-7D1F-4A54-8F75-25090A7EC16B}"/>
              </a:ext>
            </a:extLst>
          </p:cNvPr>
          <p:cNvSpPr txBox="1"/>
          <p:nvPr/>
        </p:nvSpPr>
        <p:spPr>
          <a:xfrm>
            <a:off x="3498850" y="622370"/>
            <a:ext cx="4417652" cy="1169551"/>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l"/>
            <a:endParaRPr lang="en-GB" sz="1400" b="0" i="0" u="none" strike="noStrike" baseline="0">
              <a:solidFill>
                <a:schemeClr val="bg1"/>
              </a:solidFill>
              <a:latin typeface="+mj-lt"/>
            </a:endParaRPr>
          </a:p>
          <a:p>
            <a:pPr marR="1800" algn="r"/>
            <a:r>
              <a:rPr lang="en-GB" sz="1400" b="0" i="0" u="none" strike="noStrike" baseline="0">
                <a:solidFill>
                  <a:schemeClr val="bg1"/>
                </a:solidFill>
                <a:latin typeface="+mj-lt"/>
              </a:rPr>
              <a:t> Pre-Commercial Procurement </a:t>
            </a:r>
            <a:br>
              <a:rPr lang="en-GB" sz="1400" b="0" i="0" u="none" strike="noStrike" baseline="0">
                <a:solidFill>
                  <a:schemeClr val="bg1"/>
                </a:solidFill>
                <a:latin typeface="+mj-lt"/>
              </a:rPr>
            </a:br>
            <a:r>
              <a:rPr lang="en-GB" sz="1400" b="0" i="0" u="none" strike="noStrike" baseline="0">
                <a:solidFill>
                  <a:schemeClr val="bg1"/>
                </a:solidFill>
                <a:latin typeface="+mj-lt"/>
              </a:rPr>
              <a:t>of Innovative Triage Management Systems </a:t>
            </a:r>
            <a:br>
              <a:rPr lang="en-GB" sz="1400" b="0" i="0" u="none" strike="noStrike" baseline="0">
                <a:solidFill>
                  <a:schemeClr val="bg1"/>
                </a:solidFill>
                <a:latin typeface="+mj-lt"/>
              </a:rPr>
            </a:br>
            <a:r>
              <a:rPr lang="en-GB" sz="1400" b="0" i="0" u="none" strike="noStrike" baseline="0">
                <a:solidFill>
                  <a:schemeClr val="bg1"/>
                </a:solidFill>
                <a:latin typeface="+mj-lt"/>
              </a:rPr>
              <a:t>Strengthening Resilience and Interoperability </a:t>
            </a:r>
            <a:br>
              <a:rPr lang="en-GB" sz="1400" b="0" i="0" u="none" strike="noStrike" baseline="0">
                <a:solidFill>
                  <a:schemeClr val="bg1"/>
                </a:solidFill>
                <a:latin typeface="+mj-lt"/>
              </a:rPr>
            </a:br>
            <a:r>
              <a:rPr lang="en-GB" sz="1400" b="0" i="0" u="none" strike="noStrike" baseline="0">
                <a:solidFill>
                  <a:schemeClr val="bg1"/>
                </a:solidFill>
                <a:latin typeface="+mj-lt"/>
              </a:rPr>
              <a:t>of Emergency Medical Services </a:t>
            </a:r>
            <a:endParaRPr lang="en-GB" sz="1400">
              <a:solidFill>
                <a:schemeClr val="bg1"/>
              </a:solidFill>
              <a:latin typeface="+mj-lt"/>
            </a:endParaRPr>
          </a:p>
        </p:txBody>
      </p:sp>
      <p:sp>
        <p:nvSpPr>
          <p:cNvPr id="22" name="TextBox 33">
            <a:extLst>
              <a:ext uri="{FF2B5EF4-FFF2-40B4-BE49-F238E27FC236}">
                <a16:creationId xmlns:a16="http://schemas.microsoft.com/office/drawing/2014/main" id="{712D2F26-97AE-4076-A116-1C11765BEAC7}"/>
              </a:ext>
            </a:extLst>
          </p:cNvPr>
          <p:cNvSpPr txBox="1"/>
          <p:nvPr/>
        </p:nvSpPr>
        <p:spPr>
          <a:xfrm>
            <a:off x="0" y="3780168"/>
            <a:ext cx="12192000" cy="646331"/>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3600" b="1">
                <a:solidFill>
                  <a:srgbClr val="D9325D"/>
                </a:solidFill>
                <a:latin typeface="+mj-lt"/>
              </a:rPr>
              <a:t>ΕΠΟΜΕΝΑ ΒΗΜΑΤΑ</a:t>
            </a:r>
            <a:endParaRPr lang="en-GB" sz="3600" b="1">
              <a:solidFill>
                <a:srgbClr val="D9325D"/>
              </a:solidFill>
              <a:latin typeface="+mj-lt"/>
            </a:endParaRPr>
          </a:p>
        </p:txBody>
      </p:sp>
      <p:sp>
        <p:nvSpPr>
          <p:cNvPr id="23" name="TextBox 33">
            <a:extLst>
              <a:ext uri="{FF2B5EF4-FFF2-40B4-BE49-F238E27FC236}">
                <a16:creationId xmlns:a16="http://schemas.microsoft.com/office/drawing/2014/main" id="{B3BAEEC0-36A0-4C42-AD8D-1724060E4001}"/>
              </a:ext>
            </a:extLst>
          </p:cNvPr>
          <p:cNvSpPr txBox="1"/>
          <p:nvPr/>
        </p:nvSpPr>
        <p:spPr>
          <a:xfrm>
            <a:off x="0" y="4618368"/>
            <a:ext cx="12191999" cy="769441"/>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ctr"/>
            <a:r>
              <a:rPr lang="el-GR" sz="2000">
                <a:solidFill>
                  <a:schemeClr val="bg1"/>
                </a:solidFill>
                <a:latin typeface="Calibri Light" panose="020F0302020204030204" pitchFamily="34" charset="0"/>
                <a:cs typeface="Calibri Light" panose="020F0302020204030204" pitchFamily="34" charset="0"/>
              </a:rPr>
              <a:t>Πέμπτη, 24 Φεβρουαρίου 2022 </a:t>
            </a:r>
            <a:endParaRPr lang="en-US" sz="2000">
              <a:solidFill>
                <a:schemeClr val="bg1"/>
              </a:solidFill>
              <a:latin typeface="Calibri Light" panose="020F0302020204030204" pitchFamily="34" charset="0"/>
              <a:cs typeface="Calibri Light" panose="020F0302020204030204" pitchFamily="34" charset="0"/>
            </a:endParaRPr>
          </a:p>
          <a:p>
            <a:pPr algn="ctr"/>
            <a:endParaRPr lang="en-US" sz="2400">
              <a:solidFill>
                <a:schemeClr val="bg1"/>
              </a:solidFill>
              <a:latin typeface="Calibri Light" panose="020F0302020204030204" pitchFamily="34" charset="0"/>
              <a:cs typeface="Calibri Light" panose="020F0302020204030204" pitchFamily="34" charset="0"/>
            </a:endParaRPr>
          </a:p>
        </p:txBody>
      </p:sp>
      <p:sp>
        <p:nvSpPr>
          <p:cNvPr id="6" name="Gleichschenkliges Dreieck 5">
            <a:extLst>
              <a:ext uri="{FF2B5EF4-FFF2-40B4-BE49-F238E27FC236}">
                <a16:creationId xmlns:a16="http://schemas.microsoft.com/office/drawing/2014/main" id="{D0BBD52E-0413-4535-BF53-CD86F6201EBA}"/>
              </a:ext>
            </a:extLst>
          </p:cNvPr>
          <p:cNvSpPr/>
          <p:nvPr/>
        </p:nvSpPr>
        <p:spPr>
          <a:xfrm rot="10800000">
            <a:off x="7908128" y="828674"/>
            <a:ext cx="200027" cy="945356"/>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pic>
        <p:nvPicPr>
          <p:cNvPr id="9" name="Grafik 8" descr="Umschlag mit einfarbiger Füllung">
            <a:extLst>
              <a:ext uri="{FF2B5EF4-FFF2-40B4-BE49-F238E27FC236}">
                <a16:creationId xmlns:a16="http://schemas.microsoft.com/office/drawing/2014/main" id="{199442C0-A113-4777-9005-1A7D3E4BE45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0688" y="6252353"/>
            <a:ext cx="288000" cy="288000"/>
          </a:xfrm>
          <a:prstGeom prst="rect">
            <a:avLst/>
          </a:prstGeom>
        </p:spPr>
      </p:pic>
      <p:sp>
        <p:nvSpPr>
          <p:cNvPr id="12" name="Ellipse 11">
            <a:extLst>
              <a:ext uri="{FF2B5EF4-FFF2-40B4-BE49-F238E27FC236}">
                <a16:creationId xmlns:a16="http://schemas.microsoft.com/office/drawing/2014/main" id="{82A7F434-A49C-4D00-8F7A-44153157A4E5}"/>
              </a:ext>
            </a:extLst>
          </p:cNvPr>
          <p:cNvSpPr/>
          <p:nvPr/>
        </p:nvSpPr>
        <p:spPr>
          <a:xfrm>
            <a:off x="893383" y="6217587"/>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pic>
        <p:nvPicPr>
          <p:cNvPr id="25" name="Grafik 24" descr="Monitor mit einfarbiger Füllung">
            <a:extLst>
              <a:ext uri="{FF2B5EF4-FFF2-40B4-BE49-F238E27FC236}">
                <a16:creationId xmlns:a16="http://schemas.microsoft.com/office/drawing/2014/main" id="{22B6D1AF-E71F-4E6C-99C4-DAC6F515F4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52178" y="6271403"/>
            <a:ext cx="288000" cy="288000"/>
          </a:xfrm>
          <a:prstGeom prst="rect">
            <a:avLst/>
          </a:prstGeom>
        </p:spPr>
      </p:pic>
      <p:sp>
        <p:nvSpPr>
          <p:cNvPr id="30" name="Ellipse 29">
            <a:extLst>
              <a:ext uri="{FF2B5EF4-FFF2-40B4-BE49-F238E27FC236}">
                <a16:creationId xmlns:a16="http://schemas.microsoft.com/office/drawing/2014/main" id="{9F888A13-39C8-41FC-B194-90373C48BB51}"/>
              </a:ext>
            </a:extLst>
          </p:cNvPr>
          <p:cNvSpPr/>
          <p:nvPr/>
        </p:nvSpPr>
        <p:spPr>
          <a:xfrm>
            <a:off x="3012333" y="6220762"/>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pic>
        <p:nvPicPr>
          <p:cNvPr id="27" name="Grafik 26">
            <a:extLst>
              <a:ext uri="{FF2B5EF4-FFF2-40B4-BE49-F238E27FC236}">
                <a16:creationId xmlns:a16="http://schemas.microsoft.com/office/drawing/2014/main" id="{52F84C7A-276D-42F7-BC55-62AAFB9DE8C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86968" y="6264261"/>
            <a:ext cx="288000" cy="288000"/>
          </a:xfrm>
          <a:prstGeom prst="rect">
            <a:avLst/>
          </a:prstGeom>
        </p:spPr>
      </p:pic>
      <p:sp>
        <p:nvSpPr>
          <p:cNvPr id="35" name="Ellipse 34">
            <a:extLst>
              <a:ext uri="{FF2B5EF4-FFF2-40B4-BE49-F238E27FC236}">
                <a16:creationId xmlns:a16="http://schemas.microsoft.com/office/drawing/2014/main" id="{3ABA664B-B173-467D-A4E1-43D53151431C}"/>
              </a:ext>
            </a:extLst>
          </p:cNvPr>
          <p:cNvSpPr/>
          <p:nvPr/>
        </p:nvSpPr>
        <p:spPr>
          <a:xfrm>
            <a:off x="4843154" y="6216000"/>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L="0" marR="0" lvl="0"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1pPr>
            <a:lvl2pPr marL="0" marR="0" lvl="1"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2pPr>
            <a:lvl3pPr marL="0" marR="0" lvl="2"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3pPr>
            <a:lvl4pPr marL="0" marR="0" lvl="3"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4pPr>
            <a:lvl5pPr marL="0" marR="0" lvl="4"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5pPr>
            <a:lvl6pPr marL="0" marR="0" lvl="5"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6pPr>
            <a:lvl7pPr marL="0" marR="0" lvl="6"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7pPr>
            <a:lvl8pPr marL="0" marR="0" lvl="7"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8pPr>
            <a:lvl9pPr marL="0" marR="0" lvl="8" indent="0" algn="l" defTabSz="914400" rtl="0" eaLnBrk="0" fontAlgn="auto" latinLnBrk="0" hangingPunct="1">
              <a:lnSpc>
                <a:spcPct val="100000"/>
              </a:lnSpc>
              <a:spcBef>
                <a:spcPct val="0"/>
              </a:spcBef>
              <a:spcAft>
                <a:spcPct val="0"/>
              </a:spcAft>
              <a:buClr>
                <a:srgbClr val="000000"/>
              </a:buClr>
              <a:buSzTx/>
              <a:buFont typeface="Arial" pitchFamily="34" charset="0"/>
              <a:buNone/>
              <a:defRPr kumimoji="0" sz="1400" b="0" i="0" u="none" strike="noStrike" kern="1200" cap="none" spc="0" normalizeH="0" baseline="0" noProof="0">
                <a:solidFill>
                  <a:schemeClr val="lt1"/>
                </a:solidFill>
                <a:uLnTx/>
                <a:uFillTx/>
                <a:latin typeface="Arial" pitchFamily="34" charset="0"/>
                <a:ea typeface="Arial" pitchFamily="34" charset="0"/>
                <a:cs typeface="Arial" pitchFamily="34" charset="0"/>
                <a:sym typeface="Arial" pitchFamily="34" charset="0"/>
              </a:defRPr>
            </a:lvl9pPr>
          </a:lstStyle>
          <a:p>
            <a:pPr algn="ctr"/>
            <a:endParaRPr lang="en-GB"/>
          </a:p>
        </p:txBody>
      </p:sp>
      <p:sp>
        <p:nvSpPr>
          <p:cNvPr id="31" name="Textfeld 30">
            <a:extLst>
              <a:ext uri="{FF2B5EF4-FFF2-40B4-BE49-F238E27FC236}">
                <a16:creationId xmlns:a16="http://schemas.microsoft.com/office/drawing/2014/main" id="{19957450-7CE0-470C-B072-0C6482005D4A}"/>
              </a:ext>
            </a:extLst>
          </p:cNvPr>
          <p:cNvSpPr txBox="1"/>
          <p:nvPr/>
        </p:nvSpPr>
        <p:spPr>
          <a:xfrm>
            <a:off x="144853" y="6567872"/>
            <a:ext cx="1986441" cy="253916"/>
          </a:xfrm>
          <a:prstGeom prst="rect">
            <a:avLst/>
          </a:prstGeom>
          <a:noFill/>
        </p:spPr>
        <p:txBody>
          <a:bodyPr wrap="non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de-DE" sz="1050">
                <a:solidFill>
                  <a:schemeClr val="bg1"/>
                </a:solidFill>
                <a:latin typeface="+mj-lt"/>
              </a:rPr>
              <a:t>office@iprocuresecurity.eu</a:t>
            </a:r>
            <a:endParaRPr lang="en-GB" sz="1050">
              <a:solidFill>
                <a:schemeClr val="bg1"/>
              </a:solidFill>
              <a:latin typeface="+mj-lt"/>
            </a:endParaRPr>
          </a:p>
        </p:txBody>
      </p:sp>
      <p:sp>
        <p:nvSpPr>
          <p:cNvPr id="36" name="Textfeld 35">
            <a:extLst>
              <a:ext uri="{FF2B5EF4-FFF2-40B4-BE49-F238E27FC236}">
                <a16:creationId xmlns:a16="http://schemas.microsoft.com/office/drawing/2014/main" id="{77BA2ABB-A928-4EED-864F-2FC79F74A6E2}"/>
              </a:ext>
            </a:extLst>
          </p:cNvPr>
          <p:cNvSpPr txBox="1"/>
          <p:nvPr/>
        </p:nvSpPr>
        <p:spPr>
          <a:xfrm>
            <a:off x="2344594" y="6576925"/>
            <a:ext cx="1773242" cy="253916"/>
          </a:xfrm>
          <a:prstGeom prst="rect">
            <a:avLst/>
          </a:prstGeom>
          <a:noFill/>
        </p:spPr>
        <p:txBody>
          <a:bodyPr wrap="non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de-DE" sz="1050">
                <a:solidFill>
                  <a:schemeClr val="bg1"/>
                </a:solidFill>
                <a:latin typeface="+mj-lt"/>
              </a:rPr>
              <a:t>pcp.iprocuresecurity.eu</a:t>
            </a:r>
            <a:endParaRPr lang="en-GB" sz="1050">
              <a:solidFill>
                <a:schemeClr val="bg1"/>
              </a:solidFill>
              <a:latin typeface="+mj-lt"/>
            </a:endParaRPr>
          </a:p>
        </p:txBody>
      </p:sp>
      <p:sp>
        <p:nvSpPr>
          <p:cNvPr id="37" name="Textfeld 36">
            <a:extLst>
              <a:ext uri="{FF2B5EF4-FFF2-40B4-BE49-F238E27FC236}">
                <a16:creationId xmlns:a16="http://schemas.microsoft.com/office/drawing/2014/main" id="{87E37136-8A52-4195-ADB5-43123894AFC8}"/>
              </a:ext>
            </a:extLst>
          </p:cNvPr>
          <p:cNvSpPr txBox="1"/>
          <p:nvPr/>
        </p:nvSpPr>
        <p:spPr>
          <a:xfrm>
            <a:off x="4335848" y="6567872"/>
            <a:ext cx="1369286" cy="253916"/>
          </a:xfrm>
          <a:prstGeom prst="rect">
            <a:avLst/>
          </a:prstGeom>
          <a:noFill/>
        </p:spPr>
        <p:txBody>
          <a:bodyPr wrap="non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r>
              <a:rPr lang="de-DE" sz="1050">
                <a:solidFill>
                  <a:schemeClr val="bg1"/>
                </a:solidFill>
                <a:latin typeface="+mj-lt"/>
              </a:rPr>
              <a:t>@procuresecurity</a:t>
            </a:r>
            <a:endParaRPr lang="en-GB" sz="1050">
              <a:solidFill>
                <a:schemeClr val="bg1"/>
              </a:solidFill>
              <a:latin typeface="+mj-lt"/>
            </a:endParaRPr>
          </a:p>
        </p:txBody>
      </p:sp>
      <p:sp>
        <p:nvSpPr>
          <p:cNvPr id="26" name="Textfeld 25">
            <a:extLst>
              <a:ext uri="{FF2B5EF4-FFF2-40B4-BE49-F238E27FC236}">
                <a16:creationId xmlns:a16="http://schemas.microsoft.com/office/drawing/2014/main" id="{2609636A-8BDF-416D-BD1E-99F462D76210}"/>
              </a:ext>
            </a:extLst>
          </p:cNvPr>
          <p:cNvSpPr txBox="1"/>
          <p:nvPr/>
        </p:nvSpPr>
        <p:spPr>
          <a:xfrm>
            <a:off x="7038975" y="6234315"/>
            <a:ext cx="5114925" cy="522900"/>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algn="just">
              <a:lnSpc>
                <a:spcPct val="150000"/>
              </a:lnSpc>
            </a:pPr>
            <a:r>
              <a:rPr lang="en-GB" sz="1000">
                <a:solidFill>
                  <a:schemeClr val="bg1"/>
                </a:solidFill>
              </a:rPr>
              <a:t>This project has received funding from the European Union’s Horizon 2020 research and innovation programme under grant agreement No 101022061.</a:t>
            </a:r>
          </a:p>
        </p:txBody>
      </p:sp>
      <p:pic>
        <p:nvPicPr>
          <p:cNvPr id="13" name="Grafik 12" descr="Ein Bild, das fliegend, Himmel, Flugzeug, Luft enthält.&#10;&#10;Automatisch generierte Beschreibung">
            <a:extLst>
              <a:ext uri="{FF2B5EF4-FFF2-40B4-BE49-F238E27FC236}">
                <a16:creationId xmlns:a16="http://schemas.microsoft.com/office/drawing/2014/main" id="{C8981BE5-BE46-4B7B-894E-5932654FEE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73924" y="6273108"/>
            <a:ext cx="722895" cy="482024"/>
          </a:xfrm>
          <a:prstGeom prst="rect">
            <a:avLst/>
          </a:prstGeom>
        </p:spPr>
      </p:pic>
      <p:pic>
        <p:nvPicPr>
          <p:cNvPr id="28" name="Picture 27">
            <a:extLst>
              <a:ext uri="{FF2B5EF4-FFF2-40B4-BE49-F238E27FC236}">
                <a16:creationId xmlns:a16="http://schemas.microsoft.com/office/drawing/2014/main" id="{378B06BA-8A47-43A2-A4F5-6DDBCDD8615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9928" y="900198"/>
            <a:ext cx="1681640" cy="969330"/>
          </a:xfrm>
          <a:prstGeom prst="rect">
            <a:avLst/>
          </a:prstGeom>
        </p:spPr>
      </p:pic>
      <p:sp>
        <p:nvSpPr>
          <p:cNvPr id="29" name="Google Shape;570;p33">
            <a:extLst>
              <a:ext uri="{FF2B5EF4-FFF2-40B4-BE49-F238E27FC236}">
                <a16:creationId xmlns:a16="http://schemas.microsoft.com/office/drawing/2014/main" id="{5553433D-39B7-4E2F-8640-FBD947AD916A}"/>
              </a:ext>
            </a:extLst>
          </p:cNvPr>
          <p:cNvSpPr txBox="1"/>
          <p:nvPr/>
        </p:nvSpPr>
        <p:spPr>
          <a:xfrm>
            <a:off x="197965" y="5273337"/>
            <a:ext cx="5855802" cy="64633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rtl="0">
              <a:lnSpc>
                <a:spcPct val="100000"/>
              </a:lnSpc>
              <a:spcBef>
                <a:spcPct val="0"/>
              </a:spcBef>
              <a:spcAft>
                <a:spcPct val="0"/>
              </a:spcAft>
              <a:buClr>
                <a:srgbClr val="000000"/>
              </a:buClr>
              <a:buSzPts val="3200"/>
              <a:buFont typeface="Arial" pitchFamily="34" charset="0"/>
              <a:buNone/>
            </a:pPr>
            <a:r>
              <a:rPr lang="el-GR" b="1" i="0" u="none" strike="noStrike" cap="none">
                <a:solidFill>
                  <a:schemeClr val="lt1"/>
                </a:solidFill>
                <a:effectLst>
                  <a:outerShdw blurRad="38100" dist="38100" dir="2700000" algn="tl">
                    <a:srgbClr val="000000">
                      <a:alpha val="43137"/>
                    </a:srgbClr>
                  </a:outerShdw>
                </a:effectLst>
                <a:latin typeface="Verdana"/>
                <a:ea typeface="Verdana"/>
                <a:cs typeface="Verdana"/>
                <a:sym typeface="Verdana"/>
              </a:rPr>
              <a:t>Παναγιώτα Μπενέκου</a:t>
            </a:r>
          </a:p>
          <a:p>
            <a:pPr marL="0" marR="0" lvl="0" indent="0" rtl="0">
              <a:lnSpc>
                <a:spcPct val="100000"/>
              </a:lnSpc>
              <a:spcBef>
                <a:spcPct val="0"/>
              </a:spcBef>
              <a:spcAft>
                <a:spcPct val="0"/>
              </a:spcAft>
              <a:buClr>
                <a:srgbClr val="000000"/>
              </a:buClr>
              <a:buSzPts val="3200"/>
              <a:buFont typeface="Arial" pitchFamily="34" charset="0"/>
              <a:buNone/>
            </a:pPr>
            <a:r>
              <a:rPr lang="el-GR" i="0" u="none" strike="noStrike" cap="none">
                <a:solidFill>
                  <a:schemeClr val="lt1"/>
                </a:solidFill>
                <a:latin typeface="Verdana"/>
                <a:ea typeface="Verdana"/>
                <a:cs typeface="Verdana"/>
                <a:sym typeface="Verdana"/>
              </a:rPr>
              <a:t>Project Manager</a:t>
            </a:r>
          </a:p>
          <a:p>
            <a:pPr marL="0" marR="0" lvl="0" indent="0" rtl="0">
              <a:lnSpc>
                <a:spcPct val="100000"/>
              </a:lnSpc>
              <a:spcBef>
                <a:spcPct val="0"/>
              </a:spcBef>
              <a:spcAft>
                <a:spcPct val="0"/>
              </a:spcAft>
              <a:buClr>
                <a:srgbClr val="000000"/>
              </a:buClr>
              <a:buSzPts val="3200"/>
              <a:buFont typeface="Arial" pitchFamily="34" charset="0"/>
              <a:buNone/>
            </a:pPr>
            <a:r>
              <a:rPr lang="el-GR" i="0" u="none" strike="noStrike" cap="none">
                <a:solidFill>
                  <a:schemeClr val="lt1"/>
                </a:solidFill>
                <a:latin typeface="Verdana"/>
                <a:ea typeface="Verdana"/>
                <a:cs typeface="Verdana"/>
                <a:sym typeface="Verdana"/>
              </a:rPr>
              <a:t>ΚΕΝΤΡΟ ΜΕΛΕΤΩΝ ΑΣΦΑΛΕΙΑΣ (ΚΕΜΕΑ)</a:t>
            </a:r>
          </a:p>
        </p:txBody>
      </p:sp>
    </p:spTree>
    <p:extLst>
      <p:ext uri="{BB962C8B-B14F-4D97-AF65-F5344CB8AC3E}">
        <p14:creationId xmlns:p14="http://schemas.microsoft.com/office/powerpoint/2010/main" val="320642664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pic>
        <p:nvPicPr>
          <p:cNvPr id="578" name="Google Shape;578;p34"/>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579" name="Google Shape;579;p34"/>
          <p:cNvSpPr/>
          <p:nvPr/>
        </p:nvSpPr>
        <p:spPr>
          <a:xfrm>
            <a:off x="2166678" y="2705829"/>
            <a:ext cx="2482731" cy="3415572"/>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80" name="Google Shape;580;p34"/>
          <p:cNvSpPr txBox="1"/>
          <p:nvPr/>
        </p:nvSpPr>
        <p:spPr>
          <a:xfrm>
            <a:off x="2420797" y="3148026"/>
            <a:ext cx="1752119" cy="221599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2000"/>
              <a:buFont typeface="Arial" pitchFamily="34" charset="0"/>
              <a:buNone/>
            </a:pPr>
            <a:r>
              <a:rPr lang="el-GR" sz="1800" b="0" i="0" u="none" strike="noStrike" cap="none">
                <a:solidFill>
                  <a:schemeClr val="lt1"/>
                </a:solidFill>
                <a:latin typeface="Verdana"/>
                <a:ea typeface="Verdana"/>
                <a:cs typeface="Verdana"/>
                <a:sym typeface="Verdana"/>
              </a:rPr>
              <a:t>Η ανοικτή διαβούλευση στοχεύει να φέρει την πληροφορία </a:t>
            </a:r>
            <a:r>
              <a:rPr lang="el-GR" sz="1800">
                <a:solidFill>
                  <a:schemeClr val="lt1"/>
                </a:solidFill>
                <a:latin typeface="Verdana"/>
                <a:ea typeface="Verdana"/>
                <a:cs typeface="Verdana"/>
                <a:sym typeface="Verdana"/>
              </a:rPr>
              <a:t>της</a:t>
            </a:r>
            <a:r>
              <a:rPr lang="el-GR" sz="1800" b="0" i="0" u="none" strike="noStrike" cap="none">
                <a:solidFill>
                  <a:schemeClr val="lt1"/>
                </a:solidFill>
                <a:latin typeface="Verdana"/>
                <a:ea typeface="Verdana"/>
                <a:cs typeface="Verdana"/>
                <a:sym typeface="Verdana"/>
              </a:rPr>
              <a:t> αγοράς σε μια διαδικασία προμήθειας</a:t>
            </a:r>
            <a:endParaRPr sz="12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81" name="Google Shape;581;p34"/>
          <p:cNvSpPr/>
          <p:nvPr/>
        </p:nvSpPr>
        <p:spPr>
          <a:xfrm>
            <a:off x="4172916" y="5612236"/>
            <a:ext cx="476493" cy="503010"/>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cxnSp>
        <p:nvCxnSpPr>
          <p:cNvPr id="582" name="Google Shape;582;p34"/>
          <p:cNvCxnSpPr/>
          <p:nvPr/>
        </p:nvCxnSpPr>
        <p:spPr>
          <a:xfrm>
            <a:off x="4337398"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83" name="Google Shape;583;p34"/>
          <p:cNvSpPr/>
          <p:nvPr/>
        </p:nvSpPr>
        <p:spPr>
          <a:xfrm>
            <a:off x="4982963" y="2705829"/>
            <a:ext cx="2482731" cy="3415572"/>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84" name="Google Shape;584;p34"/>
          <p:cNvSpPr txBox="1"/>
          <p:nvPr/>
        </p:nvSpPr>
        <p:spPr>
          <a:xfrm>
            <a:off x="5348269" y="3148025"/>
            <a:ext cx="1952943" cy="276998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2000"/>
              <a:buFont typeface="Arial" pitchFamily="34" charset="0"/>
              <a:buNone/>
            </a:pPr>
            <a:r>
              <a:rPr lang="el-GR" sz="1800">
                <a:solidFill>
                  <a:schemeClr val="lt1"/>
                </a:solidFill>
                <a:latin typeface="Verdana"/>
                <a:ea typeface="Verdana"/>
                <a:cs typeface="Verdana"/>
                <a:sym typeface="Verdana"/>
              </a:rPr>
              <a:t>Να βοηθήσει το</a:t>
            </a:r>
            <a:r>
              <a:rPr lang="el-GR" sz="1800" b="0" i="0" u="none" strike="noStrike" cap="none">
                <a:solidFill>
                  <a:schemeClr val="lt1"/>
                </a:solidFill>
                <a:latin typeface="Verdana"/>
                <a:ea typeface="Verdana"/>
                <a:cs typeface="Verdana"/>
                <a:sym typeface="Verdana"/>
              </a:rPr>
              <a:t>υς προμηθευτές να προετοιμάσουν μια αποτελεσματική προσέγγιση προσφορών υπέρ της καινοτομίας</a:t>
            </a:r>
            <a:endParaRPr sz="1800" b="0" i="0" u="none" strike="noStrike" cap="none">
              <a:solidFill>
                <a:schemeClr val="lt1"/>
              </a:solidFill>
              <a:latin typeface="Verdana"/>
              <a:ea typeface="Verdana"/>
              <a:cs typeface="Verdana"/>
              <a:sym typeface="Verdana"/>
            </a:endParaRPr>
          </a:p>
        </p:txBody>
      </p:sp>
      <p:sp>
        <p:nvSpPr>
          <p:cNvPr id="585" name="Google Shape;585;p34"/>
          <p:cNvSpPr/>
          <p:nvPr/>
        </p:nvSpPr>
        <p:spPr>
          <a:xfrm>
            <a:off x="6989201" y="5612236"/>
            <a:ext cx="476493" cy="503010"/>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cxnSp>
        <p:nvCxnSpPr>
          <p:cNvPr id="586" name="Google Shape;586;p34"/>
          <p:cNvCxnSpPr/>
          <p:nvPr/>
        </p:nvCxnSpPr>
        <p:spPr>
          <a:xfrm>
            <a:off x="7153683"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87" name="Google Shape;587;p34"/>
          <p:cNvSpPr/>
          <p:nvPr/>
        </p:nvSpPr>
        <p:spPr>
          <a:xfrm>
            <a:off x="7799248" y="2705829"/>
            <a:ext cx="2482731" cy="3415572"/>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88" name="Google Shape;588;p34"/>
          <p:cNvSpPr txBox="1"/>
          <p:nvPr/>
        </p:nvSpPr>
        <p:spPr>
          <a:xfrm>
            <a:off x="8073735" y="3148025"/>
            <a:ext cx="2117525" cy="166199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2000"/>
              <a:buFont typeface="Arial" pitchFamily="34" charset="0"/>
              <a:buNone/>
            </a:pPr>
            <a:r>
              <a:rPr lang="el-GR" sz="1800" b="0" i="0" u="none" strike="noStrike" cap="none">
                <a:solidFill>
                  <a:schemeClr val="lt1"/>
                </a:solidFill>
                <a:latin typeface="Verdana"/>
                <a:ea typeface="Verdana"/>
                <a:cs typeface="Verdana"/>
                <a:sym typeface="Verdana"/>
              </a:rPr>
              <a:t>Επιτρέπει στους προμηθευτές να προετοιμαστούν με  ανταγωνιστικές προσφορές.</a:t>
            </a:r>
            <a:endParaRPr sz="12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89" name="Google Shape;589;p34"/>
          <p:cNvSpPr/>
          <p:nvPr/>
        </p:nvSpPr>
        <p:spPr>
          <a:xfrm>
            <a:off x="9805486" y="5612236"/>
            <a:ext cx="476493" cy="503010"/>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cxnSp>
        <p:nvCxnSpPr>
          <p:cNvPr id="590" name="Google Shape;590;p34"/>
          <p:cNvCxnSpPr/>
          <p:nvPr/>
        </p:nvCxnSpPr>
        <p:spPr>
          <a:xfrm>
            <a:off x="10043732"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91" name="Google Shape;591;p34"/>
          <p:cNvSpPr txBox="1"/>
          <p:nvPr/>
        </p:nvSpPr>
        <p:spPr>
          <a:xfrm>
            <a:off x="0" y="611190"/>
            <a:ext cx="12192000" cy="184665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6000"/>
              <a:buFont typeface="Arial" pitchFamily="34" charset="0"/>
              <a:buNone/>
            </a:pPr>
            <a:r>
              <a:rPr lang="el-GR" sz="6000" b="0" i="0" u="none" strike="noStrike" cap="none">
                <a:solidFill>
                  <a:srgbClr val="D9325D"/>
                </a:solidFill>
                <a:latin typeface="Verdana"/>
                <a:ea typeface="Verdana"/>
                <a:cs typeface="Verdana"/>
                <a:sym typeface="Verdana"/>
              </a:rPr>
              <a:t>Γ</a:t>
            </a:r>
            <a:r>
              <a:rPr lang="el-GR" sz="6000">
                <a:solidFill>
                  <a:srgbClr val="1B456C"/>
                </a:solidFill>
                <a:latin typeface="Verdana"/>
                <a:ea typeface="Verdana"/>
                <a:cs typeface="Verdana"/>
                <a:sym typeface="Verdana"/>
              </a:rPr>
              <a:t>ΙΑΤΙ ΜΙΑ </a:t>
            </a:r>
            <a:r>
              <a:rPr lang="el-GR" sz="6000" b="0" i="0" u="none" strike="noStrike" cap="none">
                <a:solidFill>
                  <a:srgbClr val="1B456C"/>
                </a:solidFill>
                <a:latin typeface="Verdana"/>
                <a:ea typeface="Verdana"/>
                <a:cs typeface="Verdana"/>
                <a:sym typeface="Verdana"/>
              </a:rPr>
              <a:t>ΑΝΟΙΚΤΗ ΔΙΑΒΟΥΛΕΥΣΗ ΜΕ ΤΗΝ ΑΓΟΡΑ;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92" name="Google Shape;592;p34"/>
          <p:cNvSpPr txBox="1"/>
          <p:nvPr/>
        </p:nvSpPr>
        <p:spPr>
          <a:xfrm>
            <a:off x="206375" y="6531228"/>
            <a:ext cx="11858625" cy="27695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200"/>
              <a:buFont typeface="Arial" pitchFamily="34" charset="0"/>
              <a:buNone/>
            </a:pPr>
            <a:r>
              <a:rPr lang="el-GR" sz="1200" b="0" i="0" u="none" strike="noStrike" cap="none">
                <a:solidFill>
                  <a:schemeClr val="dk1"/>
                </a:solidFill>
                <a:latin typeface="Verdana"/>
                <a:ea typeface="Verdana"/>
                <a:cs typeface="Verdana"/>
                <a:sym typeface="Verdana"/>
              </a:rPr>
              <a:t>Η συμμετοχή στην Ανοικ</a:t>
            </a:r>
            <a:r>
              <a:rPr lang="el-GR" sz="1200">
                <a:solidFill>
                  <a:schemeClr val="dk1"/>
                </a:solidFill>
                <a:latin typeface="Verdana"/>
                <a:ea typeface="Verdana"/>
                <a:cs typeface="Verdana"/>
                <a:sym typeface="Verdana"/>
              </a:rPr>
              <a:t>τή Διαβούλευση με την αγορά δεν αποτελεί προϋπόθεση για συμμετοχή στη διαγωνιστική διαδικασία.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35"/>
          <p:cNvSpPr/>
          <p:nvPr/>
        </p:nvSpPr>
        <p:spPr>
          <a:xfrm>
            <a:off x="-1" y="0"/>
            <a:ext cx="6096001" cy="6858000"/>
          </a:xfrm>
          <a:prstGeom prst="rect">
            <a:avLst/>
          </a:prstGeom>
          <a:solidFill>
            <a:srgbClr val="BDD7EB"/>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pic>
        <p:nvPicPr>
          <p:cNvPr id="598" name="Google Shape;598;p35"/>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599" name="Google Shape;599;p35"/>
          <p:cNvSpPr txBox="1"/>
          <p:nvPr/>
        </p:nvSpPr>
        <p:spPr>
          <a:xfrm>
            <a:off x="704533" y="223405"/>
            <a:ext cx="4648833" cy="270843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5400"/>
              <a:buFont typeface="Arial" pitchFamily="34" charset="0"/>
              <a:buNone/>
            </a:pPr>
            <a:r>
              <a:rPr lang="el-GR" sz="4400" b="1" i="0" u="none" strike="noStrike" cap="none">
                <a:solidFill>
                  <a:srgbClr val="1B456C"/>
                </a:solidFill>
                <a:latin typeface="Calibri"/>
                <a:ea typeface="Calibri"/>
                <a:cs typeface="Calibri" panose="020F0502020204030204"/>
                <a:sym typeface="Calibri"/>
              </a:rPr>
              <a:t>Δρ</a:t>
            </a:r>
            <a:r>
              <a:rPr lang="el-GR" sz="4400" b="1">
                <a:solidFill>
                  <a:srgbClr val="1B456C"/>
                </a:solidFill>
                <a:latin typeface="Calibri"/>
                <a:ea typeface="Calibri"/>
                <a:cs typeface="Calibri" panose="020F0502020204030204"/>
                <a:sym typeface="Calibri"/>
              </a:rPr>
              <a:t>άσεις</a:t>
            </a:r>
            <a:r>
              <a:rPr lang="el-GR" sz="4400" b="1" i="0" u="none" strike="noStrike" cap="none">
                <a:solidFill>
                  <a:srgbClr val="1B456C"/>
                </a:solidFill>
                <a:latin typeface="Calibri"/>
                <a:ea typeface="Calibri"/>
                <a:cs typeface="Calibri" panose="020F0502020204030204"/>
                <a:sym typeface="Calibri"/>
              </a:rPr>
              <a:t> Ανοικτής Διαβούλευσης με την Αγορά</a:t>
            </a:r>
            <a:endParaRPr sz="4400" b="0" i="0" u="none" strike="noStrike" cap="none">
              <a:solidFill>
                <a:srgbClr val="000000"/>
              </a:solidFill>
              <a:latin typeface="Arial" pitchFamily="34" charset="0"/>
              <a:ea typeface="Arial" pitchFamily="34" charset="0"/>
              <a:cs typeface="Arial" pitchFamily="34" charset="0"/>
              <a:sym typeface="Arial" pitchFamily="34" charset="0"/>
            </a:endParaRPr>
          </a:p>
          <a:p>
            <a:pPr marL="0" marR="0" lvl="0" indent="0" algn="ctr" rtl="0">
              <a:lnSpc>
                <a:spcPct val="100000"/>
              </a:lnSpc>
              <a:spcBef>
                <a:spcPct val="0"/>
              </a:spcBef>
              <a:spcAft>
                <a:spcPct val="0"/>
              </a:spcAft>
              <a:buClr>
                <a:srgbClr val="000000"/>
              </a:buClr>
              <a:buSzPts val="5400"/>
              <a:buFont typeface="Arial" pitchFamily="34" charset="0"/>
              <a:buNone/>
            </a:pPr>
            <a:endParaRPr sz="4400" b="1" i="0" u="none" strike="noStrike" cap="none">
              <a:solidFill>
                <a:srgbClr val="1B456C"/>
              </a:solidFill>
              <a:latin typeface="Calibri"/>
              <a:ea typeface="Calibri"/>
              <a:cs typeface="Calibri" panose="020F0502020204030204"/>
              <a:sym typeface="Calibri"/>
            </a:endParaRPr>
          </a:p>
        </p:txBody>
      </p:sp>
      <p:sp>
        <p:nvSpPr>
          <p:cNvPr id="600" name="Google Shape;600;p35"/>
          <p:cNvSpPr/>
          <p:nvPr/>
        </p:nvSpPr>
        <p:spPr>
          <a:xfrm>
            <a:off x="7051894" y="109663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01" name="Google Shape;601;p35"/>
          <p:cNvSpPr/>
          <p:nvPr/>
        </p:nvSpPr>
        <p:spPr>
          <a:xfrm>
            <a:off x="6997118" y="101359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602" name="Google Shape;602;p35"/>
          <p:cNvGrpSpPr/>
          <p:nvPr/>
        </p:nvGrpSpPr>
        <p:grpSpPr>
          <a:xfrm>
            <a:off x="7836847" y="1009240"/>
            <a:ext cx="3791281" cy="1364597"/>
            <a:chOff x="-55358" y="-609821"/>
            <a:chExt cx="5925186" cy="2339743"/>
          </a:xfrm>
        </p:grpSpPr>
        <p:sp>
          <p:nvSpPr>
            <p:cNvPr id="603" name="Google Shape;603;p35"/>
            <p:cNvSpPr txBox="1"/>
            <p:nvPr/>
          </p:nvSpPr>
          <p:spPr>
            <a:xfrm>
              <a:off x="-55358" y="-609821"/>
              <a:ext cx="5925186" cy="633258"/>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2400"/>
                <a:buFont typeface="Arial" pitchFamily="34" charset="0"/>
                <a:buNone/>
              </a:pPr>
              <a:r>
                <a:rPr lang="el-GR" sz="2400" b="0" i="0" u="none" strike="noStrike" cap="none">
                  <a:solidFill>
                    <a:srgbClr val="191919"/>
                  </a:solidFill>
                  <a:latin typeface="Verdana"/>
                  <a:ea typeface="Verdana"/>
                  <a:cs typeface="Verdana"/>
                  <a:sym typeface="Verdana"/>
                </a:rPr>
                <a:t>Εθνικά </a:t>
              </a:r>
              <a:r>
                <a:rPr lang="en-US" sz="2400" b="0" i="0" u="none" strike="noStrike" cap="none">
                  <a:solidFill>
                    <a:srgbClr val="191919"/>
                  </a:solidFill>
                  <a:latin typeface="Verdana"/>
                  <a:ea typeface="Verdana"/>
                  <a:cs typeface="Verdana"/>
                  <a:sym typeface="Verdana"/>
                </a:rPr>
                <a:t>Webinars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04" name="Google Shape;604;p35"/>
            <p:cNvSpPr txBox="1"/>
            <p:nvPr/>
          </p:nvSpPr>
          <p:spPr>
            <a:xfrm>
              <a:off x="-55358" y="252321"/>
              <a:ext cx="5286437" cy="147760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r>
                <a:rPr lang="el-GR" sz="1400" b="0" i="0" u="none" strike="noStrike" cap="none">
                  <a:solidFill>
                    <a:srgbClr val="191919"/>
                  </a:solidFill>
                  <a:latin typeface="Verdana"/>
                  <a:ea typeface="Verdana"/>
                  <a:cs typeface="Verdana"/>
                  <a:sym typeface="Verdana"/>
                </a:rPr>
                <a:t>Κάθε</a:t>
              </a:r>
              <a:r>
                <a:rPr lang="en-US" sz="1400" b="0" i="0" u="none" strike="noStrike" cap="none">
                  <a:solidFill>
                    <a:srgbClr val="191919"/>
                  </a:solidFill>
                  <a:latin typeface="Verdana"/>
                  <a:ea typeface="Verdana"/>
                  <a:cs typeface="Verdana"/>
                  <a:sym typeface="Verdana"/>
                </a:rPr>
                <a:t> iProcureSecurity PCP </a:t>
              </a:r>
              <a:r>
                <a:rPr lang="el-GR" sz="1400" b="0" i="0" u="none" strike="noStrike" cap="none">
                  <a:solidFill>
                    <a:srgbClr val="191919"/>
                  </a:solidFill>
                  <a:latin typeface="Verdana"/>
                  <a:ea typeface="Verdana"/>
                  <a:cs typeface="Verdana"/>
                  <a:sym typeface="Verdana"/>
                </a:rPr>
                <a:t>Αναθέτουσα Αρχή διεξάγει ένα ενημερωτικό σεμινάριο, κατά προτίμηση στην Γλώσσα της.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grpSp>
        <p:nvGrpSpPr>
          <p:cNvPr id="605" name="Google Shape;605;p35"/>
          <p:cNvGrpSpPr/>
          <p:nvPr/>
        </p:nvGrpSpPr>
        <p:grpSpPr>
          <a:xfrm>
            <a:off x="7911703" y="3007824"/>
            <a:ext cx="4154963" cy="905000"/>
            <a:chOff x="-1" y="-361156"/>
            <a:chExt cx="5607416" cy="2413329"/>
          </a:xfrm>
        </p:grpSpPr>
        <p:sp>
          <p:nvSpPr>
            <p:cNvPr id="606" name="Google Shape;606;p35"/>
            <p:cNvSpPr txBox="1"/>
            <p:nvPr/>
          </p:nvSpPr>
          <p:spPr>
            <a:xfrm>
              <a:off x="-1" y="-361156"/>
              <a:ext cx="5607416" cy="66975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67708"/>
                </a:lnSpc>
                <a:spcBef>
                  <a:spcPct val="0"/>
                </a:spcBef>
                <a:spcAft>
                  <a:spcPct val="0"/>
                </a:spcAft>
                <a:buClr>
                  <a:srgbClr val="000000"/>
                </a:buClr>
                <a:buSzPts val="2400"/>
                <a:buFont typeface="Arial" pitchFamily="34" charset="0"/>
                <a:buNone/>
              </a:pPr>
              <a:r>
                <a:rPr lang="el-GR" sz="2400" b="0" i="0" u="none" strike="noStrike" cap="none">
                  <a:solidFill>
                    <a:srgbClr val="191919"/>
                  </a:solidFill>
                  <a:latin typeface="Verdana"/>
                  <a:ea typeface="Verdana"/>
                  <a:cs typeface="Verdana"/>
                  <a:sym typeface="Verdana"/>
                </a:rPr>
                <a:t>Διεθν</a:t>
              </a:r>
              <a:r>
                <a:rPr lang="el-GR" sz="2400">
                  <a:solidFill>
                    <a:srgbClr val="191919"/>
                  </a:solidFill>
                  <a:latin typeface="Verdana"/>
                  <a:ea typeface="Verdana"/>
                  <a:cs typeface="Verdana"/>
                  <a:sym typeface="Verdana"/>
                </a:rPr>
                <a:t>ές </a:t>
              </a:r>
              <a:r>
                <a:rPr lang="en-US" sz="2400">
                  <a:solidFill>
                    <a:srgbClr val="191919"/>
                  </a:solidFill>
                  <a:latin typeface="Verdana"/>
                  <a:ea typeface="Verdana"/>
                  <a:cs typeface="Verdana"/>
                  <a:sym typeface="Verdana"/>
                </a:rPr>
                <a:t>Webinar</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07" name="Google Shape;607;p35"/>
            <p:cNvSpPr txBox="1"/>
            <p:nvPr/>
          </p:nvSpPr>
          <p:spPr>
            <a:xfrm>
              <a:off x="-1" y="903143"/>
              <a:ext cx="5116500" cy="114903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r>
                <a:rPr lang="en-US" sz="1400" b="0" i="0" u="none" strike="noStrike" cap="none">
                  <a:solidFill>
                    <a:srgbClr val="191919"/>
                  </a:solidFill>
                  <a:latin typeface="Verdana"/>
                  <a:ea typeface="Verdana"/>
                  <a:cs typeface="Verdana"/>
                  <a:sym typeface="Verdana"/>
                </a:rPr>
                <a:t>24 </a:t>
              </a:r>
              <a:r>
                <a:rPr lang="el-GR" sz="1400" b="0" i="0" u="none" strike="noStrike" cap="none">
                  <a:solidFill>
                    <a:srgbClr val="191919"/>
                  </a:solidFill>
                  <a:latin typeface="Verdana"/>
                  <a:ea typeface="Verdana"/>
                  <a:cs typeface="Verdana"/>
                  <a:sym typeface="Verdana"/>
                </a:rPr>
                <a:t>Μαρτίου</a:t>
              </a:r>
              <a:r>
                <a:rPr lang="en-US" sz="1400" b="0" i="0" u="none" strike="noStrike" cap="none">
                  <a:solidFill>
                    <a:srgbClr val="191919"/>
                  </a:solidFill>
                  <a:latin typeface="Verdana"/>
                  <a:ea typeface="Verdana"/>
                  <a:cs typeface="Verdana"/>
                  <a:sym typeface="Verdana"/>
                </a:rPr>
                <a:t> 2022. </a:t>
              </a:r>
              <a:r>
                <a:rPr lang="el-GR" sz="1400" b="0" i="0" u="none" strike="noStrike" cap="none">
                  <a:solidFill>
                    <a:srgbClr val="191919"/>
                  </a:solidFill>
                  <a:latin typeface="Verdana"/>
                  <a:ea typeface="Verdana"/>
                  <a:cs typeface="Verdana"/>
                  <a:sym typeface="Verdana"/>
                </a:rPr>
                <a:t>Διαδικτυακό σεμινάριο το οποίο θα διεξαχθεί στα Αγγλικά.</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609" name="Google Shape;609;p35"/>
          <p:cNvSpPr txBox="1"/>
          <p:nvPr/>
        </p:nvSpPr>
        <p:spPr>
          <a:xfrm>
            <a:off x="7766872" y="4653765"/>
            <a:ext cx="4335072" cy="369332"/>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2400"/>
              <a:buFont typeface="Arial" pitchFamily="34" charset="0"/>
              <a:buNone/>
            </a:pPr>
            <a:r>
              <a:rPr lang="el-GR" sz="2400" b="0" i="0" u="none" strike="noStrike" cap="none">
                <a:solidFill>
                  <a:srgbClr val="191919"/>
                </a:solidFill>
                <a:latin typeface="Verdana"/>
                <a:ea typeface="Verdana"/>
                <a:cs typeface="Verdana"/>
                <a:sym typeface="Verdana"/>
              </a:rPr>
              <a:t>Έρευνα Αγοράς</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12" name="Google Shape;612;p35"/>
          <p:cNvSpPr txBox="1"/>
          <p:nvPr/>
        </p:nvSpPr>
        <p:spPr>
          <a:xfrm>
            <a:off x="7836847" y="5869318"/>
            <a:ext cx="4335072" cy="50231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67708"/>
              </a:lnSpc>
              <a:spcBef>
                <a:spcPct val="0"/>
              </a:spcBef>
              <a:spcAft>
                <a:spcPct val="0"/>
              </a:spcAft>
              <a:buClr>
                <a:srgbClr val="000000"/>
              </a:buClr>
              <a:buSzPts val="2400"/>
              <a:buFont typeface="Arial" pitchFamily="34" charset="0"/>
              <a:buNone/>
            </a:pPr>
            <a:r>
              <a:rPr lang="el-GR" sz="2400">
                <a:solidFill>
                  <a:srgbClr val="191919"/>
                </a:solidFill>
                <a:latin typeface="Verdana"/>
                <a:ea typeface="Verdana"/>
                <a:cs typeface="Verdana"/>
                <a:sym typeface="Verdana"/>
              </a:rPr>
              <a:t>Πλατφόρμα Ανάπτυξης Συνεργασιών  </a:t>
            </a:r>
            <a:endParaRPr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14" name="Google Shape;614;p35"/>
          <p:cNvSpPr/>
          <p:nvPr/>
        </p:nvSpPr>
        <p:spPr>
          <a:xfrm>
            <a:off x="7106670" y="301944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15" name="Google Shape;615;p35"/>
          <p:cNvSpPr/>
          <p:nvPr/>
        </p:nvSpPr>
        <p:spPr>
          <a:xfrm>
            <a:off x="7051894" y="293640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16" name="Google Shape;616;p35"/>
          <p:cNvSpPr/>
          <p:nvPr/>
        </p:nvSpPr>
        <p:spPr>
          <a:xfrm>
            <a:off x="7051894" y="465376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17" name="Google Shape;617;p35"/>
          <p:cNvSpPr/>
          <p:nvPr/>
        </p:nvSpPr>
        <p:spPr>
          <a:xfrm>
            <a:off x="6997118" y="457072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18" name="Google Shape;618;p35"/>
          <p:cNvSpPr/>
          <p:nvPr/>
        </p:nvSpPr>
        <p:spPr>
          <a:xfrm>
            <a:off x="7051894" y="581082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19" name="Google Shape;619;p35"/>
          <p:cNvSpPr/>
          <p:nvPr/>
        </p:nvSpPr>
        <p:spPr>
          <a:xfrm>
            <a:off x="6997118" y="572777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620" name="Google Shape;620;p35" descr="Ein Bild, das Himmel, draußen, Straße, Tag enthält.&#10;&#10;Automatisch generierte Beschreibung"/>
          <p:cNvPicPr preferRelativeResize="0"/>
          <p:nvPr/>
        </p:nvPicPr>
        <p:blipFill>
          <a:blip r:embed="rId4">
            <a:alphaModFix amt="26000"/>
          </a:blip>
          <a:stretch>
            <a:fillRect/>
          </a:stretch>
        </p:blipFill>
        <p:spPr>
          <a:xfrm>
            <a:off x="241299" y="3141134"/>
            <a:ext cx="5575300" cy="3716866"/>
          </a:xfrm>
          <a:prstGeom prst="rect">
            <a:avLst/>
          </a:prstGeom>
          <a:noFill/>
          <a:ln>
            <a:noFill/>
          </a:ln>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grpSp>
        <p:nvGrpSpPr>
          <p:cNvPr id="625" name="Google Shape;625;p36"/>
          <p:cNvGrpSpPr/>
          <p:nvPr/>
        </p:nvGrpSpPr>
        <p:grpSpPr>
          <a:xfrm>
            <a:off x="698288" y="494742"/>
            <a:ext cx="7117833" cy="3064487"/>
            <a:chOff x="-3619498" y="-1261768"/>
            <a:chExt cx="17285976" cy="6268420"/>
          </a:xfrm>
        </p:grpSpPr>
        <p:sp>
          <p:nvSpPr>
            <p:cNvPr id="626" name="Google Shape;626;p36"/>
            <p:cNvSpPr txBox="1"/>
            <p:nvPr/>
          </p:nvSpPr>
          <p:spPr>
            <a:xfrm>
              <a:off x="-3619498" y="3747536"/>
              <a:ext cx="16739774" cy="125911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2000"/>
                <a:buFont typeface="Arial" pitchFamily="34" charset="0"/>
                <a:buNone/>
              </a:pPr>
              <a:r>
                <a:rPr lang="el-GR" sz="2000" b="0" i="0" u="none" strike="noStrike" cap="none">
                  <a:solidFill>
                    <a:srgbClr val="191919"/>
                  </a:solidFill>
                  <a:latin typeface="Verdana"/>
                  <a:ea typeface="Verdana"/>
                  <a:cs typeface="Verdana"/>
                  <a:sym typeface="Verdana"/>
                </a:rPr>
                <a:t>Συμπληρώστε το ερωτηματολόγιο και πείτε μας </a:t>
              </a:r>
              <a:r>
                <a:rPr lang="el-GR" sz="2000">
                  <a:solidFill>
                    <a:srgbClr val="191919"/>
                  </a:solidFill>
                  <a:latin typeface="Verdana"/>
                  <a:ea typeface="Verdana"/>
                  <a:cs typeface="Verdana"/>
                  <a:sym typeface="Verdana"/>
                </a:rPr>
                <a:t>την γνώμη</a:t>
              </a:r>
              <a:r>
                <a:rPr lang="el-GR" sz="2000" b="0" i="0" u="none" strike="noStrike" cap="none">
                  <a:solidFill>
                    <a:srgbClr val="191919"/>
                  </a:solidFill>
                  <a:latin typeface="Verdana"/>
                  <a:ea typeface="Verdana"/>
                  <a:cs typeface="Verdana"/>
                  <a:sym typeface="Verdana"/>
                </a:rPr>
                <a:t> σας!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27" name="Google Shape;627;p36"/>
            <p:cNvSpPr txBox="1"/>
            <p:nvPr/>
          </p:nvSpPr>
          <p:spPr>
            <a:xfrm>
              <a:off x="-3619498" y="-1261768"/>
              <a:ext cx="17285976" cy="387807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rtl="0">
                <a:lnSpc>
                  <a:spcPct val="109687"/>
                </a:lnSpc>
                <a:spcBef>
                  <a:spcPct val="0"/>
                </a:spcBef>
                <a:spcAft>
                  <a:spcPct val="0"/>
                </a:spcAft>
                <a:buClr>
                  <a:srgbClr val="000000"/>
                </a:buClr>
                <a:buSzPts val="3200"/>
                <a:buFont typeface="Arial" pitchFamily="34" charset="0"/>
                <a:buNone/>
              </a:pPr>
              <a:r>
                <a:rPr lang="el-GR" sz="2800" b="0" i="0" u="none" strike="noStrike" cap="none">
                  <a:solidFill>
                    <a:srgbClr val="191919"/>
                  </a:solidFill>
                  <a:latin typeface="Verdana"/>
                  <a:ea typeface="Verdana"/>
                  <a:cs typeface="Verdana"/>
                  <a:sym typeface="Verdana"/>
                </a:rPr>
                <a:t>Στοχεύουμε να βελτιώσουμε τις απαιτήσεις με τα σχόλια και την εμπειρία σας πριν την ανακοίνωση του διαγωνισμού.</a:t>
              </a:r>
              <a:endParaRPr sz="12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630" name="Google Shape;630;p36"/>
          <p:cNvSpPr/>
          <p:nvPr/>
        </p:nvSpPr>
        <p:spPr>
          <a:xfrm>
            <a:off x="8580216" y="4863945"/>
            <a:ext cx="3240000" cy="1649570"/>
          </a:xfrm>
          <a:prstGeom prst="rect">
            <a:avLst/>
          </a:prstGeom>
          <a:solidFill>
            <a:srgbClr val="E5F1F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631" name="Google Shape;631;p36"/>
          <p:cNvGrpSpPr/>
          <p:nvPr/>
        </p:nvGrpSpPr>
        <p:grpSpPr>
          <a:xfrm>
            <a:off x="8849498" y="4896548"/>
            <a:ext cx="2885302" cy="1243943"/>
            <a:chOff x="0" y="-659015"/>
            <a:chExt cx="4757793" cy="2118719"/>
          </a:xfrm>
        </p:grpSpPr>
        <p:sp>
          <p:nvSpPr>
            <p:cNvPr id="632" name="Google Shape;632;p36"/>
            <p:cNvSpPr txBox="1"/>
            <p:nvPr/>
          </p:nvSpPr>
          <p:spPr>
            <a:xfrm>
              <a:off x="0" y="-659015"/>
              <a:ext cx="4757793" cy="94358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sz="1800">
                  <a:solidFill>
                    <a:srgbClr val="191919"/>
                  </a:solidFill>
                  <a:latin typeface="Verdana"/>
                  <a:ea typeface="Verdana"/>
                  <a:cs typeface="Verdana"/>
                  <a:sym typeface="Verdana"/>
                </a:rPr>
                <a:t>Διαβούλευση με την αγορά</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33" name="Google Shape;633;p36"/>
            <p:cNvSpPr txBox="1"/>
            <p:nvPr/>
          </p:nvSpPr>
          <p:spPr>
            <a:xfrm>
              <a:off x="0" y="725805"/>
              <a:ext cx="4757793" cy="73389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400"/>
                <a:buFont typeface="Arial" pitchFamily="34" charset="0"/>
                <a:buNone/>
              </a:pPr>
              <a:r>
                <a:rPr lang="el-GR" sz="1400" b="0" i="0" u="none" strike="noStrike" cap="none">
                  <a:solidFill>
                    <a:srgbClr val="191919"/>
                  </a:solidFill>
                  <a:latin typeface="Verdana"/>
                  <a:ea typeface="Verdana"/>
                  <a:cs typeface="Verdana"/>
                  <a:sym typeface="Verdana"/>
                </a:rPr>
                <a:t>Το κλειδί της επιτυχίας του διαγωνισμού</a:t>
              </a:r>
              <a:endParaRPr sz="1400" b="0" i="0" u="none" strike="noStrike" cap="none">
                <a:solidFill>
                  <a:srgbClr val="191919"/>
                </a:solidFill>
                <a:latin typeface="Verdana"/>
                <a:ea typeface="Verdana"/>
                <a:cs typeface="Verdana"/>
                <a:sym typeface="Verdana"/>
              </a:endParaRPr>
            </a:p>
          </p:txBody>
        </p:sp>
      </p:grpSp>
      <p:pic>
        <p:nvPicPr>
          <p:cNvPr id="634" name="Google Shape;634;p36"/>
          <p:cNvPicPr preferRelativeResize="0"/>
          <p:nvPr/>
        </p:nvPicPr>
        <p:blipFill>
          <a:blip r:embed="rId3">
            <a:alphaModFix/>
          </a:blip>
          <a:stretch>
            <a:fillRect/>
          </a:stretch>
        </p:blipFill>
        <p:spPr>
          <a:xfrm>
            <a:off x="9013656" y="285750"/>
            <a:ext cx="2853572" cy="345600"/>
          </a:xfrm>
          <a:prstGeom prst="rect">
            <a:avLst/>
          </a:prstGeom>
          <a:noFill/>
          <a:ln>
            <a:noFill/>
          </a:ln>
        </p:spPr>
      </p:pic>
      <p:pic>
        <p:nvPicPr>
          <p:cNvPr id="635" name="Google Shape;635;p36" descr="Ein Bild, das Person, stehend enthält.&#10;&#10;Automatisch generierte Beschreibung"/>
          <p:cNvPicPr preferRelativeResize="0"/>
          <p:nvPr/>
        </p:nvPicPr>
        <p:blipFill>
          <a:blip r:embed="rId4">
            <a:alphaModFix/>
          </a:blip>
          <a:srcRect l="13990" r="14835"/>
          <a:stretch>
            <a:fillRect/>
          </a:stretch>
        </p:blipFill>
        <p:spPr>
          <a:xfrm>
            <a:off x="8582025" y="1824106"/>
            <a:ext cx="3240000" cy="3034828"/>
          </a:xfrm>
          <a:prstGeom prst="rect">
            <a:avLst/>
          </a:prstGeom>
          <a:noFill/>
          <a:ln>
            <a:noFill/>
          </a:ln>
        </p:spPr>
      </p:pic>
      <p:sp>
        <p:nvSpPr>
          <p:cNvPr id="636" name="Google Shape;636;p36"/>
          <p:cNvSpPr txBox="1"/>
          <p:nvPr/>
        </p:nvSpPr>
        <p:spPr>
          <a:xfrm>
            <a:off x="561109" y="5150167"/>
            <a:ext cx="2843868" cy="92328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a:spcBef>
                <a:spcPct val="0"/>
              </a:spcBef>
              <a:spcAft>
                <a:spcPct val="0"/>
              </a:spcAft>
            </a:pPr>
            <a:r>
              <a:rPr lang="en-GB" sz="1800" u="sng">
                <a:solidFill>
                  <a:srgbClr val="0563C1"/>
                </a:solidFill>
                <a:effectLst/>
                <a:latin typeface="Calibri" panose="020F0502020204030204" pitchFamily="34" charset="0"/>
                <a:ea typeface="Calibri" panose="020F0502020204030204" pitchFamily="34" charset="0"/>
                <a:hlinkClick r:id="rId5"/>
              </a:rPr>
              <a:t>https://ec.europa.eu/eusurvey/runner/OMCiProcureSecurityPCP</a:t>
            </a:r>
            <a:endParaRPr lang="en-US" sz="1800">
              <a:effectLst/>
              <a:latin typeface="Calibri" panose="020F0502020204030204" pitchFamily="34" charset="0"/>
              <a:ea typeface="Calibri" panose="020F0502020204030204" pitchFamily="34" charset="0"/>
            </a:endParaRPr>
          </a:p>
        </p:txBody>
      </p:sp>
      <p:sp>
        <p:nvSpPr>
          <p:cNvPr id="17" name="Google Shape;628;p36">
            <a:extLst>
              <a:ext uri="{FF2B5EF4-FFF2-40B4-BE49-F238E27FC236}">
                <a16:creationId xmlns:a16="http://schemas.microsoft.com/office/drawing/2014/main" id="{EE0FC4C4-48B6-4954-B35A-7427E7711C77}"/>
              </a:ext>
            </a:extLst>
          </p:cNvPr>
          <p:cNvSpPr/>
          <p:nvPr/>
        </p:nvSpPr>
        <p:spPr>
          <a:xfrm>
            <a:off x="561109" y="4189625"/>
            <a:ext cx="2832857" cy="706923"/>
          </a:xfrm>
          <a:prstGeom prst="rect">
            <a:avLst/>
          </a:prstGeom>
          <a:solidFill>
            <a:srgbClr val="1B456C"/>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sz="1800" b="0" i="0" u="none" strike="noStrike" cap="none">
                <a:solidFill>
                  <a:schemeClr val="lt1"/>
                </a:solidFill>
                <a:latin typeface="Verdana"/>
                <a:ea typeface="Verdana"/>
                <a:cs typeface="Verdana"/>
                <a:sym typeface="Verdana"/>
              </a:rPr>
              <a:t>ΕΡΩΤΗΜΑΤΟΛΟΓΙΟ</a:t>
            </a:r>
            <a:endParaRPr sz="1800" b="0" i="0" u="none" strike="noStrike" cap="none">
              <a:solidFill>
                <a:schemeClr val="lt1"/>
              </a:solidFill>
              <a:latin typeface="Verdana"/>
              <a:ea typeface="Verdana"/>
              <a:cs typeface="Verdana"/>
              <a:sym typeface="Verdana"/>
            </a:endParaRPr>
          </a:p>
        </p:txBody>
      </p:sp>
      <p:sp>
        <p:nvSpPr>
          <p:cNvPr id="18" name="Google Shape;628;p36">
            <a:extLst>
              <a:ext uri="{FF2B5EF4-FFF2-40B4-BE49-F238E27FC236}">
                <a16:creationId xmlns:a16="http://schemas.microsoft.com/office/drawing/2014/main" id="{36CFA2F4-2192-4BE1-AC5E-0BC676487060}"/>
              </a:ext>
            </a:extLst>
          </p:cNvPr>
          <p:cNvSpPr/>
          <p:nvPr/>
        </p:nvSpPr>
        <p:spPr>
          <a:xfrm>
            <a:off x="3952337" y="4189624"/>
            <a:ext cx="3638875" cy="706923"/>
          </a:xfrm>
          <a:prstGeom prst="rect">
            <a:avLst/>
          </a:prstGeom>
          <a:solidFill>
            <a:srgbClr val="1B456C"/>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sz="1800" b="0" i="0" u="none" strike="noStrike" cap="none">
                <a:solidFill>
                  <a:schemeClr val="lt1"/>
                </a:solidFill>
                <a:latin typeface="Verdana"/>
                <a:ea typeface="Verdana"/>
                <a:cs typeface="Verdana"/>
                <a:sym typeface="Verdana"/>
              </a:rPr>
              <a:t>Οδηγός </a:t>
            </a:r>
            <a:r>
              <a:rPr lang="el-GR" sz="1800">
                <a:solidFill>
                  <a:schemeClr val="lt1"/>
                </a:solidFill>
                <a:latin typeface="Verdana"/>
                <a:ea typeface="Verdana"/>
                <a:cs typeface="Verdana"/>
                <a:sym typeface="Verdana"/>
              </a:rPr>
              <a:t>Απαιτήσεων &amp; Διαγωνιστικής Διαδικασίας</a:t>
            </a:r>
            <a:endParaRPr sz="1800" b="0" i="0" u="none" strike="noStrike" cap="none">
              <a:solidFill>
                <a:schemeClr val="lt1"/>
              </a:solidFill>
              <a:latin typeface="Verdana"/>
              <a:ea typeface="Verdana"/>
              <a:cs typeface="Verdana"/>
              <a:sym typeface="Verdana"/>
            </a:endParaRPr>
          </a:p>
        </p:txBody>
      </p:sp>
      <p:sp>
        <p:nvSpPr>
          <p:cNvPr id="19" name="Google Shape;636;p36">
            <a:extLst>
              <a:ext uri="{FF2B5EF4-FFF2-40B4-BE49-F238E27FC236}">
                <a16:creationId xmlns:a16="http://schemas.microsoft.com/office/drawing/2014/main" id="{084931E7-40CF-4541-8357-5B83DE37AE00}"/>
              </a:ext>
            </a:extLst>
          </p:cNvPr>
          <p:cNvSpPr txBox="1"/>
          <p:nvPr/>
        </p:nvSpPr>
        <p:spPr>
          <a:xfrm>
            <a:off x="3952337" y="5150167"/>
            <a:ext cx="3240000" cy="71836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12500"/>
              </a:lnSpc>
              <a:spcBef>
                <a:spcPct val="0"/>
              </a:spcBef>
              <a:spcAft>
                <a:spcPct val="0"/>
              </a:spcAft>
              <a:buClr>
                <a:srgbClr val="000000"/>
              </a:buClr>
              <a:buSzPts val="1400"/>
              <a:buFont typeface="Arial" pitchFamily="34" charset="0"/>
              <a:buNone/>
            </a:pPr>
            <a:r>
              <a:rPr lang="en-GB" sz="1800" u="sng">
                <a:solidFill>
                  <a:srgbClr val="0563C1"/>
                </a:solidFill>
                <a:effectLst/>
                <a:latin typeface="Calibri" panose="020F0502020204030204" pitchFamily="34" charset="0"/>
                <a:ea typeface="Calibri" panose="020F0502020204030204" pitchFamily="34" charset="0"/>
                <a:cs typeface="Arial" pitchFamily="34" charset="0"/>
                <a:hlinkClick r:id="rId6"/>
              </a:rPr>
              <a:t>https://pcp.iprocuresecurity.eu/procurementplatform/</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37"/>
          <p:cNvSpPr/>
          <p:nvPr/>
        </p:nvSpPr>
        <p:spPr>
          <a:xfrm>
            <a:off x="0" y="4400550"/>
            <a:ext cx="12192000" cy="2457449"/>
          </a:xfrm>
          <a:prstGeom prst="rect">
            <a:avLst/>
          </a:prstGeom>
          <a:solidFill>
            <a:srgbClr val="1B456C"/>
          </a:solid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endParaRPr sz="1800" b="0" i="0" u="none" strike="noStrike" cap="none">
              <a:solidFill>
                <a:schemeClr val="lt1"/>
              </a:solidFill>
              <a:latin typeface="Verdana"/>
              <a:ea typeface="Verdana"/>
              <a:cs typeface="Verdana"/>
              <a:sym typeface="Verdana"/>
            </a:endParaRPr>
          </a:p>
        </p:txBody>
      </p:sp>
      <p:sp>
        <p:nvSpPr>
          <p:cNvPr id="643" name="Google Shape;643;p37"/>
          <p:cNvSpPr txBox="1"/>
          <p:nvPr/>
        </p:nvSpPr>
        <p:spPr>
          <a:xfrm>
            <a:off x="328804" y="182090"/>
            <a:ext cx="8500872" cy="69371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60714"/>
              </a:lnSpc>
              <a:spcBef>
                <a:spcPct val="0"/>
              </a:spcBef>
              <a:spcAft>
                <a:spcPct val="0"/>
              </a:spcAft>
              <a:buClr>
                <a:srgbClr val="000000"/>
              </a:buClr>
              <a:buSzPts val="2800"/>
              <a:buFont typeface="Arial" pitchFamily="34" charset="0"/>
              <a:buNone/>
            </a:pPr>
            <a:r>
              <a:rPr lang="el-GR" sz="2800">
                <a:solidFill>
                  <a:srgbClr val="D9325D"/>
                </a:solidFill>
                <a:latin typeface="Verdana"/>
                <a:ea typeface="Verdana"/>
                <a:cs typeface="Verdana"/>
                <a:sym typeface="Verdana"/>
              </a:rPr>
              <a:t>Δ</a:t>
            </a:r>
            <a:r>
              <a:rPr lang="el-GR" sz="2800" b="0" i="0" u="none" strike="noStrike" cap="none">
                <a:solidFill>
                  <a:srgbClr val="1B456C"/>
                </a:solidFill>
                <a:latin typeface="Verdana"/>
                <a:ea typeface="Verdana"/>
                <a:cs typeface="Verdana"/>
                <a:sym typeface="Verdana"/>
              </a:rPr>
              <a:t>ημιουργία Ανταγωνιστικής Κοινοπραξίας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pic>
        <p:nvPicPr>
          <p:cNvPr id="644" name="Google Shape;644;p37"/>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645" name="Google Shape;645;p37"/>
          <p:cNvSpPr txBox="1"/>
          <p:nvPr/>
        </p:nvSpPr>
        <p:spPr>
          <a:xfrm>
            <a:off x="266700" y="709910"/>
            <a:ext cx="6829425" cy="923289"/>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r>
              <a:rPr lang="el-GR" sz="1800" b="0" i="0" u="none" strike="noStrike" cap="none">
                <a:solidFill>
                  <a:srgbClr val="1B456C"/>
                </a:solidFill>
                <a:latin typeface="Calibri"/>
                <a:ea typeface="Calibri"/>
                <a:cs typeface="Calibri" panose="020F0502020204030204"/>
                <a:sym typeface="Calibri"/>
              </a:rPr>
              <a:t>Ενθαρρύνουμε τους προμηθευτές που δεν μπορούν να καλύψουν ολόκληρο το πεδίο εφαρμογής του iProcureSecurity PCP να συνεργαστούν με άλλους οργανισμούς. </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46" name="Google Shape;646;p37"/>
          <p:cNvSpPr/>
          <p:nvPr/>
        </p:nvSpPr>
        <p:spPr>
          <a:xfrm>
            <a:off x="0" y="1990724"/>
            <a:ext cx="12192000" cy="2409825"/>
          </a:xfrm>
          <a:prstGeom prst="rect">
            <a:avLst/>
          </a:prstGeom>
          <a:solidFill>
            <a:srgbClr val="BDD7EB"/>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800"/>
              <a:buFont typeface="Arial" pitchFamily="34" charset="0"/>
              <a:buNone/>
            </a:pPr>
            <a:endParaRPr sz="1800" b="0" i="0" u="none" strike="noStrike" cap="none">
              <a:solidFill>
                <a:srgbClr val="000000"/>
              </a:solidFill>
              <a:latin typeface="Calibri"/>
              <a:ea typeface="Calibri"/>
              <a:cs typeface="Calibri" panose="020F0502020204030204"/>
              <a:sym typeface="Calibri"/>
            </a:endParaRPr>
          </a:p>
        </p:txBody>
      </p:sp>
      <p:grpSp>
        <p:nvGrpSpPr>
          <p:cNvPr id="647" name="Google Shape;647;p37"/>
          <p:cNvGrpSpPr/>
          <p:nvPr/>
        </p:nvGrpSpPr>
        <p:grpSpPr>
          <a:xfrm>
            <a:off x="4422597" y="2478428"/>
            <a:ext cx="7297548" cy="1136492"/>
            <a:chOff x="-16795" y="-5080"/>
            <a:chExt cx="13334791" cy="2194720"/>
          </a:xfrm>
        </p:grpSpPr>
        <p:sp>
          <p:nvSpPr>
            <p:cNvPr id="648" name="Google Shape;648;p37"/>
            <p:cNvSpPr txBox="1"/>
            <p:nvPr/>
          </p:nvSpPr>
          <p:spPr>
            <a:xfrm>
              <a:off x="0" y="-5080"/>
              <a:ext cx="13317995" cy="677568"/>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95000"/>
                </a:lnSpc>
                <a:spcBef>
                  <a:spcPct val="0"/>
                </a:spcBef>
                <a:spcAft>
                  <a:spcPct val="0"/>
                </a:spcAft>
                <a:buClr>
                  <a:srgbClr val="000000"/>
                </a:buClr>
                <a:buSzPts val="2400"/>
                <a:buFont typeface="Arial" pitchFamily="34" charset="0"/>
                <a:buNone/>
              </a:pPr>
              <a:r>
                <a:rPr lang="el-GR" sz="2400" b="0" i="0" u="none" strike="noStrike" cap="none">
                  <a:solidFill>
                    <a:srgbClr val="1B456C"/>
                  </a:solidFill>
                  <a:latin typeface="Verdana"/>
                  <a:ea typeface="Verdana"/>
                  <a:cs typeface="Verdana"/>
                  <a:sym typeface="Verdana"/>
                </a:rPr>
                <a:t>ΠΛΑΤΦΟΡΜΑ ΑΝΑΠΤΥΞΗΣ ΣΥΝΕΡΓΑΣΙΩΝ </a:t>
              </a:r>
              <a:endParaRPr sz="1400" b="0" i="0" u="none" strike="noStrike" cap="none">
                <a:solidFill>
                  <a:srgbClr val="000000"/>
                </a:solidFill>
                <a:highlight>
                  <a:srgbClr val="C0C0C0"/>
                </a:highlight>
                <a:latin typeface="Arial" pitchFamily="34" charset="0"/>
                <a:ea typeface="Arial" pitchFamily="34" charset="0"/>
                <a:cs typeface="Arial" pitchFamily="34" charset="0"/>
                <a:sym typeface="Arial" pitchFamily="34" charset="0"/>
              </a:endParaRPr>
            </a:p>
          </p:txBody>
        </p:sp>
        <p:sp>
          <p:nvSpPr>
            <p:cNvPr id="649" name="Google Shape;649;p37"/>
            <p:cNvSpPr txBox="1"/>
            <p:nvPr/>
          </p:nvSpPr>
          <p:spPr>
            <a:xfrm>
              <a:off x="-16795" y="980616"/>
              <a:ext cx="13317995" cy="120902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12500"/>
                </a:lnSpc>
                <a:spcBef>
                  <a:spcPct val="0"/>
                </a:spcBef>
                <a:spcAft>
                  <a:spcPct val="0"/>
                </a:spcAft>
                <a:buClr>
                  <a:srgbClr val="000000"/>
                </a:buClr>
                <a:buSzPts val="2000"/>
                <a:buFont typeface="Arial" pitchFamily="34" charset="0"/>
                <a:buNone/>
              </a:pPr>
              <a:r>
                <a:rPr lang="el-GR" sz="1800" b="0" i="0" u="none" strike="noStrike" cap="none">
                  <a:solidFill>
                    <a:srgbClr val="1B456C"/>
                  </a:solidFill>
                  <a:latin typeface="Verdana"/>
                  <a:ea typeface="Verdana"/>
                  <a:cs typeface="Verdana"/>
                  <a:sym typeface="Verdana"/>
                </a:rPr>
                <a:t>Εγγραφείτε στη σελίδα </a:t>
              </a:r>
              <a:r>
                <a:rPr lang="en-US" sz="1800" b="0" i="0" u="none" strike="noStrike" cap="none">
                  <a:solidFill>
                    <a:srgbClr val="1B456C"/>
                  </a:solidFill>
                  <a:effectLst>
                    <a:outerShdw blurRad="38100" dist="38100" dir="2700000" algn="tl">
                      <a:srgbClr val="000000">
                        <a:alpha val="43137"/>
                      </a:srgbClr>
                    </a:outerShdw>
                  </a:effectLst>
                  <a:latin typeface="Verdana"/>
                  <a:ea typeface="Verdana"/>
                  <a:cs typeface="Verdana"/>
                  <a:sym typeface="Verdana"/>
                </a:rPr>
                <a:t>pcp.iprocuresecurity.eu/matchmaking</a:t>
              </a:r>
              <a:r>
                <a:rPr lang="el-GR" sz="1800" b="0" i="0" u="none" strike="noStrike" cap="none">
                  <a:solidFill>
                    <a:srgbClr val="1B456C"/>
                  </a:solidFill>
                  <a:effectLst>
                    <a:outerShdw blurRad="38100" dist="38100" dir="2700000" algn="tl">
                      <a:srgbClr val="000000">
                        <a:alpha val="43137"/>
                      </a:srgbClr>
                    </a:outerShdw>
                  </a:effectLst>
                  <a:latin typeface="Verdana"/>
                  <a:ea typeface="Verdana"/>
                  <a:cs typeface="Verdana"/>
                  <a:sym typeface="Verdana"/>
                </a:rPr>
                <a:t> </a:t>
              </a:r>
              <a:r>
                <a:rPr lang="en-US" sz="1800" b="0" i="0" u="none" strike="noStrike" cap="none">
                  <a:solidFill>
                    <a:srgbClr val="1B456C"/>
                  </a:solidFill>
                  <a:effectLst>
                    <a:outerShdw blurRad="38100" dist="38100" dir="2700000" algn="tl">
                      <a:srgbClr val="000000">
                        <a:alpha val="43137"/>
                      </a:srgbClr>
                    </a:outerShdw>
                  </a:effectLst>
                  <a:latin typeface="Verdana"/>
                  <a:ea typeface="Verdana"/>
                  <a:cs typeface="Verdana"/>
                  <a:sym typeface="Verdana"/>
                </a:rPr>
                <a:t> </a:t>
              </a:r>
              <a:r>
                <a:rPr lang="el-GR" sz="1800" b="0" i="0" u="none" strike="noStrike" cap="none">
                  <a:solidFill>
                    <a:srgbClr val="1B456C"/>
                  </a:solidFill>
                  <a:latin typeface="Verdana"/>
                  <a:ea typeface="Verdana"/>
                  <a:cs typeface="Verdana"/>
                  <a:sym typeface="Verdana"/>
                </a:rPr>
                <a:t>για να αναζητήσετε συνεργάτη.  </a:t>
              </a:r>
              <a:endParaRPr sz="18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grpSp>
        <p:nvGrpSpPr>
          <p:cNvPr id="650" name="Google Shape;650;p37"/>
          <p:cNvGrpSpPr/>
          <p:nvPr/>
        </p:nvGrpSpPr>
        <p:grpSpPr>
          <a:xfrm>
            <a:off x="4422597" y="4830168"/>
            <a:ext cx="7517359" cy="1928076"/>
            <a:chOff x="0" y="-5080"/>
            <a:chExt cx="16345712" cy="3241984"/>
          </a:xfrm>
        </p:grpSpPr>
        <p:sp>
          <p:nvSpPr>
            <p:cNvPr id="651" name="Google Shape;651;p37"/>
            <p:cNvSpPr txBox="1"/>
            <p:nvPr/>
          </p:nvSpPr>
          <p:spPr>
            <a:xfrm>
              <a:off x="0" y="-5080"/>
              <a:ext cx="16097174" cy="44247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95000"/>
                </a:lnSpc>
                <a:spcBef>
                  <a:spcPct val="0"/>
                </a:spcBef>
                <a:spcAft>
                  <a:spcPct val="0"/>
                </a:spcAft>
                <a:buClr>
                  <a:srgbClr val="000000"/>
                </a:buClr>
                <a:buSzPts val="2400"/>
                <a:buFont typeface="Arial" pitchFamily="34" charset="0"/>
                <a:buNone/>
              </a:pPr>
              <a:r>
                <a:rPr lang="el-GR" sz="1800">
                  <a:solidFill>
                    <a:schemeClr val="lt1"/>
                  </a:solidFill>
                  <a:latin typeface="Verdana"/>
                  <a:ea typeface="Verdana"/>
                  <a:cs typeface="Verdana"/>
                  <a:sym typeface="Verdana"/>
                </a:rPr>
                <a:t>ΣΥΜΜΕΤΟΧΗ ΣΤΟ ΔΙΕΘΝΕΣ </a:t>
              </a:r>
              <a:r>
                <a:rPr lang="en-US" sz="1800">
                  <a:solidFill>
                    <a:schemeClr val="lt1"/>
                  </a:solidFill>
                  <a:latin typeface="Verdana"/>
                  <a:ea typeface="Verdana"/>
                  <a:cs typeface="Verdana"/>
                  <a:sym typeface="Verdana"/>
                </a:rPr>
                <a:t>WEBINAR</a:t>
              </a:r>
              <a:endParaRPr sz="1100" b="0" i="0" u="none" strike="noStrike" cap="none">
                <a:solidFill>
                  <a:srgbClr val="000000"/>
                </a:solidFill>
                <a:highlight>
                  <a:srgbClr val="C0C0C0"/>
                </a:highlight>
                <a:latin typeface="Arial" pitchFamily="34" charset="0"/>
                <a:ea typeface="Arial" pitchFamily="34" charset="0"/>
                <a:cs typeface="Arial" pitchFamily="34" charset="0"/>
                <a:sym typeface="Arial" pitchFamily="34" charset="0"/>
              </a:endParaRPr>
            </a:p>
          </p:txBody>
        </p:sp>
        <p:sp>
          <p:nvSpPr>
            <p:cNvPr id="652" name="Google Shape;652;p37"/>
            <p:cNvSpPr txBox="1"/>
            <p:nvPr/>
          </p:nvSpPr>
          <p:spPr>
            <a:xfrm>
              <a:off x="0" y="605129"/>
              <a:ext cx="16345712" cy="2631775"/>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rtl="0">
                <a:lnSpc>
                  <a:spcPct val="112500"/>
                </a:lnSpc>
                <a:spcBef>
                  <a:spcPct val="0"/>
                </a:spcBef>
                <a:spcAft>
                  <a:spcPct val="0"/>
                </a:spcAft>
                <a:buClr>
                  <a:srgbClr val="000000"/>
                </a:buClr>
                <a:buSzPts val="2000"/>
                <a:buFont typeface="Arial" pitchFamily="34" charset="0"/>
                <a:buNone/>
              </a:pPr>
              <a:r>
                <a:rPr lang="el-GR" sz="1800" b="0" i="0" u="none" strike="noStrike" cap="none">
                  <a:solidFill>
                    <a:schemeClr val="lt1"/>
                  </a:solidFill>
                  <a:latin typeface="Verdana"/>
                  <a:ea typeface="Verdana"/>
                  <a:cs typeface="Verdana"/>
                  <a:sym typeface="Verdana"/>
                </a:rPr>
                <a:t>Συμμετάσχετε σε ειδική συνεδρία στο διεθνές διαδικτυακό σεμινάριο και γνωρίστε και άλλους οικονομικούς φορείς που αναζητούν συνεργασία. Αν δεν έχετε ήδη δηλώσει κάποια προτίμηση κατά την εγγραφή σας στο διαδικτυακό σεμινάριο, μπορείτε να στείλετε ένα </a:t>
              </a:r>
              <a:r>
                <a:rPr lang="en-US" sz="1800" b="0" i="0" u="none" strike="noStrike" cap="none">
                  <a:solidFill>
                    <a:schemeClr val="lt1"/>
                  </a:solidFill>
                  <a:latin typeface="Verdana"/>
                  <a:ea typeface="Verdana"/>
                  <a:cs typeface="Verdana"/>
                  <a:sym typeface="Verdana"/>
                </a:rPr>
                <a:t>email </a:t>
              </a:r>
              <a:r>
                <a:rPr lang="el-GR" sz="1800" b="0" i="0" u="none" strike="noStrike" cap="none">
                  <a:solidFill>
                    <a:schemeClr val="lt1"/>
                  </a:solidFill>
                  <a:latin typeface="Verdana"/>
                  <a:ea typeface="Verdana"/>
                  <a:cs typeface="Verdana"/>
                  <a:sym typeface="Verdana"/>
                </a:rPr>
                <a:t>στο</a:t>
              </a:r>
              <a:r>
                <a:rPr lang="en-US" sz="1800" b="0" i="0" u="none" strike="noStrike" cap="none">
                  <a:solidFill>
                    <a:schemeClr val="lt1"/>
                  </a:solidFill>
                  <a:latin typeface="Verdana"/>
                  <a:ea typeface="Verdana"/>
                  <a:cs typeface="Verdana"/>
                  <a:sym typeface="Verdana"/>
                </a:rPr>
                <a:t> office@iprocuresecurity.eu</a:t>
              </a:r>
              <a:endParaRPr b="0" i="0" u="none" strike="noStrike" cap="none">
                <a:solidFill>
                  <a:schemeClr val="dk1"/>
                </a:solidFill>
                <a:highlight>
                  <a:srgbClr val="FFFF00"/>
                </a:highlight>
                <a:latin typeface="Verdana"/>
                <a:ea typeface="Verdana"/>
                <a:cs typeface="Verdana"/>
                <a:sym typeface="Verdana"/>
              </a:endParaRPr>
            </a:p>
          </p:txBody>
        </p:sp>
      </p:grpSp>
      <p:pic>
        <p:nvPicPr>
          <p:cNvPr id="653" name="Google Shape;653;p37" descr="Ein Bild, das Text, Sitz, Vektorgrafiken enthält.&#10;&#10;Automatisch generierte Beschreibung"/>
          <p:cNvPicPr preferRelativeResize="0"/>
          <p:nvPr/>
        </p:nvPicPr>
        <p:blipFill>
          <a:blip r:embed="rId4">
            <a:alphaModFix/>
          </a:blip>
          <a:stretch>
            <a:fillRect/>
          </a:stretch>
        </p:blipFill>
        <p:spPr>
          <a:xfrm>
            <a:off x="1762125" y="4448175"/>
            <a:ext cx="2295525" cy="2295525"/>
          </a:xfrm>
          <a:prstGeom prst="rect">
            <a:avLst/>
          </a:prstGeom>
          <a:noFill/>
          <a:ln>
            <a:noFill/>
          </a:ln>
        </p:spPr>
      </p:pic>
      <p:pic>
        <p:nvPicPr>
          <p:cNvPr id="654" name="Google Shape;654;p37" descr="Ein Bild, das Outdoorobjekt enthält.&#10;&#10;Automatisch generierte Beschreibung"/>
          <p:cNvPicPr preferRelativeResize="0"/>
          <p:nvPr/>
        </p:nvPicPr>
        <p:blipFill>
          <a:blip r:embed="rId5">
            <a:alphaModFix/>
          </a:blip>
          <a:stretch>
            <a:fillRect/>
          </a:stretch>
        </p:blipFill>
        <p:spPr>
          <a:xfrm>
            <a:off x="1704974" y="1981199"/>
            <a:ext cx="2409825" cy="2409825"/>
          </a:xfrm>
          <a:prstGeom prst="rect">
            <a:avLst/>
          </a:prstGeom>
          <a:noFill/>
          <a:ln>
            <a:noFill/>
          </a:ln>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pic>
        <p:nvPicPr>
          <p:cNvPr id="659" name="Google Shape;659;p38"/>
          <p:cNvPicPr preferRelativeResize="0"/>
          <p:nvPr/>
        </p:nvPicPr>
        <p:blipFill>
          <a:blip r:embed="rId3">
            <a:alphaModFix/>
          </a:blip>
          <a:stretch>
            <a:fillRect/>
          </a:stretch>
        </p:blipFill>
        <p:spPr>
          <a:xfrm>
            <a:off x="9013656" y="285750"/>
            <a:ext cx="2853572" cy="345600"/>
          </a:xfrm>
          <a:prstGeom prst="rect">
            <a:avLst/>
          </a:prstGeom>
          <a:noFill/>
          <a:ln>
            <a:noFill/>
          </a:ln>
        </p:spPr>
      </p:pic>
      <p:pic>
        <p:nvPicPr>
          <p:cNvPr id="660" name="Google Shape;660;p38"/>
          <p:cNvPicPr preferRelativeResize="0"/>
          <p:nvPr/>
        </p:nvPicPr>
        <p:blipFill>
          <a:blip r:embed="rId4">
            <a:alphaModFix amt="16000"/>
          </a:blip>
          <a:srcRect t="28729" b="40119"/>
          <a:stretch>
            <a:fillRect/>
          </a:stretch>
        </p:blipFill>
        <p:spPr>
          <a:xfrm>
            <a:off x="0" y="0"/>
            <a:ext cx="12192000" cy="3932504"/>
          </a:xfrm>
          <a:prstGeom prst="rect">
            <a:avLst/>
          </a:prstGeom>
          <a:noFill/>
          <a:ln>
            <a:noFill/>
          </a:ln>
        </p:spPr>
      </p:pic>
      <p:cxnSp>
        <p:nvCxnSpPr>
          <p:cNvPr id="661" name="Google Shape;661;p38"/>
          <p:cNvCxnSpPr/>
          <p:nvPr/>
        </p:nvCxnSpPr>
        <p:spPr>
          <a:xfrm>
            <a:off x="3043144" y="4722159"/>
            <a:ext cx="1193374" cy="0"/>
          </a:xfrm>
          <a:prstGeom prst="straightConnector1">
            <a:avLst/>
          </a:prstGeom>
          <a:noFill/>
          <a:ln w="28575" cap="flat" cmpd="sng">
            <a:solidFill>
              <a:srgbClr val="1B456C"/>
            </a:solidFill>
            <a:prstDash val="solid"/>
            <a:miter lim="800000"/>
            <a:headEnd type="none" w="sm" len="sm"/>
            <a:tailEnd type="none" w="sm" len="sm"/>
          </a:ln>
        </p:spPr>
      </p:cxnSp>
      <p:sp>
        <p:nvSpPr>
          <p:cNvPr id="662" name="Google Shape;662;p38"/>
          <p:cNvSpPr/>
          <p:nvPr/>
        </p:nvSpPr>
        <p:spPr>
          <a:xfrm rot="5400000">
            <a:off x="5445924" y="-2210331"/>
            <a:ext cx="1300155" cy="9144001"/>
          </a:xfrm>
          <a:prstGeom prst="rect">
            <a:avLst/>
          </a:prstGeom>
          <a:solidFill>
            <a:srgbClr val="BDD7EB"/>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63" name="Google Shape;663;p38"/>
          <p:cNvSpPr/>
          <p:nvPr/>
        </p:nvSpPr>
        <p:spPr>
          <a:xfrm>
            <a:off x="1936440" y="5052197"/>
            <a:ext cx="1740332" cy="1340073"/>
          </a:xfrm>
          <a:prstGeom prst="rect">
            <a:avLst/>
          </a:prstGeom>
          <a:solidFill>
            <a:srgbClr val="BDD7EB"/>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664" name="Google Shape;664;p38"/>
          <p:cNvGrpSpPr/>
          <p:nvPr/>
        </p:nvGrpSpPr>
        <p:grpSpPr>
          <a:xfrm>
            <a:off x="2038351" y="4492682"/>
            <a:ext cx="1538099" cy="1532411"/>
            <a:chOff x="0" y="0"/>
            <a:chExt cx="4101596" cy="4086429"/>
          </a:xfrm>
        </p:grpSpPr>
        <p:sp>
          <p:nvSpPr>
            <p:cNvPr id="665" name="Google Shape;665;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66" name="Google Shape;666;p38"/>
            <p:cNvSpPr txBox="1"/>
            <p:nvPr/>
          </p:nvSpPr>
          <p:spPr>
            <a:xfrm>
              <a:off x="1683354" y="418043"/>
              <a:ext cx="734888" cy="45174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8333"/>
                </a:lnSpc>
                <a:spcBef>
                  <a:spcPct val="0"/>
                </a:spcBef>
                <a:spcAft>
                  <a:spcPct val="0"/>
                </a:spcAft>
                <a:buClr>
                  <a:srgbClr val="000000"/>
                </a:buClr>
                <a:buSzPts val="1200"/>
                <a:buFont typeface="Arial" pitchFamily="34" charset="0"/>
                <a:buNone/>
              </a:pPr>
              <a:r>
                <a:rPr lang="en-US" sz="1200" b="0" i="0" u="none" strike="noStrike" cap="none">
                  <a:solidFill>
                    <a:srgbClr val="1B456C"/>
                  </a:solidFill>
                  <a:latin typeface="Verdana"/>
                  <a:ea typeface="Verdana"/>
                  <a:cs typeface="Verdana"/>
                  <a:sym typeface="Verdana"/>
                </a:rPr>
                <a:t>01</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67" name="Google Shape;667;p38"/>
            <p:cNvSpPr txBox="1"/>
            <p:nvPr/>
          </p:nvSpPr>
          <p:spPr>
            <a:xfrm>
              <a:off x="0" y="1788365"/>
              <a:ext cx="4101596" cy="229806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b="0" i="0" u="none" strike="noStrike" cap="none">
                  <a:solidFill>
                    <a:srgbClr val="1B456C"/>
                  </a:solidFill>
                  <a:latin typeface="Verdana"/>
                  <a:ea typeface="Verdana"/>
                  <a:cs typeface="Verdana"/>
                  <a:sym typeface="Verdana"/>
                </a:rPr>
                <a:t>Σεμινάρια Ανοικτής Διαβούλευσης με την Αγορά</a:t>
              </a:r>
              <a:endParaRPr sz="11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grpSp>
        <p:nvGrpSpPr>
          <p:cNvPr id="668" name="Google Shape;668;p38"/>
          <p:cNvGrpSpPr/>
          <p:nvPr/>
        </p:nvGrpSpPr>
        <p:grpSpPr>
          <a:xfrm>
            <a:off x="5326952" y="4492682"/>
            <a:ext cx="1538099" cy="1655522"/>
            <a:chOff x="0" y="0"/>
            <a:chExt cx="4101596" cy="4414725"/>
          </a:xfrm>
        </p:grpSpPr>
        <p:sp>
          <p:nvSpPr>
            <p:cNvPr id="669" name="Google Shape;669;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70" name="Google Shape;670;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8333"/>
                </a:lnSpc>
                <a:spcBef>
                  <a:spcPct val="0"/>
                </a:spcBef>
                <a:spcAft>
                  <a:spcPct val="0"/>
                </a:spcAft>
                <a:buClr>
                  <a:srgbClr val="000000"/>
                </a:buClr>
                <a:buSzPts val="1200"/>
                <a:buFont typeface="Arial" pitchFamily="34" charset="0"/>
                <a:buNone/>
              </a:pPr>
              <a:r>
                <a:rPr lang="en-US" sz="1200" b="0" i="0" u="none" strike="noStrike" cap="none">
                  <a:solidFill>
                    <a:srgbClr val="1B456C"/>
                  </a:solidFill>
                  <a:latin typeface="Verdana"/>
                  <a:ea typeface="Verdana"/>
                  <a:cs typeface="Verdana"/>
                  <a:sym typeface="Verdana"/>
                </a:rPr>
                <a:t>03</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71" name="Google Shape;671;p38"/>
            <p:cNvSpPr txBox="1"/>
            <p:nvPr/>
          </p:nvSpPr>
          <p:spPr>
            <a:xfrm>
              <a:off x="0" y="1788365"/>
              <a:ext cx="4101596" cy="262636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sz="1600" b="0" i="0" u="none" strike="noStrike" cap="none">
                  <a:solidFill>
                    <a:srgbClr val="191919"/>
                  </a:solidFill>
                  <a:latin typeface="Verdana"/>
                  <a:ea typeface="Verdana"/>
                  <a:cs typeface="Verdana"/>
                  <a:sym typeface="Verdana"/>
                </a:rPr>
                <a:t>ΦΑΣΗ </a:t>
              </a:r>
              <a:r>
                <a:rPr lang="en-US" sz="1600" b="0" i="0" u="none" strike="noStrike" cap="none">
                  <a:solidFill>
                    <a:srgbClr val="191919"/>
                  </a:solidFill>
                  <a:latin typeface="Verdana"/>
                  <a:ea typeface="Verdana"/>
                  <a:cs typeface="Verdana"/>
                  <a:sym typeface="Verdana"/>
                </a:rPr>
                <a:t>I</a:t>
              </a:r>
              <a:r>
                <a:rPr lang="en-US" sz="1600">
                  <a:solidFill>
                    <a:srgbClr val="191919"/>
                  </a:solidFill>
                  <a:latin typeface="Verdana"/>
                  <a:ea typeface="Verdana"/>
                  <a:cs typeface="Verdana"/>
                  <a:sym typeface="Verdana"/>
                </a:rPr>
                <a:t>: </a:t>
              </a:r>
              <a:r>
                <a:rPr lang="el-GR" sz="1600">
                  <a:solidFill>
                    <a:srgbClr val="191919"/>
                  </a:solidFill>
                  <a:latin typeface="Verdana"/>
                  <a:ea typeface="Verdana"/>
                  <a:cs typeface="Verdana"/>
                  <a:sym typeface="Verdana"/>
                </a:rPr>
                <a:t>Σχεδιασμός λύσης</a:t>
              </a:r>
            </a:p>
            <a:p>
              <a:pPr marL="0" marR="0" lvl="0" indent="0" algn="ctr" rtl="0">
                <a:lnSpc>
                  <a:spcPct val="100000"/>
                </a:lnSpc>
                <a:spcBef>
                  <a:spcPct val="0"/>
                </a:spcBef>
                <a:spcAft>
                  <a:spcPct val="0"/>
                </a:spcAft>
                <a:buClr>
                  <a:srgbClr val="000000"/>
                </a:buClr>
                <a:buSzPts val="1800"/>
                <a:buFont typeface="Arial" pitchFamily="34" charset="0"/>
                <a:buNone/>
              </a:pPr>
              <a:endParaRPr lang="en-US" sz="16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grpSp>
        <p:nvGrpSpPr>
          <p:cNvPr id="672" name="Google Shape;672;p38"/>
          <p:cNvGrpSpPr/>
          <p:nvPr/>
        </p:nvGrpSpPr>
        <p:grpSpPr>
          <a:xfrm>
            <a:off x="6971252" y="4492682"/>
            <a:ext cx="1538099" cy="1409301"/>
            <a:chOff x="0" y="0"/>
            <a:chExt cx="4101596" cy="3758136"/>
          </a:xfrm>
        </p:grpSpPr>
        <p:sp>
          <p:nvSpPr>
            <p:cNvPr id="673" name="Google Shape;673;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74" name="Google Shape;674;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8333"/>
                </a:lnSpc>
                <a:spcBef>
                  <a:spcPct val="0"/>
                </a:spcBef>
                <a:spcAft>
                  <a:spcPct val="0"/>
                </a:spcAft>
                <a:buClr>
                  <a:srgbClr val="000000"/>
                </a:buClr>
                <a:buSzPts val="1200"/>
                <a:buFont typeface="Arial" pitchFamily="34" charset="0"/>
                <a:buNone/>
              </a:pPr>
              <a:r>
                <a:rPr lang="en-US" sz="1200" b="0" i="0" u="none" strike="noStrike" cap="none">
                  <a:solidFill>
                    <a:srgbClr val="1B456C"/>
                  </a:solidFill>
                  <a:latin typeface="Verdana"/>
                  <a:ea typeface="Verdana"/>
                  <a:cs typeface="Verdana"/>
                  <a:sym typeface="Verdana"/>
                </a:rPr>
                <a:t>04</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75" name="Google Shape;675;p38"/>
            <p:cNvSpPr txBox="1"/>
            <p:nvPr/>
          </p:nvSpPr>
          <p:spPr>
            <a:xfrm>
              <a:off x="0" y="1788365"/>
              <a:ext cx="4101596" cy="196977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sz="1600" b="0" i="0" u="none" strike="noStrike" cap="none">
                  <a:solidFill>
                    <a:srgbClr val="191919"/>
                  </a:solidFill>
                  <a:latin typeface="Verdana"/>
                  <a:ea typeface="Verdana"/>
                  <a:cs typeface="Verdana"/>
                  <a:sym typeface="Verdana"/>
                </a:rPr>
                <a:t>ΦΑΣΗ</a:t>
              </a:r>
              <a:r>
                <a:rPr lang="en-US" sz="1600" b="0" i="0" u="none" strike="noStrike" cap="none">
                  <a:solidFill>
                    <a:srgbClr val="191919"/>
                  </a:solidFill>
                  <a:latin typeface="Verdana"/>
                  <a:ea typeface="Verdana"/>
                  <a:cs typeface="Verdana"/>
                  <a:sym typeface="Verdana"/>
                </a:rPr>
                <a:t> II</a:t>
              </a:r>
              <a:r>
                <a:rPr lang="el-GR" sz="1600" b="0" i="0" u="none" strike="noStrike" cap="none">
                  <a:solidFill>
                    <a:srgbClr val="191919"/>
                  </a:solidFill>
                  <a:latin typeface="Verdana"/>
                  <a:ea typeface="Verdana"/>
                  <a:cs typeface="Verdana"/>
                  <a:sym typeface="Verdana"/>
                </a:rPr>
                <a:t>: Ανάπτυξη Πρωτοτύπων</a:t>
              </a:r>
              <a:endParaRPr sz="12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676" name="Google Shape;676;p38"/>
          <p:cNvSpPr txBox="1"/>
          <p:nvPr/>
        </p:nvSpPr>
        <p:spPr>
          <a:xfrm>
            <a:off x="2082417" y="6036481"/>
            <a:ext cx="1367000" cy="16927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100"/>
              <a:buFont typeface="Arial" pitchFamily="34" charset="0"/>
              <a:buNone/>
            </a:pPr>
            <a:r>
              <a:rPr lang="el-GR" sz="1100" b="0" i="0" u="none" strike="noStrike" cap="none">
                <a:solidFill>
                  <a:srgbClr val="1B456C"/>
                </a:solidFill>
                <a:latin typeface="Verdana"/>
                <a:ea typeface="Verdana"/>
                <a:cs typeface="Verdana"/>
                <a:sym typeface="Verdana"/>
              </a:rPr>
              <a:t>Ιαν</a:t>
            </a:r>
            <a:r>
              <a:rPr lang="en-US" sz="1100" b="0" i="0" u="none" strike="noStrike" cap="none">
                <a:solidFill>
                  <a:srgbClr val="1B456C"/>
                </a:solidFill>
                <a:latin typeface="Verdana"/>
                <a:ea typeface="Verdana"/>
                <a:cs typeface="Verdana"/>
                <a:sym typeface="Verdana"/>
              </a:rPr>
              <a:t> - </a:t>
            </a:r>
            <a:r>
              <a:rPr lang="el-GR" sz="1100" b="0" i="0" u="none" strike="noStrike" cap="none">
                <a:solidFill>
                  <a:srgbClr val="1B456C"/>
                </a:solidFill>
                <a:latin typeface="Verdana"/>
                <a:ea typeface="Verdana"/>
                <a:cs typeface="Verdana"/>
                <a:sym typeface="Verdana"/>
              </a:rPr>
              <a:t>Απρίλιος</a:t>
            </a:r>
            <a:r>
              <a:rPr lang="en-US" sz="1100" b="0" i="0" u="none" strike="noStrike" cap="none">
                <a:solidFill>
                  <a:srgbClr val="1B456C"/>
                </a:solidFill>
                <a:latin typeface="Verdana"/>
                <a:ea typeface="Verdana"/>
                <a:cs typeface="Verdana"/>
                <a:sym typeface="Verdana"/>
              </a:rPr>
              <a:t> 22</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nvGrpSpPr>
          <p:cNvPr id="677" name="Google Shape;677;p38"/>
          <p:cNvGrpSpPr/>
          <p:nvPr/>
        </p:nvGrpSpPr>
        <p:grpSpPr>
          <a:xfrm>
            <a:off x="2765917" y="1924598"/>
            <a:ext cx="6660166" cy="977153"/>
            <a:chOff x="0" y="-9525"/>
            <a:chExt cx="17760442" cy="2605739"/>
          </a:xfrm>
        </p:grpSpPr>
        <p:sp>
          <p:nvSpPr>
            <p:cNvPr id="678" name="Google Shape;678;p38"/>
            <p:cNvSpPr txBox="1"/>
            <p:nvPr/>
          </p:nvSpPr>
          <p:spPr>
            <a:xfrm>
              <a:off x="521088" y="1849343"/>
              <a:ext cx="16718269" cy="74687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40000"/>
                </a:lnSpc>
                <a:spcBef>
                  <a:spcPct val="0"/>
                </a:spcBef>
                <a:spcAft>
                  <a:spcPct val="0"/>
                </a:spcAft>
                <a:buClr>
                  <a:srgbClr val="000000"/>
                </a:buClr>
                <a:buSzPts val="1300"/>
                <a:buFont typeface="Arial" pitchFamily="34" charset="0"/>
                <a:buNone/>
              </a:pPr>
              <a:r>
                <a:rPr lang="el-GR" sz="1300" b="0" i="0" u="none" strike="noStrike" cap="none">
                  <a:solidFill>
                    <a:srgbClr val="1B456C"/>
                  </a:solidFill>
                  <a:latin typeface="Montserrat"/>
                  <a:ea typeface="Montserrat"/>
                  <a:cs typeface="Montserrat"/>
                  <a:sym typeface="Montserrat"/>
                </a:rPr>
                <a:t>Ενδεικτικό</a:t>
              </a:r>
              <a:endParaRPr sz="1300" b="0" i="0" u="none" strike="noStrike" cap="none">
                <a:solidFill>
                  <a:srgbClr val="1B456C"/>
                </a:solidFill>
                <a:latin typeface="Open Sans Light"/>
                <a:ea typeface="Open Sans Light"/>
                <a:cs typeface="Open Sans Light"/>
                <a:sym typeface="Open Sans Light"/>
              </a:endParaRPr>
            </a:p>
          </p:txBody>
        </p:sp>
        <p:sp>
          <p:nvSpPr>
            <p:cNvPr id="679" name="Google Shape;679;p38"/>
            <p:cNvSpPr txBox="1"/>
            <p:nvPr/>
          </p:nvSpPr>
          <p:spPr>
            <a:xfrm>
              <a:off x="0" y="-9525"/>
              <a:ext cx="17760442" cy="184665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20000"/>
                </a:lnSpc>
                <a:spcBef>
                  <a:spcPct val="0"/>
                </a:spcBef>
                <a:spcAft>
                  <a:spcPct val="0"/>
                </a:spcAft>
                <a:buClr>
                  <a:srgbClr val="000000"/>
                </a:buClr>
                <a:buSzPts val="3750"/>
                <a:buFont typeface="Arial" pitchFamily="34" charset="0"/>
                <a:buNone/>
              </a:pPr>
              <a:r>
                <a:rPr lang="el-GR" sz="3750" b="0" i="0" u="none" strike="noStrike" cap="none">
                  <a:solidFill>
                    <a:srgbClr val="1B456C"/>
                  </a:solidFill>
                  <a:latin typeface="Montserrat"/>
                  <a:ea typeface="Montserrat"/>
                  <a:cs typeface="Montserrat"/>
                  <a:sym typeface="Montserrat"/>
                </a:rPr>
                <a:t>Χρονοδιάγραμμα</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sp>
        <p:nvSpPr>
          <p:cNvPr id="680" name="Google Shape;680;p38"/>
          <p:cNvSpPr txBox="1"/>
          <p:nvPr/>
        </p:nvSpPr>
        <p:spPr>
          <a:xfrm>
            <a:off x="3835710" y="5960077"/>
            <a:ext cx="1222065" cy="33855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100"/>
              <a:buFont typeface="Arial" pitchFamily="34" charset="0"/>
              <a:buNone/>
            </a:pPr>
            <a:r>
              <a:rPr lang="el-GR" sz="1100" b="0" i="0" u="none" strike="noStrike" cap="none">
                <a:solidFill>
                  <a:srgbClr val="191919"/>
                </a:solidFill>
                <a:latin typeface="Verdana"/>
                <a:ea typeface="Verdana"/>
                <a:cs typeface="Verdana"/>
                <a:sym typeface="Verdana"/>
              </a:rPr>
              <a:t>Μάϊος</a:t>
            </a:r>
            <a:r>
              <a:rPr lang="en-US" sz="1100" b="0" i="0" u="none" strike="noStrike" cap="none">
                <a:solidFill>
                  <a:srgbClr val="191919"/>
                </a:solidFill>
                <a:latin typeface="Verdana"/>
                <a:ea typeface="Verdana"/>
                <a:cs typeface="Verdana"/>
                <a:sym typeface="Verdana"/>
              </a:rPr>
              <a:t> – </a:t>
            </a:r>
            <a:r>
              <a:rPr lang="el-GR" sz="1100" b="0" i="0" u="none" strike="noStrike" cap="none">
                <a:solidFill>
                  <a:srgbClr val="191919"/>
                </a:solidFill>
                <a:latin typeface="Verdana"/>
                <a:ea typeface="Verdana"/>
                <a:cs typeface="Verdana"/>
                <a:sym typeface="Verdana"/>
              </a:rPr>
              <a:t>Αύγ. </a:t>
            </a:r>
            <a:r>
              <a:rPr lang="en-US" sz="1100" b="0" i="0" u="none" strike="noStrike" cap="none">
                <a:solidFill>
                  <a:srgbClr val="191919"/>
                </a:solidFill>
                <a:latin typeface="Verdana"/>
                <a:ea typeface="Verdana"/>
                <a:cs typeface="Verdana"/>
                <a:sym typeface="Verdana"/>
              </a:rPr>
              <a:t>22</a:t>
            </a:r>
            <a:endParaRPr lang="el-GR" sz="1100" b="0" i="0" u="none" strike="noStrike" cap="none">
              <a:solidFill>
                <a:srgbClr val="191919"/>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100"/>
              <a:buFont typeface="Arial" pitchFamily="34" charset="0"/>
              <a:buNone/>
            </a:pPr>
            <a:r>
              <a:rPr lang="el-GR" sz="1100">
                <a:solidFill>
                  <a:srgbClr val="191919"/>
                </a:solidFill>
                <a:latin typeface="Verdana"/>
                <a:ea typeface="Verdana"/>
                <a:cs typeface="Verdana"/>
                <a:sym typeface="Verdana"/>
              </a:rPr>
              <a:t>(4 μήνες)</a:t>
            </a:r>
            <a:endParaRPr sz="1100" b="0" i="0" u="none" strike="noStrike" cap="none">
              <a:solidFill>
                <a:srgbClr val="191919"/>
              </a:solidFill>
              <a:latin typeface="Verdana"/>
              <a:ea typeface="Verdana"/>
              <a:cs typeface="Verdana"/>
              <a:sym typeface="Verdana"/>
            </a:endParaRPr>
          </a:p>
        </p:txBody>
      </p:sp>
      <p:sp>
        <p:nvSpPr>
          <p:cNvPr id="681" name="Google Shape;681;p38"/>
          <p:cNvSpPr txBox="1"/>
          <p:nvPr/>
        </p:nvSpPr>
        <p:spPr>
          <a:xfrm>
            <a:off x="5537643" y="5952261"/>
            <a:ext cx="1155605" cy="33855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100"/>
              <a:buFont typeface="Arial" pitchFamily="34" charset="0"/>
              <a:buNone/>
            </a:pPr>
            <a:r>
              <a:rPr lang="el-GR" sz="1100" b="0" i="0" u="none" strike="noStrike" cap="none" err="1">
                <a:solidFill>
                  <a:srgbClr val="191919"/>
                </a:solidFill>
                <a:latin typeface="Verdana"/>
                <a:ea typeface="Verdana"/>
                <a:cs typeface="Verdana"/>
                <a:sym typeface="Verdana"/>
              </a:rPr>
              <a:t>Σεπτ</a:t>
            </a:r>
            <a:r>
              <a:rPr lang="en-US" sz="1100" b="0" i="0" u="none" strike="noStrike" cap="none">
                <a:solidFill>
                  <a:srgbClr val="191919"/>
                </a:solidFill>
                <a:latin typeface="Verdana"/>
                <a:ea typeface="Verdana"/>
                <a:cs typeface="Verdana"/>
                <a:sym typeface="Verdana"/>
              </a:rPr>
              <a:t> – </a:t>
            </a:r>
            <a:r>
              <a:rPr lang="el-GR" sz="1100" b="0" i="0" u="none" strike="noStrike" cap="none">
                <a:solidFill>
                  <a:srgbClr val="191919"/>
                </a:solidFill>
                <a:latin typeface="Verdana"/>
                <a:ea typeface="Verdana"/>
                <a:cs typeface="Verdana"/>
                <a:sym typeface="Verdana"/>
              </a:rPr>
              <a:t>Δεκ.</a:t>
            </a:r>
            <a:r>
              <a:rPr lang="en-US" sz="1100" b="0" i="0" u="none" strike="noStrike" cap="none">
                <a:solidFill>
                  <a:srgbClr val="191919"/>
                </a:solidFill>
                <a:latin typeface="Verdana"/>
                <a:ea typeface="Verdana"/>
                <a:cs typeface="Verdana"/>
                <a:sym typeface="Verdana"/>
              </a:rPr>
              <a:t> 22</a:t>
            </a:r>
            <a:endParaRPr lang="el-GR" sz="1100" b="0" i="0" u="none" strike="noStrike" cap="none">
              <a:solidFill>
                <a:srgbClr val="191919"/>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1100"/>
              <a:buFont typeface="Arial" pitchFamily="34" charset="0"/>
              <a:buNone/>
            </a:pPr>
            <a:r>
              <a:rPr lang="el-GR" sz="1100">
                <a:solidFill>
                  <a:srgbClr val="191919"/>
                </a:solidFill>
                <a:latin typeface="Verdana"/>
                <a:ea typeface="Verdana"/>
                <a:cs typeface="Verdana"/>
                <a:sym typeface="Verdana"/>
              </a:rPr>
              <a:t>(4 μήνες)</a:t>
            </a:r>
            <a:endParaRPr sz="1100" b="0" i="0" u="none" strike="noStrike" cap="none">
              <a:solidFill>
                <a:srgbClr val="191919"/>
              </a:solidFill>
              <a:latin typeface="Verdana"/>
              <a:ea typeface="Verdana"/>
              <a:cs typeface="Verdana"/>
              <a:sym typeface="Verdana"/>
            </a:endParaRPr>
          </a:p>
        </p:txBody>
      </p:sp>
      <p:sp>
        <p:nvSpPr>
          <p:cNvPr id="682" name="Google Shape;682;p38"/>
          <p:cNvSpPr txBox="1"/>
          <p:nvPr/>
        </p:nvSpPr>
        <p:spPr>
          <a:xfrm>
            <a:off x="7210497" y="5951843"/>
            <a:ext cx="1163855" cy="33855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100"/>
              <a:buFont typeface="Arial" pitchFamily="34" charset="0"/>
              <a:buNone/>
            </a:pPr>
            <a:r>
              <a:rPr lang="el-GR" sz="1100" b="0" i="0" u="none" strike="noStrike" cap="none">
                <a:solidFill>
                  <a:srgbClr val="191919"/>
                </a:solidFill>
                <a:latin typeface="Verdana"/>
                <a:ea typeface="Verdana"/>
                <a:cs typeface="Verdana"/>
                <a:sym typeface="Verdana"/>
              </a:rPr>
              <a:t>Ιαν</a:t>
            </a:r>
            <a:r>
              <a:rPr lang="en-US" sz="1100" b="0" i="0" u="none" strike="noStrike" cap="none">
                <a:solidFill>
                  <a:srgbClr val="191919"/>
                </a:solidFill>
                <a:latin typeface="Verdana"/>
                <a:ea typeface="Verdana"/>
                <a:cs typeface="Verdana"/>
                <a:sym typeface="Verdana"/>
              </a:rPr>
              <a:t> – </a:t>
            </a:r>
            <a:r>
              <a:rPr lang="el-GR" sz="1100">
                <a:solidFill>
                  <a:srgbClr val="191919"/>
                </a:solidFill>
                <a:latin typeface="Verdana"/>
                <a:ea typeface="Verdana"/>
                <a:cs typeface="Verdana"/>
                <a:sym typeface="Verdana"/>
              </a:rPr>
              <a:t>Αυγ</a:t>
            </a:r>
            <a:r>
              <a:rPr lang="en-US" sz="1100" b="0" i="0" u="none" strike="noStrike" cap="none">
                <a:solidFill>
                  <a:srgbClr val="191919"/>
                </a:solidFill>
                <a:latin typeface="Verdana"/>
                <a:ea typeface="Verdana"/>
                <a:cs typeface="Verdana"/>
                <a:sym typeface="Verdana"/>
              </a:rPr>
              <a:t> 23</a:t>
            </a:r>
            <a:endParaRPr lang="el-GR" sz="1100" b="0" i="0" u="none" strike="noStrike" cap="none">
              <a:solidFill>
                <a:srgbClr val="191919"/>
              </a:solidFill>
              <a:latin typeface="Verdana"/>
              <a:ea typeface="Verdana"/>
              <a:cs typeface="Verdana"/>
              <a:sym typeface="Verdana"/>
            </a:endParaRPr>
          </a:p>
          <a:p>
            <a:pPr algn="ctr">
              <a:buSzPts val="1100"/>
            </a:pPr>
            <a:r>
              <a:rPr lang="el-GR" sz="1100">
                <a:solidFill>
                  <a:srgbClr val="191919"/>
                </a:solidFill>
                <a:latin typeface="Verdana"/>
                <a:ea typeface="Verdana"/>
                <a:cs typeface="Verdana"/>
                <a:sym typeface="Verdana"/>
              </a:rPr>
              <a:t>(8 μήνες)</a:t>
            </a:r>
            <a:endParaRPr lang="el-GR" sz="1100" b="0" i="0" u="none" strike="noStrike" cap="none">
              <a:solidFill>
                <a:srgbClr val="191919"/>
              </a:solidFill>
              <a:latin typeface="Verdana"/>
              <a:ea typeface="Verdana"/>
              <a:cs typeface="Verdana"/>
              <a:sym typeface="Verdana"/>
            </a:endParaRPr>
          </a:p>
        </p:txBody>
      </p:sp>
      <p:sp>
        <p:nvSpPr>
          <p:cNvPr id="683" name="Google Shape;683;p38"/>
          <p:cNvSpPr txBox="1"/>
          <p:nvPr/>
        </p:nvSpPr>
        <p:spPr>
          <a:xfrm>
            <a:off x="8652228" y="5991449"/>
            <a:ext cx="1740331" cy="338554"/>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100"/>
              <a:buFont typeface="Arial" pitchFamily="34" charset="0"/>
              <a:buNone/>
            </a:pPr>
            <a:r>
              <a:rPr lang="el-GR" sz="1100" b="0" i="0" u="none" strike="noStrike" cap="none" err="1">
                <a:solidFill>
                  <a:srgbClr val="191919"/>
                </a:solidFill>
                <a:latin typeface="Verdana"/>
                <a:ea typeface="Verdana"/>
                <a:cs typeface="Verdana"/>
                <a:sym typeface="Verdana"/>
              </a:rPr>
              <a:t>Σεπτ</a:t>
            </a:r>
            <a:r>
              <a:rPr lang="en-US" sz="1100" b="0" i="0" u="none" strike="noStrike" cap="none">
                <a:solidFill>
                  <a:srgbClr val="191919"/>
                </a:solidFill>
                <a:latin typeface="Verdana"/>
                <a:ea typeface="Verdana"/>
                <a:cs typeface="Verdana"/>
                <a:sym typeface="Verdana"/>
              </a:rPr>
              <a:t> 23 – </a:t>
            </a:r>
            <a:r>
              <a:rPr lang="el-GR" sz="1100" b="0" i="0" u="none" strike="noStrike" cap="none">
                <a:solidFill>
                  <a:srgbClr val="191919"/>
                </a:solidFill>
                <a:latin typeface="Verdana"/>
                <a:ea typeface="Verdana"/>
                <a:cs typeface="Verdana"/>
                <a:sym typeface="Verdana"/>
              </a:rPr>
              <a:t>Απρίλιος</a:t>
            </a:r>
            <a:r>
              <a:rPr lang="en-US" sz="1100" b="0" i="0" u="none" strike="noStrike" cap="none">
                <a:solidFill>
                  <a:srgbClr val="191919"/>
                </a:solidFill>
                <a:latin typeface="Verdana"/>
                <a:ea typeface="Verdana"/>
                <a:cs typeface="Verdana"/>
                <a:sym typeface="Verdana"/>
              </a:rPr>
              <a:t> 24</a:t>
            </a:r>
            <a:endParaRPr lang="el-GR" sz="1100" b="0" i="0" u="none" strike="noStrike" cap="none">
              <a:solidFill>
                <a:srgbClr val="191919"/>
              </a:solidFill>
              <a:latin typeface="Verdana"/>
              <a:ea typeface="Verdana"/>
              <a:cs typeface="Verdana"/>
              <a:sym typeface="Verdana"/>
            </a:endParaRPr>
          </a:p>
          <a:p>
            <a:pPr algn="ctr">
              <a:buSzPts val="1100"/>
            </a:pPr>
            <a:r>
              <a:rPr lang="el-GR" sz="1100">
                <a:solidFill>
                  <a:srgbClr val="191919"/>
                </a:solidFill>
                <a:latin typeface="Verdana"/>
                <a:ea typeface="Verdana"/>
                <a:cs typeface="Verdana"/>
                <a:sym typeface="Verdana"/>
              </a:rPr>
              <a:t>(8 μήνες)</a:t>
            </a:r>
            <a:endParaRPr lang="el-GR" sz="1100" b="0" i="0" u="none" strike="noStrike" cap="none">
              <a:solidFill>
                <a:srgbClr val="191919"/>
              </a:solidFill>
              <a:latin typeface="Verdana"/>
              <a:ea typeface="Verdana"/>
              <a:cs typeface="Verdana"/>
              <a:sym typeface="Verdana"/>
            </a:endParaRPr>
          </a:p>
        </p:txBody>
      </p:sp>
      <p:grpSp>
        <p:nvGrpSpPr>
          <p:cNvPr id="684" name="Google Shape;684;p38"/>
          <p:cNvGrpSpPr/>
          <p:nvPr/>
        </p:nvGrpSpPr>
        <p:grpSpPr>
          <a:xfrm>
            <a:off x="3610098" y="4492683"/>
            <a:ext cx="1610653" cy="1166933"/>
            <a:chOff x="-283205" y="0"/>
            <a:chExt cx="4384801" cy="3094045"/>
          </a:xfrm>
        </p:grpSpPr>
        <p:sp>
          <p:nvSpPr>
            <p:cNvPr id="685" name="Google Shape;685;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86" name="Google Shape;686;p38"/>
            <p:cNvSpPr txBox="1"/>
            <p:nvPr/>
          </p:nvSpPr>
          <p:spPr>
            <a:xfrm>
              <a:off x="1683354" y="401109"/>
              <a:ext cx="734889" cy="449166"/>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8333"/>
                </a:lnSpc>
                <a:spcBef>
                  <a:spcPct val="0"/>
                </a:spcBef>
                <a:spcAft>
                  <a:spcPct val="0"/>
                </a:spcAft>
                <a:buClr>
                  <a:srgbClr val="000000"/>
                </a:buClr>
                <a:buSzPts val="1200"/>
                <a:buFont typeface="Arial" pitchFamily="34" charset="0"/>
                <a:buNone/>
              </a:pPr>
              <a:r>
                <a:rPr lang="en-US" sz="1200" b="0" i="0" u="none" strike="noStrike" cap="none">
                  <a:solidFill>
                    <a:srgbClr val="1B456C"/>
                  </a:solidFill>
                  <a:latin typeface="Verdana"/>
                  <a:ea typeface="Verdana"/>
                  <a:cs typeface="Verdana"/>
                  <a:sym typeface="Verdana"/>
                </a:rPr>
                <a:t>02</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87" name="Google Shape;687;p38"/>
            <p:cNvSpPr txBox="1"/>
            <p:nvPr/>
          </p:nvSpPr>
          <p:spPr>
            <a:xfrm>
              <a:off x="-283205" y="1788365"/>
              <a:ext cx="4384801" cy="1305680"/>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sz="1600" b="0" i="0" u="none" strike="noStrike" cap="none">
                  <a:solidFill>
                    <a:srgbClr val="191919"/>
                  </a:solidFill>
                  <a:latin typeface="Verdana"/>
                  <a:ea typeface="Verdana"/>
                  <a:cs typeface="Verdana"/>
                  <a:sym typeface="Verdana"/>
                </a:rPr>
                <a:t>Έναρξη Διαγωνισμού</a:t>
              </a:r>
              <a:endParaRPr sz="12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grpSp>
        <p:nvGrpSpPr>
          <p:cNvPr id="688" name="Google Shape;688;p38"/>
          <p:cNvGrpSpPr/>
          <p:nvPr/>
        </p:nvGrpSpPr>
        <p:grpSpPr>
          <a:xfrm>
            <a:off x="8615553" y="4492682"/>
            <a:ext cx="1538099" cy="1409301"/>
            <a:chOff x="0" y="0"/>
            <a:chExt cx="4101596" cy="3758136"/>
          </a:xfrm>
        </p:grpSpPr>
        <p:sp>
          <p:nvSpPr>
            <p:cNvPr id="689" name="Google Shape;689;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90" name="Google Shape;690;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8333"/>
                </a:lnSpc>
                <a:spcBef>
                  <a:spcPct val="0"/>
                </a:spcBef>
                <a:spcAft>
                  <a:spcPct val="0"/>
                </a:spcAft>
                <a:buClr>
                  <a:srgbClr val="000000"/>
                </a:buClr>
                <a:buSzPts val="1200"/>
                <a:buFont typeface="Arial" pitchFamily="34" charset="0"/>
                <a:buNone/>
              </a:pPr>
              <a:r>
                <a:rPr lang="en-US" sz="1200" b="0" i="0" u="none" strike="noStrike" cap="none">
                  <a:solidFill>
                    <a:srgbClr val="1B456C"/>
                  </a:solidFill>
                  <a:latin typeface="Verdana"/>
                  <a:ea typeface="Verdana"/>
                  <a:cs typeface="Verdana"/>
                  <a:sym typeface="Verdana"/>
                </a:rPr>
                <a:t>05</a:t>
              </a: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691" name="Google Shape;691;p38"/>
            <p:cNvSpPr txBox="1"/>
            <p:nvPr/>
          </p:nvSpPr>
          <p:spPr>
            <a:xfrm>
              <a:off x="0" y="1788365"/>
              <a:ext cx="4101596" cy="196977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1800"/>
                <a:buFont typeface="Arial" pitchFamily="34" charset="0"/>
                <a:buNone/>
              </a:pPr>
              <a:r>
                <a:rPr lang="el-GR" sz="1600" b="0" i="0" u="none" strike="noStrike" cap="none">
                  <a:solidFill>
                    <a:srgbClr val="191919"/>
                  </a:solidFill>
                  <a:latin typeface="Verdana"/>
                  <a:ea typeface="Verdana"/>
                  <a:cs typeface="Verdana"/>
                  <a:sym typeface="Verdana"/>
                </a:rPr>
                <a:t>ΦΑΣΗ</a:t>
              </a:r>
              <a:r>
                <a:rPr lang="en-US" sz="1600" b="0" i="0" u="none" strike="noStrike" cap="none">
                  <a:solidFill>
                    <a:srgbClr val="191919"/>
                  </a:solidFill>
                  <a:latin typeface="Verdana"/>
                  <a:ea typeface="Verdana"/>
                  <a:cs typeface="Verdana"/>
                  <a:sym typeface="Verdana"/>
                </a:rPr>
                <a:t> III</a:t>
              </a:r>
              <a:r>
                <a:rPr lang="el-GR" sz="1600" b="0" i="0" u="none" strike="noStrike" cap="none">
                  <a:solidFill>
                    <a:srgbClr val="191919"/>
                  </a:solidFill>
                  <a:latin typeface="Verdana"/>
                  <a:ea typeface="Verdana"/>
                  <a:cs typeface="Verdana"/>
                  <a:sym typeface="Verdana"/>
                </a:rPr>
                <a:t>: Στάδιο Επικύρωσης</a:t>
              </a:r>
              <a:endParaRPr sz="1200" b="0" i="0" u="none" strike="noStrike" cap="none">
                <a:solidFill>
                  <a:srgbClr val="000000"/>
                </a:solidFill>
                <a:latin typeface="Arial" pitchFamily="34" charset="0"/>
                <a:ea typeface="Arial" pitchFamily="34" charset="0"/>
                <a:cs typeface="Arial" pitchFamily="34" charset="0"/>
                <a:sym typeface="Arial" pitchFamily="34" charset="0"/>
              </a:endParaRPr>
            </a:p>
          </p:txBody>
        </p:sp>
      </p:grpSp>
      <p:cxnSp>
        <p:nvCxnSpPr>
          <p:cNvPr id="692" name="Google Shape;692;p38"/>
          <p:cNvCxnSpPr/>
          <p:nvPr/>
        </p:nvCxnSpPr>
        <p:spPr>
          <a:xfrm>
            <a:off x="4698558" y="4719290"/>
            <a:ext cx="1161900" cy="0"/>
          </a:xfrm>
          <a:prstGeom prst="straightConnector1">
            <a:avLst/>
          </a:prstGeom>
          <a:noFill/>
          <a:ln w="28575" cap="flat" cmpd="sng">
            <a:solidFill>
              <a:srgbClr val="1B456C"/>
            </a:solidFill>
            <a:prstDash val="solid"/>
            <a:miter lim="800000"/>
            <a:headEnd type="none" w="sm" len="sm"/>
            <a:tailEnd type="none" w="sm" len="sm"/>
          </a:ln>
        </p:spPr>
      </p:cxnSp>
      <p:cxnSp>
        <p:nvCxnSpPr>
          <p:cNvPr id="693" name="Google Shape;693;p38"/>
          <p:cNvCxnSpPr/>
          <p:nvPr/>
        </p:nvCxnSpPr>
        <p:spPr>
          <a:xfrm rot="10800000" flipH="1">
            <a:off x="6319033" y="4719290"/>
            <a:ext cx="1185524" cy="1398"/>
          </a:xfrm>
          <a:prstGeom prst="straightConnector1">
            <a:avLst/>
          </a:prstGeom>
          <a:noFill/>
          <a:ln w="28575" cap="flat" cmpd="sng">
            <a:solidFill>
              <a:srgbClr val="1B456C"/>
            </a:solidFill>
            <a:prstDash val="solid"/>
            <a:miter lim="800000"/>
            <a:headEnd type="none" w="sm" len="sm"/>
            <a:tailEnd type="none" w="sm" len="sm"/>
          </a:ln>
        </p:spPr>
      </p:cxnSp>
      <p:cxnSp>
        <p:nvCxnSpPr>
          <p:cNvPr id="694" name="Google Shape;694;p38"/>
          <p:cNvCxnSpPr/>
          <p:nvPr/>
        </p:nvCxnSpPr>
        <p:spPr>
          <a:xfrm>
            <a:off x="7973064" y="4722087"/>
            <a:ext cx="1175794" cy="0"/>
          </a:xfrm>
          <a:prstGeom prst="straightConnector1">
            <a:avLst/>
          </a:prstGeom>
          <a:noFill/>
          <a:ln w="28575" cap="flat" cmpd="sng">
            <a:solidFill>
              <a:srgbClr val="1B456C"/>
            </a:solidFill>
            <a:prstDash val="solid"/>
            <a:miter lim="800000"/>
            <a:headEnd type="none" w="sm" len="sm"/>
            <a:tailEnd type="none" w="sm" len="sm"/>
          </a:ln>
        </p:spPr>
      </p:cxn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567" name="Google Shape;567;p33"/>
          <p:cNvPicPr preferRelativeResize="0"/>
          <p:nvPr/>
        </p:nvPicPr>
        <p:blipFill>
          <a:blip r:embed="rId3">
            <a:alphaModFix/>
          </a:blip>
          <a:stretch>
            <a:fillRect/>
          </a:stretch>
        </p:blipFill>
        <p:spPr>
          <a:xfrm>
            <a:off x="9013656" y="285750"/>
            <a:ext cx="2853572" cy="345600"/>
          </a:xfrm>
          <a:prstGeom prst="rect">
            <a:avLst/>
          </a:prstGeom>
          <a:noFill/>
          <a:ln>
            <a:noFill/>
          </a:ln>
        </p:spPr>
      </p:pic>
      <p:sp>
        <p:nvSpPr>
          <p:cNvPr id="568" name="Google Shape;568;p3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69" name="Google Shape;569;p3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1400"/>
              <a:buFont typeface="Arial" pitchFamily="34" charset="0"/>
              <a:buNone/>
            </a:pPr>
            <a:endParaRPr sz="1400" b="0" i="0" u="none" strike="noStrike" cap="none">
              <a:solidFill>
                <a:srgbClr val="000000"/>
              </a:solidFill>
              <a:latin typeface="Arial" pitchFamily="34" charset="0"/>
              <a:ea typeface="Arial" pitchFamily="34" charset="0"/>
              <a:cs typeface="Arial" pitchFamily="34" charset="0"/>
              <a:sym typeface="Arial" pitchFamily="34" charset="0"/>
            </a:endParaRPr>
          </a:p>
        </p:txBody>
      </p:sp>
      <p:sp>
        <p:nvSpPr>
          <p:cNvPr id="570" name="Google Shape;570;p33"/>
          <p:cNvSpPr txBox="1"/>
          <p:nvPr/>
        </p:nvSpPr>
        <p:spPr>
          <a:xfrm>
            <a:off x="5946274" y="2498163"/>
            <a:ext cx="4075912" cy="1846659"/>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100000"/>
              </a:lnSpc>
              <a:spcBef>
                <a:spcPct val="0"/>
              </a:spcBef>
              <a:spcAft>
                <a:spcPct val="0"/>
              </a:spcAft>
              <a:buClr>
                <a:srgbClr val="000000"/>
              </a:buClr>
              <a:buSzPts val="3200"/>
              <a:buFont typeface="Arial" pitchFamily="34" charset="0"/>
              <a:buNone/>
            </a:pPr>
            <a:r>
              <a:rPr lang="el-GR" sz="2000" b="1" i="0" u="none" strike="noStrike" cap="none">
                <a:solidFill>
                  <a:schemeClr val="lt1"/>
                </a:solidFill>
                <a:latin typeface="Verdana"/>
                <a:ea typeface="Verdana"/>
                <a:cs typeface="Verdana"/>
                <a:sym typeface="Verdana"/>
              </a:rPr>
              <a:t>Παναγιώτα Μπενέκου</a:t>
            </a:r>
          </a:p>
          <a:p>
            <a:pPr marL="0" marR="0" lvl="0" indent="0" algn="ctr" rtl="0">
              <a:lnSpc>
                <a:spcPct val="100000"/>
              </a:lnSpc>
              <a:spcBef>
                <a:spcPct val="0"/>
              </a:spcBef>
              <a:spcAft>
                <a:spcPct val="0"/>
              </a:spcAft>
              <a:buClr>
                <a:srgbClr val="000000"/>
              </a:buClr>
              <a:buSzPts val="3200"/>
              <a:buFont typeface="Arial" pitchFamily="34" charset="0"/>
              <a:buNone/>
            </a:pPr>
            <a:endParaRPr lang="el-GR" sz="2000" b="1" i="0" u="none" strike="noStrike" cap="none">
              <a:solidFill>
                <a:schemeClr val="lt1"/>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3200"/>
              <a:buFont typeface="Arial" pitchFamily="34" charset="0"/>
              <a:buNone/>
            </a:pPr>
            <a:r>
              <a:rPr lang="el-GR" sz="2000" b="1" i="0" u="none" strike="noStrike" cap="none">
                <a:solidFill>
                  <a:schemeClr val="lt1"/>
                </a:solidFill>
                <a:latin typeface="Verdana"/>
                <a:ea typeface="Verdana"/>
                <a:cs typeface="Verdana"/>
                <a:sym typeface="Verdana"/>
              </a:rPr>
              <a:t>Project Manager</a:t>
            </a:r>
          </a:p>
          <a:p>
            <a:pPr marL="0" marR="0" lvl="0" indent="0" algn="ctr" rtl="0">
              <a:lnSpc>
                <a:spcPct val="100000"/>
              </a:lnSpc>
              <a:spcBef>
                <a:spcPct val="0"/>
              </a:spcBef>
              <a:spcAft>
                <a:spcPct val="0"/>
              </a:spcAft>
              <a:buClr>
                <a:srgbClr val="000000"/>
              </a:buClr>
              <a:buSzPts val="3200"/>
              <a:buFont typeface="Arial" pitchFamily="34" charset="0"/>
              <a:buNone/>
            </a:pPr>
            <a:endParaRPr lang="el-GR" sz="2000" b="1" i="0" u="none" strike="noStrike" cap="none">
              <a:solidFill>
                <a:schemeClr val="lt1"/>
              </a:solidFill>
              <a:latin typeface="Verdana"/>
              <a:ea typeface="Verdana"/>
              <a:cs typeface="Verdana"/>
              <a:sym typeface="Verdana"/>
            </a:endParaRPr>
          </a:p>
          <a:p>
            <a:pPr marL="0" marR="0" lvl="0" indent="0" algn="ctr" rtl="0">
              <a:lnSpc>
                <a:spcPct val="100000"/>
              </a:lnSpc>
              <a:spcBef>
                <a:spcPct val="0"/>
              </a:spcBef>
              <a:spcAft>
                <a:spcPct val="0"/>
              </a:spcAft>
              <a:buClr>
                <a:srgbClr val="000000"/>
              </a:buClr>
              <a:buSzPts val="3200"/>
              <a:buFont typeface="Arial" pitchFamily="34" charset="0"/>
              <a:buNone/>
            </a:pPr>
            <a:r>
              <a:rPr lang="el-GR" sz="2000" b="1" i="0" u="none" strike="noStrike" cap="none">
                <a:solidFill>
                  <a:schemeClr val="lt1"/>
                </a:solidFill>
                <a:latin typeface="Verdana"/>
                <a:ea typeface="Verdana"/>
                <a:cs typeface="Verdana"/>
                <a:sym typeface="Verdana"/>
              </a:rPr>
              <a:t>ΚΕΝΤΡΟ ΜΕΛΕΤΩΝ ΑΣΦΑΛΕΙΑΣ (ΚΕΜΕΑ)</a:t>
            </a:r>
          </a:p>
        </p:txBody>
      </p:sp>
      <p:sp>
        <p:nvSpPr>
          <p:cNvPr id="573" name="Google Shape;573;p33"/>
          <p:cNvSpPr txBox="1"/>
          <p:nvPr/>
        </p:nvSpPr>
        <p:spPr>
          <a:xfrm>
            <a:off x="1473252" y="989946"/>
            <a:ext cx="8874661"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l" rtl="0">
              <a:lnSpc>
                <a:spcPct val="100000"/>
              </a:lnSpc>
              <a:spcBef>
                <a:spcPct val="0"/>
              </a:spcBef>
              <a:spcAft>
                <a:spcPct val="0"/>
              </a:spcAft>
              <a:buClr>
                <a:srgbClr val="000000"/>
              </a:buClr>
              <a:buSzPts val="3600"/>
              <a:buFont typeface="Arial" pitchFamily="34" charset="0"/>
              <a:buNone/>
            </a:pPr>
            <a:r>
              <a:rPr lang="el-GR" sz="3200" b="1">
                <a:solidFill>
                  <a:srgbClr val="D9325D"/>
                </a:solidFill>
                <a:latin typeface="Verdana"/>
                <a:ea typeface="Verdana"/>
                <a:cs typeface="Verdana"/>
                <a:sym typeface="Verdana"/>
              </a:rPr>
              <a:t>Σας ευχαριστώ για την προσοχή σας!</a:t>
            </a:r>
            <a:endParaRPr sz="3200" b="0" i="0" u="none" strike="noStrike" cap="none">
              <a:solidFill>
                <a:srgbClr val="1B456C"/>
              </a:solidFill>
              <a:latin typeface="Verdana"/>
              <a:ea typeface="Verdana"/>
              <a:cs typeface="Verdana"/>
              <a:sym typeface="Verdana"/>
            </a:endParaRPr>
          </a:p>
        </p:txBody>
      </p:sp>
      <p:pic>
        <p:nvPicPr>
          <p:cNvPr id="3" name="Picture 2" descr="A picture containing person, wall, clothing, red&#10;&#10;Description automatically generated">
            <a:extLst>
              <a:ext uri="{FF2B5EF4-FFF2-40B4-BE49-F238E27FC236}">
                <a16:creationId xmlns:a16="http://schemas.microsoft.com/office/drawing/2014/main" id="{A58DF7C0-0EE6-4F31-8BFE-D30C1A351E04}"/>
              </a:ext>
            </a:extLst>
          </p:cNvPr>
          <p:cNvPicPr>
            <a:picLocks noChangeAspect="1"/>
          </p:cNvPicPr>
          <p:nvPr/>
        </p:nvPicPr>
        <p:blipFill>
          <a:blip r:embed="rId4"/>
          <a:stretch>
            <a:fillRect/>
          </a:stretch>
        </p:blipFill>
        <p:spPr>
          <a:xfrm>
            <a:off x="1844087" y="2596911"/>
            <a:ext cx="2763549" cy="281250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36311972"/>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698"/>
        <p:cNvGrpSpPr/>
        <p:nvPr/>
      </p:nvGrpSpPr>
      <p:grpSpPr>
        <a:xfrm>
          <a:off x="0" y="0"/>
          <a:ext cx="0" cy="0"/>
          <a:chOff x="0" y="0"/>
          <a:chExt cx="0" cy="0"/>
        </a:xfrm>
      </p:grpSpPr>
      <p:pic>
        <p:nvPicPr>
          <p:cNvPr id="699" name="Google Shape;699;p39"/>
          <p:cNvPicPr preferRelativeResize="0"/>
          <p:nvPr/>
        </p:nvPicPr>
        <p:blipFill>
          <a:blip r:embed="rId3">
            <a:alphaModFix/>
          </a:blip>
          <a:stretch>
            <a:fillRect/>
          </a:stretch>
        </p:blipFill>
        <p:spPr>
          <a:xfrm>
            <a:off x="9007813" y="288858"/>
            <a:ext cx="2851824" cy="344596"/>
          </a:xfrm>
          <a:prstGeom prst="rect">
            <a:avLst/>
          </a:prstGeom>
          <a:noFill/>
          <a:ln>
            <a:noFill/>
          </a:ln>
        </p:spPr>
      </p:pic>
      <p:sp>
        <p:nvSpPr>
          <p:cNvPr id="700" name="Google Shape;700;p39"/>
          <p:cNvSpPr txBox="1"/>
          <p:nvPr/>
        </p:nvSpPr>
        <p:spPr>
          <a:xfrm>
            <a:off x="1491871" y="3184318"/>
            <a:ext cx="9014203" cy="549318"/>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1pPr>
            <a:lvl2pPr marR="0" lvl="1"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2pPr>
            <a:lvl3pPr marR="0" lvl="2"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3pPr>
            <a:lvl4pPr marR="0" lvl="3"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4pPr>
            <a:lvl5pPr marR="0" lvl="4"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5pPr>
            <a:lvl6pPr marR="0" lvl="5"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6pPr>
            <a:lvl7pPr marR="0" lvl="6"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7pPr>
            <a:lvl8pPr marR="0" lvl="7"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8pPr>
            <a:lvl9pPr marR="0" lvl="8" algn="l" rtl="0">
              <a:lnSpc>
                <a:spcPct val="100000"/>
              </a:lnSpc>
              <a:spcBef>
                <a:spcPct val="0"/>
              </a:spcBef>
              <a:spcAft>
                <a:spcPct val="0"/>
              </a:spcAft>
              <a:buClr>
                <a:srgbClr val="000000"/>
              </a:buClr>
              <a:buFont typeface="Arial" pitchFamily="34" charset="0"/>
              <a:defRPr sz="1400" b="0" i="0" u="none" strike="noStrike" cap="none">
                <a:solidFill>
                  <a:srgbClr val="000000"/>
                </a:solidFill>
                <a:latin typeface="Arial" pitchFamily="34" charset="0"/>
                <a:ea typeface="Arial" pitchFamily="34" charset="0"/>
                <a:cs typeface="Arial" pitchFamily="34" charset="0"/>
                <a:sym typeface="Arial" pitchFamily="34" charset="0"/>
              </a:defRPr>
            </a:lvl9pPr>
          </a:lstStyle>
          <a:p>
            <a:pPr marL="0" marR="0" lvl="0" indent="0" algn="ctr" rtl="0">
              <a:lnSpc>
                <a:spcPct val="43875"/>
              </a:lnSpc>
              <a:spcBef>
                <a:spcPct val="0"/>
              </a:spcBef>
              <a:spcAft>
                <a:spcPct val="0"/>
              </a:spcAft>
              <a:buClr>
                <a:srgbClr val="D9325D"/>
              </a:buClr>
              <a:buSzPts val="8000"/>
              <a:buFont typeface="Verdana"/>
              <a:buNone/>
            </a:pPr>
            <a:r>
              <a:rPr lang="en-US" sz="8000" b="1" i="0" u="none" strike="noStrike" cap="none">
                <a:solidFill>
                  <a:srgbClr val="D9325D"/>
                </a:solidFill>
                <a:latin typeface="Verdana"/>
                <a:ea typeface="Verdana"/>
                <a:cs typeface="Verdana"/>
                <a:sym typeface="Verdana"/>
              </a:rPr>
              <a:t>Q</a:t>
            </a:r>
            <a:r>
              <a:rPr lang="en-US" sz="8000" b="1" i="0" u="none" strike="noStrike" cap="none">
                <a:solidFill>
                  <a:srgbClr val="FFFFFF"/>
                </a:solidFill>
                <a:latin typeface="Verdana"/>
                <a:ea typeface="Verdana"/>
                <a:cs typeface="Verdana"/>
                <a:sym typeface="Verdana"/>
              </a:rPr>
              <a:t>&amp;</a:t>
            </a:r>
            <a:r>
              <a:rPr lang="en-US" sz="8000" b="1" i="0" u="none" strike="noStrike" cap="none">
                <a:solidFill>
                  <a:srgbClr val="D9325D"/>
                </a:solidFill>
                <a:latin typeface="Verdana"/>
                <a:ea typeface="Verdana"/>
                <a:cs typeface="Verdana"/>
                <a:sym typeface="Verdana"/>
              </a:rPr>
              <a:t>A</a:t>
            </a:r>
            <a:endParaRPr sz="8000" b="1" i="0" u="none" strike="noStrike" cap="none">
              <a:solidFill>
                <a:srgbClr val="FFFFFF"/>
              </a:solidFill>
              <a:latin typeface="Verdana"/>
              <a:ea typeface="Verdana"/>
              <a:cs typeface="Verdana"/>
              <a:sym typeface="Verdana"/>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3.1.19"/>
  <p:tag name="AS_OS" val="Unix 5.4.0.1060"/>
  <p:tag name="AS_RELEASE_DATE" val="2021.04.14"/>
  <p:tag name="AS_TITLE" val="Aspose.Slides for .NET Standard 2.0"/>
  <p:tag name="AS_VERSION" val="2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pitchFamily="34" charset="0"/>
        <a:cs typeface="Arial" pitchFamily="34" charset="0"/>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oject">
  <a:themeElements>
    <a:clrScheme name="Benutzerdefiniert 2">
      <a:dk1>
        <a:srgbClr val="393939"/>
      </a:dk1>
      <a:lt1>
        <a:sysClr val="window" lastClr="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Verdana">
      <a:majorFont>
        <a:latin typeface="Verdana"/>
        <a:ea typeface="Arial" pitchFamily="34" charset="0"/>
        <a:cs typeface="Arial" pitchFamily="34" charset="0"/>
      </a:majorFont>
      <a:minorFont>
        <a:latin typeface="Verdana"/>
        <a:ea typeface="Arial" pitchFamily="34" charset="0"/>
        <a:cs typeface="Arial" pitchFamily="34" charset="0"/>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pitchFamily="34" charset="0"/>
        <a:ea typeface="DejaVu Sans"/>
        <a:cs typeface="DejaVu Sans"/>
      </a:majorFont>
      <a:minorFont>
        <a:latin typeface="Arial" pitchFamily="34" charset="0"/>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pitchFamily="34" charset="0"/>
        <a:ea typeface="DejaVu Sans"/>
        <a:cs typeface="DejaVu Sans"/>
      </a:majorFont>
      <a:minorFont>
        <a:latin typeface="Arial" pitchFamily="34" charset="0"/>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itchFamily="34" charset="0"/>
        <a:ea typeface="Arial" pitchFamily="34" charset="0"/>
        <a:cs typeface="Arial" pitchFamily="34" charset="0"/>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pitchFamily="34" charset="0"/>
        <a:cs typeface="Arial" pitchFamily="34" charset="0"/>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pitchFamily="34" charset="0"/>
        <a:cs typeface="Arial" pitchFamily="34" charset="0"/>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6566</Words>
  <Application>Microsoft Office PowerPoint</Application>
  <PresentationFormat>Widescreen</PresentationFormat>
  <Paragraphs>621</Paragraphs>
  <Slides>52</Slides>
  <Notes>51</Notes>
  <HiddenSlides>0</HiddenSlides>
  <MMClips>0</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52</vt:i4>
      </vt:variant>
    </vt:vector>
  </HeadingPairs>
  <TitlesOfParts>
    <vt:vector size="71" baseType="lpstr">
      <vt:lpstr>Arial,Sans-Serif</vt:lpstr>
      <vt:lpstr>Montserrat</vt:lpstr>
      <vt:lpstr>Verdana</vt:lpstr>
      <vt:lpstr>Courier New</vt:lpstr>
      <vt:lpstr>Calibri</vt:lpstr>
      <vt:lpstr>Arial</vt:lpstr>
      <vt:lpstr>Open Sans Light</vt:lpstr>
      <vt:lpstr>Wingdings</vt:lpstr>
      <vt:lpstr>Calibri Light</vt:lpstr>
      <vt:lpstr>Noto Sans Symbols</vt:lpstr>
      <vt:lpstr>Symbol</vt:lpstr>
      <vt:lpstr>Office Theme</vt:lpstr>
      <vt:lpstr>Project</vt:lpstr>
      <vt:lpstr>Project</vt:lpstr>
      <vt:lpstr>Office Theme</vt:lpstr>
      <vt:lpstr>1_Office Theme</vt:lpstr>
      <vt:lpstr>Project</vt:lpstr>
      <vt:lpstr>Project</vt:lpstr>
      <vt:lpstr>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SPG</dc:creator>
  <cp:lastModifiedBy>SPG</cp:lastModifiedBy>
  <cp:revision>1</cp:revision>
  <cp:lastPrinted>2022-03-17T15:09:54Z</cp:lastPrinted>
  <dcterms:created xsi:type="dcterms:W3CDTF">2022-03-17T15:09:54Z</dcterms:created>
  <dcterms:modified xsi:type="dcterms:W3CDTF">2022-03-17T15:12:06Z</dcterms:modified>
</cp:coreProperties>
</file>