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1542" r:id="rId13"/>
    <p:sldId id="1535" r:id="rId14"/>
    <p:sldId id="1544" r:id="rId15"/>
    <p:sldId id="1536" r:id="rId16"/>
    <p:sldId id="1540" r:id="rId17"/>
    <p:sldId id="1538" r:id="rId18"/>
    <p:sldId id="1545" r:id="rId19"/>
    <p:sldId id="278" r:id="rId20"/>
    <p:sldId id="1529" r:id="rId21"/>
    <p:sldId id="515" r:id="rId22"/>
    <p:sldId id="508" r:id="rId23"/>
    <p:sldId id="505" r:id="rId24"/>
    <p:sldId id="269" r:id="rId25"/>
    <p:sldId id="270" r:id="rId26"/>
    <p:sldId id="271" r:id="rId27"/>
    <p:sldId id="272" r:id="rId28"/>
    <p:sldId id="273" r:id="rId29"/>
    <p:sldId id="274" r:id="rId30"/>
    <p:sldId id="275" r:id="rId31"/>
    <p:sldId id="276" r:id="rId32"/>
    <p:sldId id="277" r:id="rId33"/>
    <p:sldId id="1533" r:id="rId34"/>
    <p:sldId id="279" r:id="rId35"/>
    <p:sldId id="1532" r:id="rId36"/>
    <p:sldId id="1530" r:id="rId37"/>
    <p:sldId id="280" r:id="rId38"/>
    <p:sldId id="281" r:id="rId39"/>
    <p:sldId id="1534"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Montserrat" panose="00000500000000000000" pitchFamily="2" charset="0"/>
      <p:regular r:id="rId63"/>
      <p:bold r:id="rId64"/>
      <p:italic r:id="rId65"/>
      <p:boldItalic r:id="rId66"/>
    </p:embeddedFont>
    <p:embeddedFont>
      <p:font typeface="Noto Sans Symbols" panose="020B0604020202020204" charset="0"/>
      <p:regular r:id="rId67"/>
    </p:embeddedFont>
    <p:embeddedFont>
      <p:font typeface="Open Sans Light" panose="020B0306030504020204" pitchFamily="34" charset="0"/>
      <p:regular r:id="rId68"/>
      <p:bold r:id="rId69"/>
      <p:italic r:id="rId70"/>
      <p:boldItalic r:id="rId71"/>
    </p:embeddedFont>
    <p:embeddedFont>
      <p:font typeface="Verdana" panose="020B060403050404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15">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g7ih4lPl4iug0W5w77Vi+WTRZc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6344" autoAdjust="0"/>
  </p:normalViewPr>
  <p:slideViewPr>
    <p:cSldViewPr snapToGrid="0">
      <p:cViewPr varScale="1">
        <p:scale>
          <a:sx n="89" d="100"/>
          <a:sy n="89" d="100"/>
        </p:scale>
        <p:origin x="120" y="456"/>
      </p:cViewPr>
      <p:guideLst>
        <p:guide pos="3840"/>
        <p:guide orient="horz" pos="2115"/>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16.jpeg"/></Relationships>
</file>

<file path=ppt/diagrams/_rels/data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image" Target="../media/image17.jpg"/></Relationships>
</file>

<file path=ppt/diagrams/_rels/data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1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5D543-FF79-4CFB-9114-4FE0E7313443}"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it-IT"/>
        </a:p>
      </dgm:t>
    </dgm:pt>
    <dgm:pt modelId="{BB697813-E99C-4575-B565-7F5B67B63F7F}">
      <dgm:prSet phldrT="[Text]"/>
      <dgm:spPr/>
      <dgm:t>
        <a:bodyPr/>
        <a:lstStyle/>
        <a:p>
          <a:r>
            <a:rPr lang="en-GB" dirty="0"/>
            <a:t>Piero Maria Brambilla</a:t>
          </a:r>
          <a:endParaRPr lang="it-IT" dirty="0"/>
        </a:p>
      </dgm:t>
    </dgm:pt>
    <dgm:pt modelId="{E28D8C70-7347-4345-82D7-2A5F07374019}" type="parTrans" cxnId="{520504ED-65B0-4927-815E-D769956EA5DC}">
      <dgm:prSet/>
      <dgm:spPr/>
      <dgm:t>
        <a:bodyPr/>
        <a:lstStyle/>
        <a:p>
          <a:endParaRPr lang="it-IT"/>
        </a:p>
      </dgm:t>
    </dgm:pt>
    <dgm:pt modelId="{F0CC935D-7F70-489D-8703-06987D57B10A}" type="sibTrans" cxnId="{520504ED-65B0-4927-815E-D769956EA5DC}">
      <dgm:prSet/>
      <dgm:spPr/>
      <dgm:t>
        <a:bodyPr/>
        <a:lstStyle/>
        <a:p>
          <a:endParaRPr lang="it-IT"/>
        </a:p>
      </dgm:t>
    </dgm:pt>
    <dgm:pt modelId="{A1112E06-8027-4956-B9BC-2445DAF196C8}">
      <dgm:prSet phldrT="[Text]"/>
      <dgm:spPr/>
      <dgm:t>
        <a:bodyPr/>
        <a:lstStyle/>
        <a:p>
          <a:r>
            <a:rPr lang="en-GB" dirty="0"/>
            <a:t>Senior Consultant &amp; Advisor</a:t>
          </a:r>
          <a:endParaRPr lang="it-IT" dirty="0"/>
        </a:p>
      </dgm:t>
    </dgm:pt>
    <dgm:pt modelId="{9B19609A-A7DC-4A17-9572-5E3434E5239C}" type="parTrans" cxnId="{0D5CB0A9-2BCC-4F75-A889-BE04C3267C83}">
      <dgm:prSet/>
      <dgm:spPr/>
      <dgm:t>
        <a:bodyPr/>
        <a:lstStyle/>
        <a:p>
          <a:endParaRPr lang="it-IT"/>
        </a:p>
      </dgm:t>
    </dgm:pt>
    <dgm:pt modelId="{04AE0EB0-B3B0-4F3F-87B6-040186056759}" type="sibTrans" cxnId="{0D5CB0A9-2BCC-4F75-A889-BE04C3267C83}">
      <dgm:prSet/>
      <dgm:spPr/>
      <dgm:t>
        <a:bodyPr/>
        <a:lstStyle/>
        <a:p>
          <a:endParaRPr lang="it-IT"/>
        </a:p>
      </dgm:t>
    </dgm:pt>
    <dgm:pt modelId="{414B512C-811A-41C9-BA0E-A413CD451292}">
      <dgm:prSet phldrT="[Text]"/>
      <dgm:spPr/>
      <dgm:t>
        <a:bodyPr/>
        <a:lstStyle/>
        <a:p>
          <a:r>
            <a:rPr lang="en-GB" dirty="0"/>
            <a:t>Former AREU CIO &amp; CTO</a:t>
          </a:r>
          <a:endParaRPr lang="it-IT" dirty="0"/>
        </a:p>
      </dgm:t>
    </dgm:pt>
    <dgm:pt modelId="{DACC3961-4351-47FC-B589-DC7A40904361}" type="parTrans" cxnId="{7B8DBECF-32F4-4E0F-A41E-3CAA42A00CF2}">
      <dgm:prSet/>
      <dgm:spPr/>
      <dgm:t>
        <a:bodyPr/>
        <a:lstStyle/>
        <a:p>
          <a:endParaRPr lang="it-IT"/>
        </a:p>
      </dgm:t>
    </dgm:pt>
    <dgm:pt modelId="{33764903-2180-4EDA-A248-624B2E98E30D}" type="sibTrans" cxnId="{7B8DBECF-32F4-4E0F-A41E-3CAA42A00CF2}">
      <dgm:prSet/>
      <dgm:spPr/>
      <dgm:t>
        <a:bodyPr/>
        <a:lstStyle/>
        <a:p>
          <a:endParaRPr lang="it-IT"/>
        </a:p>
      </dgm:t>
    </dgm:pt>
    <dgm:pt modelId="{F5172ADA-B0BB-40A3-86AA-79952A8E02E1}">
      <dgm:prSet phldrT="[Text]"/>
      <dgm:spPr/>
      <dgm:t>
        <a:bodyPr/>
        <a:lstStyle/>
        <a:p>
          <a:r>
            <a:rPr lang="en-GB" dirty="0"/>
            <a:t>Andrea </a:t>
          </a:r>
          <a:r>
            <a:rPr lang="en-GB" dirty="0" err="1"/>
            <a:t>Comelli</a:t>
          </a:r>
          <a:endParaRPr lang="it-IT" dirty="0"/>
        </a:p>
      </dgm:t>
    </dgm:pt>
    <dgm:pt modelId="{3F1DB3CF-2E9F-4930-80E2-DF8F9A51AFF3}" type="parTrans" cxnId="{76C3AFAE-6663-4439-88B7-5B69F703FB40}">
      <dgm:prSet/>
      <dgm:spPr/>
      <dgm:t>
        <a:bodyPr/>
        <a:lstStyle/>
        <a:p>
          <a:endParaRPr lang="it-IT"/>
        </a:p>
      </dgm:t>
    </dgm:pt>
    <dgm:pt modelId="{878AEEC0-DDCA-46B2-A051-DFDB07146228}" type="sibTrans" cxnId="{76C3AFAE-6663-4439-88B7-5B69F703FB40}">
      <dgm:prSet/>
      <dgm:spPr/>
      <dgm:t>
        <a:bodyPr/>
        <a:lstStyle/>
        <a:p>
          <a:endParaRPr lang="it-IT"/>
        </a:p>
      </dgm:t>
    </dgm:pt>
    <dgm:pt modelId="{11839750-CD80-4F54-A814-C251A1B1ADAB}">
      <dgm:prSet phldrT="[Text]"/>
      <dgm:spPr/>
      <dgm:t>
        <a:bodyPr/>
        <a:lstStyle/>
        <a:p>
          <a:r>
            <a:rPr lang="en-GB" dirty="0"/>
            <a:t>Ad Interim Director of AREU Maxi-emergency Department</a:t>
          </a:r>
          <a:endParaRPr lang="it-IT" dirty="0"/>
        </a:p>
      </dgm:t>
    </dgm:pt>
    <dgm:pt modelId="{202CC69B-6622-45C0-968A-CB25EC29E2AD}" type="parTrans" cxnId="{24772861-093B-4BE2-998E-6089DE7CFA6B}">
      <dgm:prSet/>
      <dgm:spPr/>
      <dgm:t>
        <a:bodyPr/>
        <a:lstStyle/>
        <a:p>
          <a:endParaRPr lang="it-IT"/>
        </a:p>
      </dgm:t>
    </dgm:pt>
    <dgm:pt modelId="{D5DD38D5-FB33-4865-B62B-4E251C6FFE68}" type="sibTrans" cxnId="{24772861-093B-4BE2-998E-6089DE7CFA6B}">
      <dgm:prSet/>
      <dgm:spPr/>
      <dgm:t>
        <a:bodyPr/>
        <a:lstStyle/>
        <a:p>
          <a:endParaRPr lang="it-IT"/>
        </a:p>
      </dgm:t>
    </dgm:pt>
    <dgm:pt modelId="{0C401EAF-B1F8-4537-936C-128CF443AD37}">
      <dgm:prSet phldrT="[Text]"/>
      <dgm:spPr/>
      <dgm:t>
        <a:bodyPr/>
        <a:lstStyle/>
        <a:p>
          <a:r>
            <a:rPr lang="en-GB" dirty="0"/>
            <a:t>Medical Referent of Lombardy USAR Team</a:t>
          </a:r>
          <a:endParaRPr lang="it-IT" dirty="0"/>
        </a:p>
      </dgm:t>
    </dgm:pt>
    <dgm:pt modelId="{B8BB93A8-2180-4CF9-9645-41B8771D8D47}" type="parTrans" cxnId="{36E0C0E6-E37A-439D-B9B1-E249B118542F}">
      <dgm:prSet/>
      <dgm:spPr/>
      <dgm:t>
        <a:bodyPr/>
        <a:lstStyle/>
        <a:p>
          <a:endParaRPr lang="it-IT"/>
        </a:p>
      </dgm:t>
    </dgm:pt>
    <dgm:pt modelId="{10578FB3-A425-48C3-BEB9-F06D5FEF6607}" type="sibTrans" cxnId="{36E0C0E6-E37A-439D-B9B1-E249B118542F}">
      <dgm:prSet/>
      <dgm:spPr/>
      <dgm:t>
        <a:bodyPr/>
        <a:lstStyle/>
        <a:p>
          <a:endParaRPr lang="it-IT"/>
        </a:p>
      </dgm:t>
    </dgm:pt>
    <dgm:pt modelId="{10055125-65C8-40DA-8773-C700477408A3}">
      <dgm:prSet phldrT="[Text]"/>
      <dgm:spPr/>
      <dgm:t>
        <a:bodyPr/>
        <a:lstStyle/>
        <a:p>
          <a:r>
            <a:rPr lang="en-GB" dirty="0"/>
            <a:t>Gabriele Dassi</a:t>
          </a:r>
          <a:endParaRPr lang="it-IT" dirty="0"/>
        </a:p>
      </dgm:t>
    </dgm:pt>
    <dgm:pt modelId="{35752C1A-3485-47A3-933E-01E52EF42722}" type="parTrans" cxnId="{F953688A-17E6-4728-96D8-FD87C5C0CCEB}">
      <dgm:prSet/>
      <dgm:spPr/>
      <dgm:t>
        <a:bodyPr/>
        <a:lstStyle/>
        <a:p>
          <a:endParaRPr lang="it-IT"/>
        </a:p>
      </dgm:t>
    </dgm:pt>
    <dgm:pt modelId="{A697C082-6B9F-4F35-855E-458A40112315}" type="sibTrans" cxnId="{F953688A-17E6-4728-96D8-FD87C5C0CCEB}">
      <dgm:prSet/>
      <dgm:spPr/>
      <dgm:t>
        <a:bodyPr/>
        <a:lstStyle/>
        <a:p>
          <a:endParaRPr lang="it-IT"/>
        </a:p>
      </dgm:t>
    </dgm:pt>
    <dgm:pt modelId="{AA57DD66-C741-480F-B760-55D074583A49}">
      <dgm:prSet phldrT="[Text]"/>
      <dgm:spPr/>
      <dgm:t>
        <a:bodyPr/>
        <a:lstStyle/>
        <a:p>
          <a:r>
            <a:rPr lang="en-GB" dirty="0"/>
            <a:t>AREU CIO &amp; CTO</a:t>
          </a:r>
          <a:endParaRPr lang="it-IT" dirty="0"/>
        </a:p>
      </dgm:t>
    </dgm:pt>
    <dgm:pt modelId="{18FCF8A2-EB27-4B10-A985-06922B130858}" type="parTrans" cxnId="{1E5758F2-74A1-4876-8862-D317E6F84D48}">
      <dgm:prSet/>
      <dgm:spPr/>
      <dgm:t>
        <a:bodyPr/>
        <a:lstStyle/>
        <a:p>
          <a:endParaRPr lang="it-IT"/>
        </a:p>
      </dgm:t>
    </dgm:pt>
    <dgm:pt modelId="{8866C4F0-16B2-4686-9757-CE665F0506BB}" type="sibTrans" cxnId="{1E5758F2-74A1-4876-8862-D317E6F84D48}">
      <dgm:prSet/>
      <dgm:spPr/>
      <dgm:t>
        <a:bodyPr/>
        <a:lstStyle/>
        <a:p>
          <a:endParaRPr lang="it-IT"/>
        </a:p>
      </dgm:t>
    </dgm:pt>
    <dgm:pt modelId="{EDAED37C-C3BE-4B90-B4D7-FE3B5F8C0BB4}">
      <dgm:prSet phldrT="[Text]"/>
      <dgm:spPr/>
      <dgm:t>
        <a:bodyPr/>
        <a:lstStyle/>
        <a:p>
          <a:r>
            <a:rPr lang="en-GB" dirty="0"/>
            <a:t>System Architect</a:t>
          </a:r>
          <a:endParaRPr lang="it-IT" dirty="0"/>
        </a:p>
      </dgm:t>
    </dgm:pt>
    <dgm:pt modelId="{586A08AB-400A-40C4-B8EF-0630A95EF435}" type="parTrans" cxnId="{CE6A5545-560E-426E-B224-31095994A64E}">
      <dgm:prSet/>
      <dgm:spPr/>
      <dgm:t>
        <a:bodyPr/>
        <a:lstStyle/>
        <a:p>
          <a:endParaRPr lang="it-IT"/>
        </a:p>
      </dgm:t>
    </dgm:pt>
    <dgm:pt modelId="{85BB406B-07F2-4A8E-AF6E-8E7D12ADE8D1}" type="sibTrans" cxnId="{CE6A5545-560E-426E-B224-31095994A64E}">
      <dgm:prSet/>
      <dgm:spPr/>
      <dgm:t>
        <a:bodyPr/>
        <a:lstStyle/>
        <a:p>
          <a:endParaRPr lang="it-IT"/>
        </a:p>
      </dgm:t>
    </dgm:pt>
    <dgm:pt modelId="{4149973D-7CA9-4E12-A1C5-89203A9F1750}">
      <dgm:prSet phldrT="[Text]"/>
      <dgm:spPr/>
      <dgm:t>
        <a:bodyPr/>
        <a:lstStyle/>
        <a:p>
          <a:r>
            <a:rPr lang="en-GB" dirty="0"/>
            <a:t>Eleonora </a:t>
          </a:r>
          <a:r>
            <a:rPr lang="en-GB" dirty="0" err="1"/>
            <a:t>Zucchinali</a:t>
          </a:r>
          <a:endParaRPr lang="it-IT" dirty="0"/>
        </a:p>
      </dgm:t>
    </dgm:pt>
    <dgm:pt modelId="{B8B3A2DB-0E4B-42C1-BE06-76797DE096CA}" type="parTrans" cxnId="{EB69B72D-2F6C-4CB5-B6FE-D3F6334B7B2A}">
      <dgm:prSet/>
      <dgm:spPr/>
      <dgm:t>
        <a:bodyPr/>
        <a:lstStyle/>
        <a:p>
          <a:endParaRPr lang="it-IT"/>
        </a:p>
      </dgm:t>
    </dgm:pt>
    <dgm:pt modelId="{054FF043-4F74-4585-B420-F2BEDD834627}" type="sibTrans" cxnId="{EB69B72D-2F6C-4CB5-B6FE-D3F6334B7B2A}">
      <dgm:prSet/>
      <dgm:spPr/>
      <dgm:t>
        <a:bodyPr/>
        <a:lstStyle/>
        <a:p>
          <a:endParaRPr lang="it-IT"/>
        </a:p>
      </dgm:t>
    </dgm:pt>
    <dgm:pt modelId="{1A07E82E-BF2D-4CFF-A04E-B3E6F7F06B0F}">
      <dgm:prSet phldrT="[Text]"/>
      <dgm:spPr/>
      <dgm:t>
        <a:bodyPr/>
        <a:lstStyle/>
        <a:p>
          <a:r>
            <a:rPr lang="en-GB" dirty="0"/>
            <a:t>Alessandro </a:t>
          </a:r>
          <a:r>
            <a:rPr lang="en-GB" dirty="0" err="1"/>
            <a:t>Gervasi</a:t>
          </a:r>
          <a:endParaRPr lang="it-IT" dirty="0"/>
        </a:p>
      </dgm:t>
    </dgm:pt>
    <dgm:pt modelId="{026BDF77-4271-4E2E-B7A7-4407F9D61E4D}" type="parTrans" cxnId="{AAFFFAD4-1347-49EC-A43A-DDDEB4AE2693}">
      <dgm:prSet/>
      <dgm:spPr/>
      <dgm:t>
        <a:bodyPr/>
        <a:lstStyle/>
        <a:p>
          <a:endParaRPr lang="it-IT"/>
        </a:p>
      </dgm:t>
    </dgm:pt>
    <dgm:pt modelId="{6C1FFD5B-4BE4-4595-95CB-1D72E482D5E7}" type="sibTrans" cxnId="{AAFFFAD4-1347-49EC-A43A-DDDEB4AE2693}">
      <dgm:prSet/>
      <dgm:spPr/>
      <dgm:t>
        <a:bodyPr/>
        <a:lstStyle/>
        <a:p>
          <a:endParaRPr lang="it-IT"/>
        </a:p>
      </dgm:t>
    </dgm:pt>
    <dgm:pt modelId="{D0B2591B-4768-4B50-AD46-39703B285357}">
      <dgm:prSet phldrT="[Text]"/>
      <dgm:spPr/>
      <dgm:t>
        <a:bodyPr/>
        <a:lstStyle/>
        <a:p>
          <a:r>
            <a:rPr lang="en-GB" dirty="0"/>
            <a:t>Andrea </a:t>
          </a:r>
          <a:r>
            <a:rPr lang="en-GB" dirty="0" err="1"/>
            <a:t>Pagliosa</a:t>
          </a:r>
          <a:endParaRPr lang="it-IT" dirty="0"/>
        </a:p>
      </dgm:t>
    </dgm:pt>
    <dgm:pt modelId="{931C56C6-F34F-4058-8A52-21B2CB7DA5DE}" type="parTrans" cxnId="{17CB9A46-913B-4E33-9A31-6A866EAADF78}">
      <dgm:prSet/>
      <dgm:spPr/>
      <dgm:t>
        <a:bodyPr/>
        <a:lstStyle/>
        <a:p>
          <a:endParaRPr lang="it-IT"/>
        </a:p>
      </dgm:t>
    </dgm:pt>
    <dgm:pt modelId="{7175600B-FC05-4EE1-875C-FDFF45E0E6A0}" type="sibTrans" cxnId="{17CB9A46-913B-4E33-9A31-6A866EAADF78}">
      <dgm:prSet/>
      <dgm:spPr/>
      <dgm:t>
        <a:bodyPr/>
        <a:lstStyle/>
        <a:p>
          <a:endParaRPr lang="it-IT"/>
        </a:p>
      </dgm:t>
    </dgm:pt>
    <dgm:pt modelId="{37F4B889-EA43-4556-B1F0-D35C2E508CDE}">
      <dgm:prSet phldrT="[Text]"/>
      <dgm:spPr/>
      <dgm:t>
        <a:bodyPr/>
        <a:lstStyle/>
        <a:p>
          <a:r>
            <a:rPr lang="en-GB" dirty="0"/>
            <a:t>AREU Procurement Department Manager</a:t>
          </a:r>
          <a:endParaRPr lang="it-IT" dirty="0"/>
        </a:p>
      </dgm:t>
    </dgm:pt>
    <dgm:pt modelId="{B8B07D17-713A-4108-85FB-9E74780FDB78}" type="parTrans" cxnId="{510E6CF7-83B7-4FD2-9F9E-2CEDE74F00AC}">
      <dgm:prSet/>
      <dgm:spPr/>
      <dgm:t>
        <a:bodyPr/>
        <a:lstStyle/>
        <a:p>
          <a:endParaRPr lang="it-IT"/>
        </a:p>
      </dgm:t>
    </dgm:pt>
    <dgm:pt modelId="{80E910E4-E956-4146-A26C-361BB2DFEA36}" type="sibTrans" cxnId="{510E6CF7-83B7-4FD2-9F9E-2CEDE74F00AC}">
      <dgm:prSet/>
      <dgm:spPr/>
      <dgm:t>
        <a:bodyPr/>
        <a:lstStyle/>
        <a:p>
          <a:endParaRPr lang="it-IT"/>
        </a:p>
      </dgm:t>
    </dgm:pt>
    <dgm:pt modelId="{97208458-BD2D-4C76-978C-B7F841C0FD1D}">
      <dgm:prSet phldrT="[Text]"/>
      <dgm:spPr/>
      <dgm:t>
        <a:bodyPr/>
        <a:lstStyle/>
        <a:p>
          <a:r>
            <a:rPr lang="en-GB" dirty="0"/>
            <a:t>AREU BI Coordinator</a:t>
          </a:r>
          <a:endParaRPr lang="it-IT" dirty="0"/>
        </a:p>
      </dgm:t>
    </dgm:pt>
    <dgm:pt modelId="{9FA7B007-5A75-40C3-9D25-8C763189C1C7}" type="parTrans" cxnId="{C5E030B8-EC9B-4F5A-A721-436D0AB05F3A}">
      <dgm:prSet/>
      <dgm:spPr/>
      <dgm:t>
        <a:bodyPr/>
        <a:lstStyle/>
        <a:p>
          <a:endParaRPr lang="it-IT"/>
        </a:p>
      </dgm:t>
    </dgm:pt>
    <dgm:pt modelId="{08D3B9D5-D2C6-4457-8DAC-6708564B84FB}" type="sibTrans" cxnId="{C5E030B8-EC9B-4F5A-A721-436D0AB05F3A}">
      <dgm:prSet/>
      <dgm:spPr/>
      <dgm:t>
        <a:bodyPr/>
        <a:lstStyle/>
        <a:p>
          <a:endParaRPr lang="it-IT"/>
        </a:p>
      </dgm:t>
    </dgm:pt>
    <dgm:pt modelId="{CF57A025-5856-4DB1-B27D-932048907FC5}">
      <dgm:prSet phldrT="[Text]"/>
      <dgm:spPr/>
      <dgm:t>
        <a:bodyPr/>
        <a:lstStyle/>
        <a:p>
          <a:r>
            <a:rPr lang="en-GB" dirty="0"/>
            <a:t>Expert in EMS Process Management</a:t>
          </a:r>
          <a:endParaRPr lang="it-IT" dirty="0"/>
        </a:p>
      </dgm:t>
    </dgm:pt>
    <dgm:pt modelId="{41E535F0-9C0B-4DFD-B89B-AAD789B42A35}" type="parTrans" cxnId="{600C2AE8-712C-4875-B5FB-F7EF1B273F1B}">
      <dgm:prSet/>
      <dgm:spPr/>
      <dgm:t>
        <a:bodyPr/>
        <a:lstStyle/>
        <a:p>
          <a:endParaRPr lang="it-IT"/>
        </a:p>
      </dgm:t>
    </dgm:pt>
    <dgm:pt modelId="{D4822F89-E7B7-47C1-A5AD-BE405C522FE4}" type="sibTrans" cxnId="{600C2AE8-712C-4875-B5FB-F7EF1B273F1B}">
      <dgm:prSet/>
      <dgm:spPr/>
      <dgm:t>
        <a:bodyPr/>
        <a:lstStyle/>
        <a:p>
          <a:endParaRPr lang="it-IT"/>
        </a:p>
      </dgm:t>
    </dgm:pt>
    <dgm:pt modelId="{01159F1A-E226-4FAA-9970-E38457BA4308}">
      <dgm:prSet phldrT="[Text]"/>
      <dgm:spPr/>
      <dgm:t>
        <a:bodyPr/>
        <a:lstStyle/>
        <a:p>
          <a:r>
            <a:rPr lang="en-GB" dirty="0"/>
            <a:t>AREU Procurement Department Director</a:t>
          </a:r>
          <a:endParaRPr lang="it-IT" dirty="0"/>
        </a:p>
      </dgm:t>
    </dgm:pt>
    <dgm:pt modelId="{FF06C1E0-D81B-4176-91DF-BC05F2B0B570}" type="parTrans" cxnId="{6A09A553-50CA-45EA-B008-80DBCAD0BFBB}">
      <dgm:prSet/>
      <dgm:spPr/>
      <dgm:t>
        <a:bodyPr/>
        <a:lstStyle/>
        <a:p>
          <a:endParaRPr lang="it-IT"/>
        </a:p>
      </dgm:t>
    </dgm:pt>
    <dgm:pt modelId="{4D995546-31EA-458F-A49D-69991E3F0625}" type="sibTrans" cxnId="{6A09A553-50CA-45EA-B008-80DBCAD0BFBB}">
      <dgm:prSet/>
      <dgm:spPr/>
      <dgm:t>
        <a:bodyPr/>
        <a:lstStyle/>
        <a:p>
          <a:endParaRPr lang="it-IT"/>
        </a:p>
      </dgm:t>
    </dgm:pt>
    <dgm:pt modelId="{87D199F1-8EDB-4FDA-BF94-D735AA04ABCA}" type="pres">
      <dgm:prSet presAssocID="{CAC5D543-FF79-4CFB-9114-4FE0E7313443}" presName="Name0" presStyleCnt="0">
        <dgm:presLayoutVars>
          <dgm:dir/>
          <dgm:animLvl val="lvl"/>
          <dgm:resizeHandles val="exact"/>
        </dgm:presLayoutVars>
      </dgm:prSet>
      <dgm:spPr/>
    </dgm:pt>
    <dgm:pt modelId="{E2E44D84-6338-47AF-B817-6381A37EDA18}" type="pres">
      <dgm:prSet presAssocID="{BB697813-E99C-4575-B565-7F5B67B63F7F}" presName="linNode" presStyleCnt="0"/>
      <dgm:spPr/>
    </dgm:pt>
    <dgm:pt modelId="{90FDE88B-D9F3-4CDF-9ABB-3FD85A199368}" type="pres">
      <dgm:prSet presAssocID="{BB697813-E99C-4575-B565-7F5B67B63F7F}" presName="parentText" presStyleLbl="node1" presStyleIdx="0" presStyleCnt="6">
        <dgm:presLayoutVars>
          <dgm:chMax val="1"/>
          <dgm:bulletEnabled val="1"/>
        </dgm:presLayoutVars>
      </dgm:prSet>
      <dgm:spPr/>
    </dgm:pt>
    <dgm:pt modelId="{FA11A157-3517-4A3B-A73A-CEEAA55B3F4E}" type="pres">
      <dgm:prSet presAssocID="{BB697813-E99C-4575-B565-7F5B67B63F7F}" presName="descendantText" presStyleLbl="alignAccFollowNode1" presStyleIdx="0" presStyleCnt="6">
        <dgm:presLayoutVars>
          <dgm:bulletEnabled val="1"/>
        </dgm:presLayoutVars>
      </dgm:prSet>
      <dgm:spPr/>
    </dgm:pt>
    <dgm:pt modelId="{1E4FC62F-F091-451E-977A-7EF9143D8AE5}" type="pres">
      <dgm:prSet presAssocID="{F0CC935D-7F70-489D-8703-06987D57B10A}" presName="sp" presStyleCnt="0"/>
      <dgm:spPr/>
    </dgm:pt>
    <dgm:pt modelId="{FF58EA92-8337-494A-99B8-488278B557F7}" type="pres">
      <dgm:prSet presAssocID="{F5172ADA-B0BB-40A3-86AA-79952A8E02E1}" presName="linNode" presStyleCnt="0"/>
      <dgm:spPr/>
    </dgm:pt>
    <dgm:pt modelId="{AD2B3BA3-49EC-4036-9008-B09E32988CF4}" type="pres">
      <dgm:prSet presAssocID="{F5172ADA-B0BB-40A3-86AA-79952A8E02E1}" presName="parentText" presStyleLbl="node1" presStyleIdx="1" presStyleCnt="6">
        <dgm:presLayoutVars>
          <dgm:chMax val="1"/>
          <dgm:bulletEnabled val="1"/>
        </dgm:presLayoutVars>
      </dgm:prSet>
      <dgm:spPr/>
    </dgm:pt>
    <dgm:pt modelId="{36EC4342-E1EB-429B-A53E-C7327829F103}" type="pres">
      <dgm:prSet presAssocID="{F5172ADA-B0BB-40A3-86AA-79952A8E02E1}" presName="descendantText" presStyleLbl="alignAccFollowNode1" presStyleIdx="1" presStyleCnt="6">
        <dgm:presLayoutVars>
          <dgm:bulletEnabled val="1"/>
        </dgm:presLayoutVars>
      </dgm:prSet>
      <dgm:spPr/>
    </dgm:pt>
    <dgm:pt modelId="{F362656E-009A-4F9E-AD11-D41D48AA86D5}" type="pres">
      <dgm:prSet presAssocID="{878AEEC0-DDCA-46B2-A051-DFDB07146228}" presName="sp" presStyleCnt="0"/>
      <dgm:spPr/>
    </dgm:pt>
    <dgm:pt modelId="{57F7393A-005A-4D72-BC59-72045E98C32A}" type="pres">
      <dgm:prSet presAssocID="{10055125-65C8-40DA-8773-C700477408A3}" presName="linNode" presStyleCnt="0"/>
      <dgm:spPr/>
    </dgm:pt>
    <dgm:pt modelId="{F92BBCD8-AB52-41AA-B051-4A8E8735A684}" type="pres">
      <dgm:prSet presAssocID="{10055125-65C8-40DA-8773-C700477408A3}" presName="parentText" presStyleLbl="node1" presStyleIdx="2" presStyleCnt="6">
        <dgm:presLayoutVars>
          <dgm:chMax val="1"/>
          <dgm:bulletEnabled val="1"/>
        </dgm:presLayoutVars>
      </dgm:prSet>
      <dgm:spPr/>
    </dgm:pt>
    <dgm:pt modelId="{1355C6FD-058A-4ADA-9D13-6D7372DADB3A}" type="pres">
      <dgm:prSet presAssocID="{10055125-65C8-40DA-8773-C700477408A3}" presName="descendantText" presStyleLbl="alignAccFollowNode1" presStyleIdx="2" presStyleCnt="6">
        <dgm:presLayoutVars>
          <dgm:bulletEnabled val="1"/>
        </dgm:presLayoutVars>
      </dgm:prSet>
      <dgm:spPr/>
    </dgm:pt>
    <dgm:pt modelId="{FF33E395-7579-43FC-AFBB-4DA3E46968B5}" type="pres">
      <dgm:prSet presAssocID="{A697C082-6B9F-4F35-855E-458A40112315}" presName="sp" presStyleCnt="0"/>
      <dgm:spPr/>
    </dgm:pt>
    <dgm:pt modelId="{85779036-5984-470B-975C-8F7C074A93F9}" type="pres">
      <dgm:prSet presAssocID="{1A07E82E-BF2D-4CFF-A04E-B3E6F7F06B0F}" presName="linNode" presStyleCnt="0"/>
      <dgm:spPr/>
    </dgm:pt>
    <dgm:pt modelId="{3FFA0666-8642-4DC9-A425-B025F4D04A6B}" type="pres">
      <dgm:prSet presAssocID="{1A07E82E-BF2D-4CFF-A04E-B3E6F7F06B0F}" presName="parentText" presStyleLbl="node1" presStyleIdx="3" presStyleCnt="6">
        <dgm:presLayoutVars>
          <dgm:chMax val="1"/>
          <dgm:bulletEnabled val="1"/>
        </dgm:presLayoutVars>
      </dgm:prSet>
      <dgm:spPr/>
    </dgm:pt>
    <dgm:pt modelId="{7503FD0A-C103-4EB2-BB00-A0807447E98F}" type="pres">
      <dgm:prSet presAssocID="{1A07E82E-BF2D-4CFF-A04E-B3E6F7F06B0F}" presName="descendantText" presStyleLbl="alignAccFollowNode1" presStyleIdx="3" presStyleCnt="6">
        <dgm:presLayoutVars>
          <dgm:bulletEnabled val="1"/>
        </dgm:presLayoutVars>
      </dgm:prSet>
      <dgm:spPr/>
    </dgm:pt>
    <dgm:pt modelId="{71F0702A-8291-4137-8B8E-C540133A372E}" type="pres">
      <dgm:prSet presAssocID="{6C1FFD5B-4BE4-4595-95CB-1D72E482D5E7}" presName="sp" presStyleCnt="0"/>
      <dgm:spPr/>
    </dgm:pt>
    <dgm:pt modelId="{C361AF7B-3F77-40F0-B6D8-9833D76BA7F3}" type="pres">
      <dgm:prSet presAssocID="{D0B2591B-4768-4B50-AD46-39703B285357}" presName="linNode" presStyleCnt="0"/>
      <dgm:spPr/>
    </dgm:pt>
    <dgm:pt modelId="{B286105D-B22F-4A8B-9032-A3827C29AC23}" type="pres">
      <dgm:prSet presAssocID="{D0B2591B-4768-4B50-AD46-39703B285357}" presName="parentText" presStyleLbl="node1" presStyleIdx="4" presStyleCnt="6">
        <dgm:presLayoutVars>
          <dgm:chMax val="1"/>
          <dgm:bulletEnabled val="1"/>
        </dgm:presLayoutVars>
      </dgm:prSet>
      <dgm:spPr/>
    </dgm:pt>
    <dgm:pt modelId="{479E9E42-31C8-4708-B865-93E2B29245E3}" type="pres">
      <dgm:prSet presAssocID="{D0B2591B-4768-4B50-AD46-39703B285357}" presName="descendantText" presStyleLbl="alignAccFollowNode1" presStyleIdx="4" presStyleCnt="6">
        <dgm:presLayoutVars>
          <dgm:bulletEnabled val="1"/>
        </dgm:presLayoutVars>
      </dgm:prSet>
      <dgm:spPr/>
    </dgm:pt>
    <dgm:pt modelId="{F1D6FF47-0C53-439F-B524-9D6802C3D6AD}" type="pres">
      <dgm:prSet presAssocID="{7175600B-FC05-4EE1-875C-FDFF45E0E6A0}" presName="sp" presStyleCnt="0"/>
      <dgm:spPr/>
    </dgm:pt>
    <dgm:pt modelId="{825F6A34-29D4-4149-AABD-AE7D55E4EDC7}" type="pres">
      <dgm:prSet presAssocID="{4149973D-7CA9-4E12-A1C5-89203A9F1750}" presName="linNode" presStyleCnt="0"/>
      <dgm:spPr/>
    </dgm:pt>
    <dgm:pt modelId="{2E1851A0-B594-4E12-8676-45E0D9D442DF}" type="pres">
      <dgm:prSet presAssocID="{4149973D-7CA9-4E12-A1C5-89203A9F1750}" presName="parentText" presStyleLbl="node1" presStyleIdx="5" presStyleCnt="6">
        <dgm:presLayoutVars>
          <dgm:chMax val="1"/>
          <dgm:bulletEnabled val="1"/>
        </dgm:presLayoutVars>
      </dgm:prSet>
      <dgm:spPr/>
    </dgm:pt>
    <dgm:pt modelId="{746E72AA-6F3E-4507-9907-1AE4C40CE88B}" type="pres">
      <dgm:prSet presAssocID="{4149973D-7CA9-4E12-A1C5-89203A9F1750}" presName="descendantText" presStyleLbl="alignAccFollowNode1" presStyleIdx="5" presStyleCnt="6">
        <dgm:presLayoutVars>
          <dgm:bulletEnabled val="1"/>
        </dgm:presLayoutVars>
      </dgm:prSet>
      <dgm:spPr/>
    </dgm:pt>
  </dgm:ptLst>
  <dgm:cxnLst>
    <dgm:cxn modelId="{EB69B72D-2F6C-4CB5-B6FE-D3F6334B7B2A}" srcId="{CAC5D543-FF79-4CFB-9114-4FE0E7313443}" destId="{4149973D-7CA9-4E12-A1C5-89203A9F1750}" srcOrd="5" destOrd="0" parTransId="{B8B3A2DB-0E4B-42C1-BE06-76797DE096CA}" sibTransId="{054FF043-4F74-4585-B420-F2BEDD834627}"/>
    <dgm:cxn modelId="{9A5FFE36-594F-4759-A623-48D698EFA4FA}" type="presOf" srcId="{CAC5D543-FF79-4CFB-9114-4FE0E7313443}" destId="{87D199F1-8EDB-4FDA-BF94-D735AA04ABCA}" srcOrd="0" destOrd="0" presId="urn:microsoft.com/office/officeart/2005/8/layout/vList5"/>
    <dgm:cxn modelId="{FCED5C60-D1A8-4F78-ABF5-669334AAF91B}" type="presOf" srcId="{D0B2591B-4768-4B50-AD46-39703B285357}" destId="{B286105D-B22F-4A8B-9032-A3827C29AC23}" srcOrd="0" destOrd="0" presId="urn:microsoft.com/office/officeart/2005/8/layout/vList5"/>
    <dgm:cxn modelId="{24772861-093B-4BE2-998E-6089DE7CFA6B}" srcId="{F5172ADA-B0BB-40A3-86AA-79952A8E02E1}" destId="{11839750-CD80-4F54-A814-C251A1B1ADAB}" srcOrd="0" destOrd="0" parTransId="{202CC69B-6622-45C0-968A-CB25EC29E2AD}" sibTransId="{D5DD38D5-FB33-4865-B62B-4E251C6FFE68}"/>
    <dgm:cxn modelId="{CE6A5545-560E-426E-B224-31095994A64E}" srcId="{10055125-65C8-40DA-8773-C700477408A3}" destId="{EDAED37C-C3BE-4B90-B4D7-FE3B5F8C0BB4}" srcOrd="1" destOrd="0" parTransId="{586A08AB-400A-40C4-B8EF-0630A95EF435}" sibTransId="{85BB406B-07F2-4A8E-AF6E-8E7D12ADE8D1}"/>
    <dgm:cxn modelId="{5EBE1E46-BC47-4570-A04B-AC7D833DEE1B}" type="presOf" srcId="{97208458-BD2D-4C76-978C-B7F841C0FD1D}" destId="{479E9E42-31C8-4708-B865-93E2B29245E3}" srcOrd="0" destOrd="0" presId="urn:microsoft.com/office/officeart/2005/8/layout/vList5"/>
    <dgm:cxn modelId="{17CB9A46-913B-4E33-9A31-6A866EAADF78}" srcId="{CAC5D543-FF79-4CFB-9114-4FE0E7313443}" destId="{D0B2591B-4768-4B50-AD46-39703B285357}" srcOrd="4" destOrd="0" parTransId="{931C56C6-F34F-4058-8A52-21B2CB7DA5DE}" sibTransId="{7175600B-FC05-4EE1-875C-FDFF45E0E6A0}"/>
    <dgm:cxn modelId="{D6009B47-A2D1-4DE7-8709-918FC6E99D64}" type="presOf" srcId="{0C401EAF-B1F8-4537-936C-128CF443AD37}" destId="{36EC4342-E1EB-429B-A53E-C7327829F103}" srcOrd="0" destOrd="1" presId="urn:microsoft.com/office/officeart/2005/8/layout/vList5"/>
    <dgm:cxn modelId="{2B335649-6B0D-4E99-AD56-5BB6670994DC}" type="presOf" srcId="{37F4B889-EA43-4556-B1F0-D35C2E508CDE}" destId="{7503FD0A-C103-4EB2-BB00-A0807447E98F}" srcOrd="0" destOrd="0" presId="urn:microsoft.com/office/officeart/2005/8/layout/vList5"/>
    <dgm:cxn modelId="{0E7CD569-39DA-4750-A924-CBC3A9A9C921}" type="presOf" srcId="{AA57DD66-C741-480F-B760-55D074583A49}" destId="{1355C6FD-058A-4ADA-9D13-6D7372DADB3A}" srcOrd="0" destOrd="0" presId="urn:microsoft.com/office/officeart/2005/8/layout/vList5"/>
    <dgm:cxn modelId="{B037796E-16BE-45FD-B5E8-E572467278B2}" type="presOf" srcId="{BB697813-E99C-4575-B565-7F5B67B63F7F}" destId="{90FDE88B-D9F3-4CDF-9ABB-3FD85A199368}" srcOrd="0" destOrd="0" presId="urn:microsoft.com/office/officeart/2005/8/layout/vList5"/>
    <dgm:cxn modelId="{4EB1BC6F-BC16-4E48-8FD6-3871F7B45386}" type="presOf" srcId="{1A07E82E-BF2D-4CFF-A04E-B3E6F7F06B0F}" destId="{3FFA0666-8642-4DC9-A425-B025F4D04A6B}" srcOrd="0" destOrd="0" presId="urn:microsoft.com/office/officeart/2005/8/layout/vList5"/>
    <dgm:cxn modelId="{6A09A553-50CA-45EA-B008-80DBCAD0BFBB}" srcId="{4149973D-7CA9-4E12-A1C5-89203A9F1750}" destId="{01159F1A-E226-4FAA-9970-E38457BA4308}" srcOrd="0" destOrd="0" parTransId="{FF06C1E0-D81B-4176-91DF-BC05F2B0B570}" sibTransId="{4D995546-31EA-458F-A49D-69991E3F0625}"/>
    <dgm:cxn modelId="{1B018459-0EE3-4F6C-8CFA-018AD07ED8D2}" type="presOf" srcId="{01159F1A-E226-4FAA-9970-E38457BA4308}" destId="{746E72AA-6F3E-4507-9907-1AE4C40CE88B}" srcOrd="0" destOrd="0" presId="urn:microsoft.com/office/officeart/2005/8/layout/vList5"/>
    <dgm:cxn modelId="{F6F7F97A-4701-44C6-8995-B33F84C86E54}" type="presOf" srcId="{4149973D-7CA9-4E12-A1C5-89203A9F1750}" destId="{2E1851A0-B594-4E12-8676-45E0D9D442DF}" srcOrd="0" destOrd="0" presId="urn:microsoft.com/office/officeart/2005/8/layout/vList5"/>
    <dgm:cxn modelId="{F953688A-17E6-4728-96D8-FD87C5C0CCEB}" srcId="{CAC5D543-FF79-4CFB-9114-4FE0E7313443}" destId="{10055125-65C8-40DA-8773-C700477408A3}" srcOrd="2" destOrd="0" parTransId="{35752C1A-3485-47A3-933E-01E52EF42722}" sibTransId="{A697C082-6B9F-4F35-855E-458A40112315}"/>
    <dgm:cxn modelId="{0D5CB0A9-2BCC-4F75-A889-BE04C3267C83}" srcId="{BB697813-E99C-4575-B565-7F5B67B63F7F}" destId="{A1112E06-8027-4956-B9BC-2445DAF196C8}" srcOrd="0" destOrd="0" parTransId="{9B19609A-A7DC-4A17-9572-5E3434E5239C}" sibTransId="{04AE0EB0-B3B0-4F3F-87B6-040186056759}"/>
    <dgm:cxn modelId="{76C3AFAE-6663-4439-88B7-5B69F703FB40}" srcId="{CAC5D543-FF79-4CFB-9114-4FE0E7313443}" destId="{F5172ADA-B0BB-40A3-86AA-79952A8E02E1}" srcOrd="1" destOrd="0" parTransId="{3F1DB3CF-2E9F-4930-80E2-DF8F9A51AFF3}" sibTransId="{878AEEC0-DDCA-46B2-A051-DFDB07146228}"/>
    <dgm:cxn modelId="{7C6814B6-F51F-43B5-B252-ADE4CE7B42BA}" type="presOf" srcId="{EDAED37C-C3BE-4B90-B4D7-FE3B5F8C0BB4}" destId="{1355C6FD-058A-4ADA-9D13-6D7372DADB3A}" srcOrd="0" destOrd="1" presId="urn:microsoft.com/office/officeart/2005/8/layout/vList5"/>
    <dgm:cxn modelId="{C5E030B8-EC9B-4F5A-A721-436D0AB05F3A}" srcId="{D0B2591B-4768-4B50-AD46-39703B285357}" destId="{97208458-BD2D-4C76-978C-B7F841C0FD1D}" srcOrd="0" destOrd="0" parTransId="{9FA7B007-5A75-40C3-9D25-8C763189C1C7}" sibTransId="{08D3B9D5-D2C6-4457-8DAC-6708564B84FB}"/>
    <dgm:cxn modelId="{7DE2A0BA-E3EF-4D20-AC9C-99885301470D}" type="presOf" srcId="{11839750-CD80-4F54-A814-C251A1B1ADAB}" destId="{36EC4342-E1EB-429B-A53E-C7327829F103}" srcOrd="0" destOrd="0" presId="urn:microsoft.com/office/officeart/2005/8/layout/vList5"/>
    <dgm:cxn modelId="{7B8DBECF-32F4-4E0F-A41E-3CAA42A00CF2}" srcId="{BB697813-E99C-4575-B565-7F5B67B63F7F}" destId="{414B512C-811A-41C9-BA0E-A413CD451292}" srcOrd="1" destOrd="0" parTransId="{DACC3961-4351-47FC-B589-DC7A40904361}" sibTransId="{33764903-2180-4EDA-A248-624B2E98E30D}"/>
    <dgm:cxn modelId="{AAFFFAD4-1347-49EC-A43A-DDDEB4AE2693}" srcId="{CAC5D543-FF79-4CFB-9114-4FE0E7313443}" destId="{1A07E82E-BF2D-4CFF-A04E-B3E6F7F06B0F}" srcOrd="3" destOrd="0" parTransId="{026BDF77-4271-4E2E-B7A7-4407F9D61E4D}" sibTransId="{6C1FFD5B-4BE4-4595-95CB-1D72E482D5E7}"/>
    <dgm:cxn modelId="{B1CF8ADA-4F23-4F09-99B1-2F734D812750}" type="presOf" srcId="{414B512C-811A-41C9-BA0E-A413CD451292}" destId="{FA11A157-3517-4A3B-A73A-CEEAA55B3F4E}" srcOrd="0" destOrd="1" presId="urn:microsoft.com/office/officeart/2005/8/layout/vList5"/>
    <dgm:cxn modelId="{3794A1E2-672A-49F0-ABAE-895FFAF1C677}" type="presOf" srcId="{10055125-65C8-40DA-8773-C700477408A3}" destId="{F92BBCD8-AB52-41AA-B051-4A8E8735A684}" srcOrd="0" destOrd="0" presId="urn:microsoft.com/office/officeart/2005/8/layout/vList5"/>
    <dgm:cxn modelId="{36E0C0E6-E37A-439D-B9B1-E249B118542F}" srcId="{F5172ADA-B0BB-40A3-86AA-79952A8E02E1}" destId="{0C401EAF-B1F8-4537-936C-128CF443AD37}" srcOrd="1" destOrd="0" parTransId="{B8BB93A8-2180-4CF9-9645-41B8771D8D47}" sibTransId="{10578FB3-A425-48C3-BEB9-F06D5FEF6607}"/>
    <dgm:cxn modelId="{600C2AE8-712C-4875-B5FB-F7EF1B273F1B}" srcId="{D0B2591B-4768-4B50-AD46-39703B285357}" destId="{CF57A025-5856-4DB1-B27D-932048907FC5}" srcOrd="1" destOrd="0" parTransId="{41E535F0-9C0B-4DFD-B89B-AAD789B42A35}" sibTransId="{D4822F89-E7B7-47C1-A5AD-BE405C522FE4}"/>
    <dgm:cxn modelId="{017883E8-AC02-4B54-9831-3BE1CE42378B}" type="presOf" srcId="{A1112E06-8027-4956-B9BC-2445DAF196C8}" destId="{FA11A157-3517-4A3B-A73A-CEEAA55B3F4E}" srcOrd="0" destOrd="0" presId="urn:microsoft.com/office/officeart/2005/8/layout/vList5"/>
    <dgm:cxn modelId="{37660AE9-5F43-471A-8C57-17801193A2B0}" type="presOf" srcId="{F5172ADA-B0BB-40A3-86AA-79952A8E02E1}" destId="{AD2B3BA3-49EC-4036-9008-B09E32988CF4}" srcOrd="0" destOrd="0" presId="urn:microsoft.com/office/officeart/2005/8/layout/vList5"/>
    <dgm:cxn modelId="{520504ED-65B0-4927-815E-D769956EA5DC}" srcId="{CAC5D543-FF79-4CFB-9114-4FE0E7313443}" destId="{BB697813-E99C-4575-B565-7F5B67B63F7F}" srcOrd="0" destOrd="0" parTransId="{E28D8C70-7347-4345-82D7-2A5F07374019}" sibTransId="{F0CC935D-7F70-489D-8703-06987D57B10A}"/>
    <dgm:cxn modelId="{1E5758F2-74A1-4876-8862-D317E6F84D48}" srcId="{10055125-65C8-40DA-8773-C700477408A3}" destId="{AA57DD66-C741-480F-B760-55D074583A49}" srcOrd="0" destOrd="0" parTransId="{18FCF8A2-EB27-4B10-A985-06922B130858}" sibTransId="{8866C4F0-16B2-4686-9757-CE665F0506BB}"/>
    <dgm:cxn modelId="{510E6CF7-83B7-4FD2-9F9E-2CEDE74F00AC}" srcId="{1A07E82E-BF2D-4CFF-A04E-B3E6F7F06B0F}" destId="{37F4B889-EA43-4556-B1F0-D35C2E508CDE}" srcOrd="0" destOrd="0" parTransId="{B8B07D17-713A-4108-85FB-9E74780FDB78}" sibTransId="{80E910E4-E956-4146-A26C-361BB2DFEA36}"/>
    <dgm:cxn modelId="{C043D9F7-C7FE-4A13-917B-7C1561528309}" type="presOf" srcId="{CF57A025-5856-4DB1-B27D-932048907FC5}" destId="{479E9E42-31C8-4708-B865-93E2B29245E3}" srcOrd="0" destOrd="1" presId="urn:microsoft.com/office/officeart/2005/8/layout/vList5"/>
    <dgm:cxn modelId="{005C1B4A-8865-4B47-B14B-39AFBEA6A03D}" type="presParOf" srcId="{87D199F1-8EDB-4FDA-BF94-D735AA04ABCA}" destId="{E2E44D84-6338-47AF-B817-6381A37EDA18}" srcOrd="0" destOrd="0" presId="urn:microsoft.com/office/officeart/2005/8/layout/vList5"/>
    <dgm:cxn modelId="{9B7274C1-CDED-46AB-AAA6-0B274DAC1A51}" type="presParOf" srcId="{E2E44D84-6338-47AF-B817-6381A37EDA18}" destId="{90FDE88B-D9F3-4CDF-9ABB-3FD85A199368}" srcOrd="0" destOrd="0" presId="urn:microsoft.com/office/officeart/2005/8/layout/vList5"/>
    <dgm:cxn modelId="{60A850BD-96C7-4A48-967F-7CD31D39D2C5}" type="presParOf" srcId="{E2E44D84-6338-47AF-B817-6381A37EDA18}" destId="{FA11A157-3517-4A3B-A73A-CEEAA55B3F4E}" srcOrd="1" destOrd="0" presId="urn:microsoft.com/office/officeart/2005/8/layout/vList5"/>
    <dgm:cxn modelId="{811DADB3-66C7-48B5-B079-F6B63C20D17F}" type="presParOf" srcId="{87D199F1-8EDB-4FDA-BF94-D735AA04ABCA}" destId="{1E4FC62F-F091-451E-977A-7EF9143D8AE5}" srcOrd="1" destOrd="0" presId="urn:microsoft.com/office/officeart/2005/8/layout/vList5"/>
    <dgm:cxn modelId="{DE48E67A-0418-464D-9B90-1F00F0DC52E2}" type="presParOf" srcId="{87D199F1-8EDB-4FDA-BF94-D735AA04ABCA}" destId="{FF58EA92-8337-494A-99B8-488278B557F7}" srcOrd="2" destOrd="0" presId="urn:microsoft.com/office/officeart/2005/8/layout/vList5"/>
    <dgm:cxn modelId="{5A79B51E-3E43-43FD-9588-6A516EF592A6}" type="presParOf" srcId="{FF58EA92-8337-494A-99B8-488278B557F7}" destId="{AD2B3BA3-49EC-4036-9008-B09E32988CF4}" srcOrd="0" destOrd="0" presId="urn:microsoft.com/office/officeart/2005/8/layout/vList5"/>
    <dgm:cxn modelId="{C67B3A5D-BD77-4BC4-9DD4-22F7BB5C7584}" type="presParOf" srcId="{FF58EA92-8337-494A-99B8-488278B557F7}" destId="{36EC4342-E1EB-429B-A53E-C7327829F103}" srcOrd="1" destOrd="0" presId="urn:microsoft.com/office/officeart/2005/8/layout/vList5"/>
    <dgm:cxn modelId="{7F9EB8E3-7B27-4197-A8D6-063DC1EEC252}" type="presParOf" srcId="{87D199F1-8EDB-4FDA-BF94-D735AA04ABCA}" destId="{F362656E-009A-4F9E-AD11-D41D48AA86D5}" srcOrd="3" destOrd="0" presId="urn:microsoft.com/office/officeart/2005/8/layout/vList5"/>
    <dgm:cxn modelId="{8BB14079-DD8A-4562-B9E9-74F9E1E30A1B}" type="presParOf" srcId="{87D199F1-8EDB-4FDA-BF94-D735AA04ABCA}" destId="{57F7393A-005A-4D72-BC59-72045E98C32A}" srcOrd="4" destOrd="0" presId="urn:microsoft.com/office/officeart/2005/8/layout/vList5"/>
    <dgm:cxn modelId="{E6C10E16-593B-4545-B388-820863831534}" type="presParOf" srcId="{57F7393A-005A-4D72-BC59-72045E98C32A}" destId="{F92BBCD8-AB52-41AA-B051-4A8E8735A684}" srcOrd="0" destOrd="0" presId="urn:microsoft.com/office/officeart/2005/8/layout/vList5"/>
    <dgm:cxn modelId="{FFD46BE0-4BF2-43E5-9CE9-4A3B52BCC4BB}" type="presParOf" srcId="{57F7393A-005A-4D72-BC59-72045E98C32A}" destId="{1355C6FD-058A-4ADA-9D13-6D7372DADB3A}" srcOrd="1" destOrd="0" presId="urn:microsoft.com/office/officeart/2005/8/layout/vList5"/>
    <dgm:cxn modelId="{B58EE81B-8D58-4480-8041-C090C5F445BC}" type="presParOf" srcId="{87D199F1-8EDB-4FDA-BF94-D735AA04ABCA}" destId="{FF33E395-7579-43FC-AFBB-4DA3E46968B5}" srcOrd="5" destOrd="0" presId="urn:microsoft.com/office/officeart/2005/8/layout/vList5"/>
    <dgm:cxn modelId="{E5F1B53C-3F51-430F-8DA9-D09857B22B53}" type="presParOf" srcId="{87D199F1-8EDB-4FDA-BF94-D735AA04ABCA}" destId="{85779036-5984-470B-975C-8F7C074A93F9}" srcOrd="6" destOrd="0" presId="urn:microsoft.com/office/officeart/2005/8/layout/vList5"/>
    <dgm:cxn modelId="{1D0322B0-0892-4A9F-A855-EA5AA21065AD}" type="presParOf" srcId="{85779036-5984-470B-975C-8F7C074A93F9}" destId="{3FFA0666-8642-4DC9-A425-B025F4D04A6B}" srcOrd="0" destOrd="0" presId="urn:microsoft.com/office/officeart/2005/8/layout/vList5"/>
    <dgm:cxn modelId="{F39BE3B5-9786-4CFE-81DD-32869A8F97D2}" type="presParOf" srcId="{85779036-5984-470B-975C-8F7C074A93F9}" destId="{7503FD0A-C103-4EB2-BB00-A0807447E98F}" srcOrd="1" destOrd="0" presId="urn:microsoft.com/office/officeart/2005/8/layout/vList5"/>
    <dgm:cxn modelId="{DDB6EA2F-497C-46A5-AACA-090FA3845878}" type="presParOf" srcId="{87D199F1-8EDB-4FDA-BF94-D735AA04ABCA}" destId="{71F0702A-8291-4137-8B8E-C540133A372E}" srcOrd="7" destOrd="0" presId="urn:microsoft.com/office/officeart/2005/8/layout/vList5"/>
    <dgm:cxn modelId="{AE574E79-B288-47E9-AE12-539CFC5A740F}" type="presParOf" srcId="{87D199F1-8EDB-4FDA-BF94-D735AA04ABCA}" destId="{C361AF7B-3F77-40F0-B6D8-9833D76BA7F3}" srcOrd="8" destOrd="0" presId="urn:microsoft.com/office/officeart/2005/8/layout/vList5"/>
    <dgm:cxn modelId="{87434196-D49C-4C1B-AE27-375551707541}" type="presParOf" srcId="{C361AF7B-3F77-40F0-B6D8-9833D76BA7F3}" destId="{B286105D-B22F-4A8B-9032-A3827C29AC23}" srcOrd="0" destOrd="0" presId="urn:microsoft.com/office/officeart/2005/8/layout/vList5"/>
    <dgm:cxn modelId="{41F0EEEA-9F16-4C89-BE45-2C243FFC0322}" type="presParOf" srcId="{C361AF7B-3F77-40F0-B6D8-9833D76BA7F3}" destId="{479E9E42-31C8-4708-B865-93E2B29245E3}" srcOrd="1" destOrd="0" presId="urn:microsoft.com/office/officeart/2005/8/layout/vList5"/>
    <dgm:cxn modelId="{F36A3558-B65E-4A4B-81B8-F54DC121FF0C}" type="presParOf" srcId="{87D199F1-8EDB-4FDA-BF94-D735AA04ABCA}" destId="{F1D6FF47-0C53-439F-B524-9D6802C3D6AD}" srcOrd="9" destOrd="0" presId="urn:microsoft.com/office/officeart/2005/8/layout/vList5"/>
    <dgm:cxn modelId="{46BB2C76-6167-4930-8E23-122CD345C014}" type="presParOf" srcId="{87D199F1-8EDB-4FDA-BF94-D735AA04ABCA}" destId="{825F6A34-29D4-4149-AABD-AE7D55E4EDC7}" srcOrd="10" destOrd="0" presId="urn:microsoft.com/office/officeart/2005/8/layout/vList5"/>
    <dgm:cxn modelId="{EBB5F759-43C9-48BC-A2F0-8C2F51B42598}" type="presParOf" srcId="{825F6A34-29D4-4149-AABD-AE7D55E4EDC7}" destId="{2E1851A0-B594-4E12-8676-45E0D9D442DF}" srcOrd="0" destOrd="0" presId="urn:microsoft.com/office/officeart/2005/8/layout/vList5"/>
    <dgm:cxn modelId="{CF0CE5BD-F40B-45B6-8E83-A89BA7772CF1}" type="presParOf" srcId="{825F6A34-29D4-4149-AABD-AE7D55E4EDC7}" destId="{746E72AA-6F3E-4507-9907-1AE4C40CE88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DFCC3-F9FF-402D-9889-29B0395B69FE}" type="doc">
      <dgm:prSet loTypeId="urn:microsoft.com/office/officeart/2005/8/layout/hList7" loCatId="list" qsTypeId="urn:microsoft.com/office/officeart/2005/8/quickstyle/3d1" qsCatId="3D" csTypeId="urn:microsoft.com/office/officeart/2005/8/colors/colorful4" csCatId="colorful" phldr="1"/>
      <dgm:spPr/>
      <dgm:t>
        <a:bodyPr/>
        <a:lstStyle/>
        <a:p>
          <a:endParaRPr lang="en-GB"/>
        </a:p>
      </dgm:t>
    </dgm:pt>
    <dgm:pt modelId="{68E3D205-34AA-40E4-BF3B-BB65A1FC4ACA}">
      <dgm:prSet phldrT="[Texto]" custT="1"/>
      <dgm:spPr/>
      <dgm:t>
        <a:bodyPr/>
        <a:lstStyle/>
        <a:p>
          <a:endParaRPr lang="pt-PT" sz="800" b="1" dirty="0"/>
        </a:p>
        <a:p>
          <a:r>
            <a:rPr lang="pt-PT" sz="1100" b="1" dirty="0">
              <a:solidFill>
                <a:srgbClr val="FFFF00"/>
              </a:solidFill>
            </a:rPr>
            <a:t>Alberto Lombardi</a:t>
          </a:r>
          <a:endParaRPr lang="en-GB" sz="1100" b="1" dirty="0">
            <a:solidFill>
              <a:srgbClr val="FFFF00"/>
            </a:solidFill>
          </a:endParaRPr>
        </a:p>
      </dgm:t>
    </dgm:pt>
    <dgm:pt modelId="{5B8E6E12-B181-4DF8-9EFE-85B046BDB7D6}" type="parTrans" cxnId="{701E8D92-C2A6-4CAE-AD97-AB7586455318}">
      <dgm:prSet/>
      <dgm:spPr/>
      <dgm:t>
        <a:bodyPr/>
        <a:lstStyle/>
        <a:p>
          <a:endParaRPr lang="en-GB"/>
        </a:p>
      </dgm:t>
    </dgm:pt>
    <dgm:pt modelId="{495E2D83-CA14-43E2-8E00-45362F4866C9}" type="sibTrans" cxnId="{701E8D92-C2A6-4CAE-AD97-AB7586455318}">
      <dgm:prSet/>
      <dgm:spPr/>
      <dgm:t>
        <a:bodyPr/>
        <a:lstStyle/>
        <a:p>
          <a:endParaRPr lang="en-GB"/>
        </a:p>
      </dgm:t>
    </dgm:pt>
    <dgm:pt modelId="{53573561-A544-4A75-86DC-890F6FEF54F9}">
      <dgm:prSet phldrT="[Texto]" custT="1"/>
      <dgm:spPr/>
      <dgm:t>
        <a:bodyPr/>
        <a:lstStyle/>
        <a:p>
          <a:endParaRPr lang="en-GB" sz="1000" b="1" dirty="0"/>
        </a:p>
        <a:p>
          <a:r>
            <a:rPr lang="en-GB" sz="1100" b="1" dirty="0">
              <a:solidFill>
                <a:srgbClr val="FFFF00"/>
              </a:solidFill>
            </a:rPr>
            <a:t>Roberto De Toma</a:t>
          </a:r>
        </a:p>
      </dgm:t>
    </dgm:pt>
    <dgm:pt modelId="{12DDA3C0-64FB-4FFD-A0EB-63DCE793297D}" type="parTrans" cxnId="{7E427402-E9E9-44B6-814B-0E4F82230CC8}">
      <dgm:prSet/>
      <dgm:spPr/>
      <dgm:t>
        <a:bodyPr/>
        <a:lstStyle/>
        <a:p>
          <a:endParaRPr lang="en-GB"/>
        </a:p>
      </dgm:t>
    </dgm:pt>
    <dgm:pt modelId="{DBB4502F-0E35-4D0B-BB0F-65E9E1CB81F9}" type="sibTrans" cxnId="{7E427402-E9E9-44B6-814B-0E4F82230CC8}">
      <dgm:prSet/>
      <dgm:spPr/>
      <dgm:t>
        <a:bodyPr/>
        <a:lstStyle/>
        <a:p>
          <a:endParaRPr lang="en-GB"/>
        </a:p>
      </dgm:t>
    </dgm:pt>
    <dgm:pt modelId="{2BD164D2-B17D-48ED-A68A-93F42E3AC47F}">
      <dgm:prSet phldrT="[Texto]" custT="1"/>
      <dgm:spPr/>
      <dgm:t>
        <a:bodyPr/>
        <a:lstStyle/>
        <a:p>
          <a:r>
            <a:rPr lang="it-IT" sz="900" dirty="0"/>
            <a:t> Procurement Department Director </a:t>
          </a:r>
          <a:endParaRPr lang="en-GB" sz="900" dirty="0"/>
        </a:p>
      </dgm:t>
    </dgm:pt>
    <dgm:pt modelId="{D733AD45-8CE4-4CE6-823B-1BE8086784BA}" type="parTrans" cxnId="{01661175-45B9-4D5E-94DC-56305E431DAD}">
      <dgm:prSet/>
      <dgm:spPr/>
      <dgm:t>
        <a:bodyPr/>
        <a:lstStyle/>
        <a:p>
          <a:endParaRPr lang="en-GB"/>
        </a:p>
      </dgm:t>
    </dgm:pt>
    <dgm:pt modelId="{55EDAD63-FAC8-4084-ABDC-A6ADFD598AD4}" type="sibTrans" cxnId="{01661175-45B9-4D5E-94DC-56305E431DAD}">
      <dgm:prSet/>
      <dgm:spPr/>
      <dgm:t>
        <a:bodyPr/>
        <a:lstStyle/>
        <a:p>
          <a:endParaRPr lang="en-GB"/>
        </a:p>
      </dgm:t>
    </dgm:pt>
    <dgm:pt modelId="{593EEA56-4BBB-41A5-B219-E5AF4344D3BE}">
      <dgm:prSet phldrT="[Texto]" custT="1"/>
      <dgm:spPr/>
      <dgm:t>
        <a:bodyPr/>
        <a:lstStyle/>
        <a:p>
          <a:endParaRPr lang="en-GB" sz="1000" b="1" dirty="0"/>
        </a:p>
        <a:p>
          <a:r>
            <a:rPr lang="en-GB" sz="1100" b="1" dirty="0">
              <a:solidFill>
                <a:srgbClr val="FFFF00"/>
              </a:solidFill>
            </a:rPr>
            <a:t>Maria Concetta Conte</a:t>
          </a:r>
        </a:p>
      </dgm:t>
    </dgm:pt>
    <dgm:pt modelId="{5F4F5D78-3BFF-450D-9953-B8209F8EA912}" type="parTrans" cxnId="{81A4484C-2F6C-4911-B9F8-3861DB315CA4}">
      <dgm:prSet/>
      <dgm:spPr/>
      <dgm:t>
        <a:bodyPr/>
        <a:lstStyle/>
        <a:p>
          <a:endParaRPr lang="en-GB"/>
        </a:p>
      </dgm:t>
    </dgm:pt>
    <dgm:pt modelId="{55801274-24EA-483F-8B13-C30F660B0406}" type="sibTrans" cxnId="{81A4484C-2F6C-4911-B9F8-3861DB315CA4}">
      <dgm:prSet/>
      <dgm:spPr/>
      <dgm:t>
        <a:bodyPr/>
        <a:lstStyle/>
        <a:p>
          <a:endParaRPr lang="en-GB"/>
        </a:p>
      </dgm:t>
    </dgm:pt>
    <dgm:pt modelId="{C0DCB51A-BCCC-481B-A6E1-C2C8BFDAB330}">
      <dgm:prSet phldrT="[Texto]" custT="1"/>
      <dgm:spPr/>
      <dgm:t>
        <a:bodyPr/>
        <a:lstStyle/>
        <a:p>
          <a:r>
            <a:rPr lang="it-IT" sz="900" dirty="0"/>
            <a:t> ASLBN Health Director</a:t>
          </a:r>
          <a:endParaRPr lang="en-GB" sz="900" dirty="0"/>
        </a:p>
      </dgm:t>
    </dgm:pt>
    <dgm:pt modelId="{284819C0-E010-4A42-A5C0-070F71CA4898}" type="parTrans" cxnId="{CBB3B528-9971-4C20-96D2-ECE148D7E22B}">
      <dgm:prSet/>
      <dgm:spPr/>
      <dgm:t>
        <a:bodyPr/>
        <a:lstStyle/>
        <a:p>
          <a:endParaRPr lang="en-GB"/>
        </a:p>
      </dgm:t>
    </dgm:pt>
    <dgm:pt modelId="{4E50B419-1FB3-47E2-B4F1-CEDEE0C383CA}" type="sibTrans" cxnId="{CBB3B528-9971-4C20-96D2-ECE148D7E22B}">
      <dgm:prSet/>
      <dgm:spPr/>
      <dgm:t>
        <a:bodyPr/>
        <a:lstStyle/>
        <a:p>
          <a:endParaRPr lang="en-GB"/>
        </a:p>
      </dgm:t>
    </dgm:pt>
    <dgm:pt modelId="{5B43E61E-E52B-4E9E-A27C-6B121F3E6FE1}">
      <dgm:prSet phldrT="[Texto]" custT="1"/>
      <dgm:spPr/>
      <dgm:t>
        <a:bodyPr/>
        <a:lstStyle/>
        <a:p>
          <a:r>
            <a:rPr lang="it-IT" sz="900" dirty="0"/>
            <a:t> Data </a:t>
          </a:r>
          <a:r>
            <a:rPr lang="it-IT" sz="900" dirty="0" err="1"/>
            <a:t>Protection</a:t>
          </a:r>
          <a:r>
            <a:rPr lang="it-IT" sz="900" dirty="0"/>
            <a:t> </a:t>
          </a:r>
          <a:r>
            <a:rPr lang="it-IT" sz="900" dirty="0" err="1"/>
            <a:t>Officer</a:t>
          </a:r>
          <a:endParaRPr lang="en-GB" sz="900" dirty="0"/>
        </a:p>
      </dgm:t>
    </dgm:pt>
    <dgm:pt modelId="{99B56570-CA17-4E72-A8C4-3AEF1EB2C799}" type="parTrans" cxnId="{BDA1DA7E-A198-45B4-98B5-B68231A7CD6E}">
      <dgm:prSet/>
      <dgm:spPr/>
      <dgm:t>
        <a:bodyPr/>
        <a:lstStyle/>
        <a:p>
          <a:endParaRPr lang="en-GB"/>
        </a:p>
      </dgm:t>
    </dgm:pt>
    <dgm:pt modelId="{216CCD4F-3B53-41A8-931F-C1BCD35D09C2}" type="sibTrans" cxnId="{BDA1DA7E-A198-45B4-98B5-B68231A7CD6E}">
      <dgm:prSet/>
      <dgm:spPr/>
      <dgm:t>
        <a:bodyPr/>
        <a:lstStyle/>
        <a:p>
          <a:endParaRPr lang="en-GB"/>
        </a:p>
      </dgm:t>
    </dgm:pt>
    <dgm:pt modelId="{0FEE8C4E-1C3F-450E-9160-DED38030EDFE}">
      <dgm:prSet phldrT="[Texto]" custT="1"/>
      <dgm:spPr/>
      <dgm:t>
        <a:bodyPr/>
        <a:lstStyle/>
        <a:p>
          <a:r>
            <a:rPr lang="it-IT" sz="900" dirty="0"/>
            <a:t> </a:t>
          </a:r>
          <a:r>
            <a:rPr lang="en-US" sz="900" dirty="0"/>
            <a:t>Clinical Engineering Unit Manager</a:t>
          </a:r>
          <a:endParaRPr lang="en-GB" sz="900" dirty="0"/>
        </a:p>
      </dgm:t>
    </dgm:pt>
    <dgm:pt modelId="{5B911F56-77A8-4C60-870B-4A22A18D9A33}" type="parTrans" cxnId="{7DA4F213-66B2-4DFF-BC3E-52B45BB54CB2}">
      <dgm:prSet/>
      <dgm:spPr/>
      <dgm:t>
        <a:bodyPr/>
        <a:lstStyle/>
        <a:p>
          <a:endParaRPr lang="it-IT"/>
        </a:p>
      </dgm:t>
    </dgm:pt>
    <dgm:pt modelId="{F3DE1D52-710E-423A-B9BC-04B51920BE9F}" type="sibTrans" cxnId="{7DA4F213-66B2-4DFF-BC3E-52B45BB54CB2}">
      <dgm:prSet/>
      <dgm:spPr/>
      <dgm:t>
        <a:bodyPr/>
        <a:lstStyle/>
        <a:p>
          <a:endParaRPr lang="it-IT"/>
        </a:p>
      </dgm:t>
    </dgm:pt>
    <dgm:pt modelId="{F9241247-B8FB-48FD-B8B5-5AA026ECC3DB}">
      <dgm:prSet custT="1"/>
      <dgm:spPr/>
      <dgm:t>
        <a:bodyPr/>
        <a:lstStyle/>
        <a:p>
          <a:r>
            <a:rPr lang="it-IT" sz="900" dirty="0"/>
            <a:t> Health </a:t>
          </a:r>
          <a:r>
            <a:rPr lang="en-US" sz="900" dirty="0"/>
            <a:t>Civil Engineer</a:t>
          </a:r>
          <a:endParaRPr lang="it-IT" sz="900" dirty="0"/>
        </a:p>
      </dgm:t>
    </dgm:pt>
    <dgm:pt modelId="{9D13F2A8-D3D7-4F2F-B378-EFDE428F7069}" type="parTrans" cxnId="{6D80B046-BF56-4D42-A1D4-0A6E2169B292}">
      <dgm:prSet/>
      <dgm:spPr/>
      <dgm:t>
        <a:bodyPr/>
        <a:lstStyle/>
        <a:p>
          <a:endParaRPr lang="it-IT"/>
        </a:p>
      </dgm:t>
    </dgm:pt>
    <dgm:pt modelId="{D632E83B-35C0-46F2-8105-A2C60DEEE40B}" type="sibTrans" cxnId="{6D80B046-BF56-4D42-A1D4-0A6E2169B292}">
      <dgm:prSet/>
      <dgm:spPr/>
      <dgm:t>
        <a:bodyPr/>
        <a:lstStyle/>
        <a:p>
          <a:endParaRPr lang="it-IT"/>
        </a:p>
      </dgm:t>
    </dgm:pt>
    <dgm:pt modelId="{71CC8BE0-2120-49E6-A73C-499CC7AF7D42}">
      <dgm:prSet phldrT="[Texto]" custT="1"/>
      <dgm:spPr/>
      <dgm:t>
        <a:bodyPr/>
        <a:lstStyle/>
        <a:p>
          <a:r>
            <a:rPr lang="it-IT" sz="900" dirty="0"/>
            <a:t> Social Health </a:t>
          </a:r>
          <a:r>
            <a:rPr lang="it-IT" sz="900" dirty="0" err="1"/>
            <a:t>Coordination</a:t>
          </a:r>
          <a:r>
            <a:rPr lang="it-IT" sz="900" dirty="0"/>
            <a:t> Director</a:t>
          </a:r>
          <a:endParaRPr lang="en-GB" sz="900" dirty="0"/>
        </a:p>
      </dgm:t>
    </dgm:pt>
    <dgm:pt modelId="{D37DC217-83FB-4F5E-ADD4-2E9097CDFDDD}" type="parTrans" cxnId="{96DD078F-2654-47A8-97F0-CCFFB8342BA5}">
      <dgm:prSet/>
      <dgm:spPr/>
      <dgm:t>
        <a:bodyPr/>
        <a:lstStyle/>
        <a:p>
          <a:endParaRPr lang="it-IT"/>
        </a:p>
      </dgm:t>
    </dgm:pt>
    <dgm:pt modelId="{2C9B6903-20BB-4526-92B3-01A571164AF8}" type="sibTrans" cxnId="{96DD078F-2654-47A8-97F0-CCFFB8342BA5}">
      <dgm:prSet/>
      <dgm:spPr/>
      <dgm:t>
        <a:bodyPr/>
        <a:lstStyle/>
        <a:p>
          <a:endParaRPr lang="it-IT"/>
        </a:p>
      </dgm:t>
    </dgm:pt>
    <dgm:pt modelId="{C766AD0A-3F95-4BA5-99BF-082AF87BBCC6}">
      <dgm:prSet phldrT="[Texto]"/>
      <dgm:spPr/>
      <dgm:t>
        <a:bodyPr/>
        <a:lstStyle/>
        <a:p>
          <a:endParaRPr lang="en-GB" sz="600" dirty="0"/>
        </a:p>
      </dgm:t>
    </dgm:pt>
    <dgm:pt modelId="{5FFAC51B-262A-44CE-9A56-BFBEDC69ABC4}" type="parTrans" cxnId="{9995FDEB-5C76-4435-AD19-957FB198D594}">
      <dgm:prSet/>
      <dgm:spPr/>
      <dgm:t>
        <a:bodyPr/>
        <a:lstStyle/>
        <a:p>
          <a:endParaRPr lang="it-IT"/>
        </a:p>
      </dgm:t>
    </dgm:pt>
    <dgm:pt modelId="{E98C727A-2A13-4BA7-A501-1595FFDC3D9E}" type="sibTrans" cxnId="{9995FDEB-5C76-4435-AD19-957FB198D594}">
      <dgm:prSet/>
      <dgm:spPr/>
      <dgm:t>
        <a:bodyPr/>
        <a:lstStyle/>
        <a:p>
          <a:endParaRPr lang="it-IT"/>
        </a:p>
      </dgm:t>
    </dgm:pt>
    <dgm:pt modelId="{E82A5DBA-9756-4F91-886A-F91ABAC24777}">
      <dgm:prSet phldrT="[Texto]" custT="1"/>
      <dgm:spPr/>
      <dgm:t>
        <a:bodyPr/>
        <a:lstStyle/>
        <a:p>
          <a:r>
            <a:rPr lang="en-US" sz="900" dirty="0"/>
            <a:t> Prevention and Protection Officer</a:t>
          </a:r>
          <a:endParaRPr lang="en-GB" sz="900" dirty="0"/>
        </a:p>
      </dgm:t>
    </dgm:pt>
    <dgm:pt modelId="{8EF899F1-919D-4EFD-AD5F-C52E04AD1334}" type="parTrans" cxnId="{A755D498-48EB-4389-B1FB-373B832D1A26}">
      <dgm:prSet/>
      <dgm:spPr/>
      <dgm:t>
        <a:bodyPr/>
        <a:lstStyle/>
        <a:p>
          <a:endParaRPr lang="it-IT"/>
        </a:p>
      </dgm:t>
    </dgm:pt>
    <dgm:pt modelId="{418A45B1-1D83-4B1E-BCF8-E860EEC358B4}" type="sibTrans" cxnId="{A755D498-48EB-4389-B1FB-373B832D1A26}">
      <dgm:prSet/>
      <dgm:spPr/>
      <dgm:t>
        <a:bodyPr/>
        <a:lstStyle/>
        <a:p>
          <a:endParaRPr lang="it-IT"/>
        </a:p>
      </dgm:t>
    </dgm:pt>
    <dgm:pt modelId="{20053AFD-E8A0-4113-ABE7-B8BB158F558D}">
      <dgm:prSet phldrT="[Texto]" custT="1"/>
      <dgm:spPr/>
      <dgm:t>
        <a:bodyPr/>
        <a:lstStyle/>
        <a:p>
          <a:r>
            <a:rPr lang="en-GB" sz="900" dirty="0"/>
            <a:t> HTA &amp; Telemedicine expert </a:t>
          </a:r>
        </a:p>
      </dgm:t>
    </dgm:pt>
    <dgm:pt modelId="{D4420F84-9FFD-4A1C-B2CC-2A1F59269117}" type="parTrans" cxnId="{F6F16163-138C-4FFC-8CA9-61B0C6ED9634}">
      <dgm:prSet/>
      <dgm:spPr/>
      <dgm:t>
        <a:bodyPr/>
        <a:lstStyle/>
        <a:p>
          <a:endParaRPr lang="it-IT"/>
        </a:p>
      </dgm:t>
    </dgm:pt>
    <dgm:pt modelId="{0FD6E92B-52E5-4440-A982-C6F9D795DCDE}" type="sibTrans" cxnId="{F6F16163-138C-4FFC-8CA9-61B0C6ED9634}">
      <dgm:prSet/>
      <dgm:spPr/>
      <dgm:t>
        <a:bodyPr/>
        <a:lstStyle/>
        <a:p>
          <a:endParaRPr lang="it-IT"/>
        </a:p>
      </dgm:t>
    </dgm:pt>
    <dgm:pt modelId="{0C3A3936-431C-4B67-B804-ABE5A7A46E6C}">
      <dgm:prSet custT="1"/>
      <dgm:spPr/>
      <dgm:t>
        <a:bodyPr/>
        <a:lstStyle/>
        <a:p>
          <a:r>
            <a:rPr lang="it-IT" sz="900" dirty="0"/>
            <a:t> Project Management </a:t>
          </a:r>
          <a:r>
            <a:rPr lang="it-IT" sz="900" dirty="0" err="1"/>
            <a:t>expert</a:t>
          </a:r>
          <a:endParaRPr lang="it-IT" sz="900" dirty="0"/>
        </a:p>
      </dgm:t>
    </dgm:pt>
    <dgm:pt modelId="{617C3AC4-BE8E-4C62-847A-C48D11AC70A3}" type="parTrans" cxnId="{9B9B00C0-A95D-4828-9F28-8006868E1884}">
      <dgm:prSet/>
      <dgm:spPr/>
      <dgm:t>
        <a:bodyPr/>
        <a:lstStyle/>
        <a:p>
          <a:endParaRPr lang="it-IT"/>
        </a:p>
      </dgm:t>
    </dgm:pt>
    <dgm:pt modelId="{9273B65A-D126-4667-8DB0-1B17868B4E14}" type="sibTrans" cxnId="{9B9B00C0-A95D-4828-9F28-8006868E1884}">
      <dgm:prSet/>
      <dgm:spPr/>
      <dgm:t>
        <a:bodyPr/>
        <a:lstStyle/>
        <a:p>
          <a:endParaRPr lang="it-IT"/>
        </a:p>
      </dgm:t>
    </dgm:pt>
    <dgm:pt modelId="{6962394A-CC04-4FA4-95B6-1AA847CADD0E}">
      <dgm:prSet phldrT="[Texto]" custT="1"/>
      <dgm:spPr/>
      <dgm:t>
        <a:bodyPr/>
        <a:lstStyle/>
        <a:p>
          <a:r>
            <a:rPr lang="en-US" sz="900" dirty="0"/>
            <a:t>Campania Region Crisis Unit Member</a:t>
          </a:r>
          <a:endParaRPr lang="en-GB" sz="900" dirty="0"/>
        </a:p>
      </dgm:t>
    </dgm:pt>
    <dgm:pt modelId="{877078CF-8DA8-4A14-8CFB-C5A232EA5051}" type="parTrans" cxnId="{0BFC61DC-30A7-4996-9CEC-D2E75CFE564C}">
      <dgm:prSet/>
      <dgm:spPr/>
      <dgm:t>
        <a:bodyPr/>
        <a:lstStyle/>
        <a:p>
          <a:endParaRPr lang="it-IT"/>
        </a:p>
      </dgm:t>
    </dgm:pt>
    <dgm:pt modelId="{B0A990E1-8844-4D19-9D0B-671574D96807}" type="sibTrans" cxnId="{0BFC61DC-30A7-4996-9CEC-D2E75CFE564C}">
      <dgm:prSet/>
      <dgm:spPr/>
      <dgm:t>
        <a:bodyPr/>
        <a:lstStyle/>
        <a:p>
          <a:endParaRPr lang="it-IT"/>
        </a:p>
      </dgm:t>
    </dgm:pt>
    <dgm:pt modelId="{6AD6E457-F532-4761-AA4F-E4FB656E678B}" type="pres">
      <dgm:prSet presAssocID="{CC6DFCC3-F9FF-402D-9889-29B0395B69FE}" presName="Name0" presStyleCnt="0">
        <dgm:presLayoutVars>
          <dgm:dir/>
          <dgm:resizeHandles val="exact"/>
        </dgm:presLayoutVars>
      </dgm:prSet>
      <dgm:spPr/>
    </dgm:pt>
    <dgm:pt modelId="{E73A2557-7B78-4693-8203-C0F7479AD9D4}" type="pres">
      <dgm:prSet presAssocID="{CC6DFCC3-F9FF-402D-9889-29B0395B69FE}" presName="fgShape" presStyleLbl="fgShp" presStyleIdx="0" presStyleCnt="1" custFlipVert="0" custScaleX="108696" custScaleY="7123" custLinFactY="-100000" custLinFactNeighborY="-191101"/>
      <dgm:spPr/>
    </dgm:pt>
    <dgm:pt modelId="{5A71C9F0-F7A2-4853-9E1A-D27F885154BE}" type="pres">
      <dgm:prSet presAssocID="{CC6DFCC3-F9FF-402D-9889-29B0395B69FE}" presName="linComp" presStyleCnt="0"/>
      <dgm:spPr/>
    </dgm:pt>
    <dgm:pt modelId="{A2A3971D-F4F9-4367-9915-519F31974028}" type="pres">
      <dgm:prSet presAssocID="{68E3D205-34AA-40E4-BF3B-BB65A1FC4ACA}" presName="compNode" presStyleCnt="0"/>
      <dgm:spPr/>
    </dgm:pt>
    <dgm:pt modelId="{40A08C45-4B08-47F5-A2DB-971B5FAAA61E}" type="pres">
      <dgm:prSet presAssocID="{68E3D205-34AA-40E4-BF3B-BB65A1FC4ACA}" presName="bkgdShape" presStyleLbl="node1" presStyleIdx="0" presStyleCnt="3"/>
      <dgm:spPr/>
    </dgm:pt>
    <dgm:pt modelId="{DCCA8B7A-FC36-4EAA-8C81-E9C9F19E83DE}" type="pres">
      <dgm:prSet presAssocID="{68E3D205-34AA-40E4-BF3B-BB65A1FC4ACA}" presName="nodeTx" presStyleLbl="node1" presStyleIdx="0" presStyleCnt="3">
        <dgm:presLayoutVars>
          <dgm:bulletEnabled val="1"/>
        </dgm:presLayoutVars>
      </dgm:prSet>
      <dgm:spPr/>
    </dgm:pt>
    <dgm:pt modelId="{38D953D8-DB7E-4ACC-8959-219B38E4028C}" type="pres">
      <dgm:prSet presAssocID="{68E3D205-34AA-40E4-BF3B-BB65A1FC4ACA}" presName="invisiNode" presStyleLbl="node1" presStyleIdx="0" presStyleCnt="3"/>
      <dgm:spPr/>
    </dgm:pt>
    <dgm:pt modelId="{737910C5-60BE-451A-8CA2-4601B483F6A2}" type="pres">
      <dgm:prSet presAssocID="{68E3D205-34AA-40E4-BF3B-BB65A1FC4ACA}" presName="imagNode" presStyleLbl="fgImgPlace1" presStyleIdx="0" presStyleCnt="3" custScaleX="126744" custScaleY="121884"/>
      <dgm:spPr>
        <a:blipFill rotWithShape="0">
          <a:blip xmlns:r="http://schemas.openxmlformats.org/officeDocument/2006/relationships" r:embed="rId1"/>
          <a:stretch>
            <a:fillRect/>
          </a:stretch>
        </a:blipFill>
      </dgm:spPr>
    </dgm:pt>
    <dgm:pt modelId="{FF934FCD-0E0C-40D2-9562-137F055D95F9}" type="pres">
      <dgm:prSet presAssocID="{495E2D83-CA14-43E2-8E00-45362F4866C9}" presName="sibTrans" presStyleLbl="sibTrans2D1" presStyleIdx="0" presStyleCnt="0"/>
      <dgm:spPr/>
    </dgm:pt>
    <dgm:pt modelId="{99C0751A-08F1-4811-AD86-4EA58699F465}" type="pres">
      <dgm:prSet presAssocID="{53573561-A544-4A75-86DC-890F6FEF54F9}" presName="compNode" presStyleCnt="0"/>
      <dgm:spPr/>
    </dgm:pt>
    <dgm:pt modelId="{A5CE07FB-1224-4A64-8602-053FC70191AE}" type="pres">
      <dgm:prSet presAssocID="{53573561-A544-4A75-86DC-890F6FEF54F9}" presName="bkgdShape" presStyleLbl="node1" presStyleIdx="1" presStyleCnt="3"/>
      <dgm:spPr/>
    </dgm:pt>
    <dgm:pt modelId="{E8853C12-474B-40A3-AD05-2D05C0AF4201}" type="pres">
      <dgm:prSet presAssocID="{53573561-A544-4A75-86DC-890F6FEF54F9}" presName="nodeTx" presStyleLbl="node1" presStyleIdx="1" presStyleCnt="3">
        <dgm:presLayoutVars>
          <dgm:bulletEnabled val="1"/>
        </dgm:presLayoutVars>
      </dgm:prSet>
      <dgm:spPr/>
    </dgm:pt>
    <dgm:pt modelId="{62531C6F-A97F-40F1-A139-94BEB13887A3}" type="pres">
      <dgm:prSet presAssocID="{53573561-A544-4A75-86DC-890F6FEF54F9}" presName="invisiNode" presStyleLbl="node1" presStyleIdx="1" presStyleCnt="3"/>
      <dgm:spPr/>
    </dgm:pt>
    <dgm:pt modelId="{D93CD8DE-6B75-4BBE-AB3F-468F5D1FA98C}" type="pres">
      <dgm:prSet presAssocID="{53573561-A544-4A75-86DC-890F6FEF54F9}" presName="imagNode" presStyleLbl="fgImgPlace1" presStyleIdx="1" presStyleCnt="3" custScaleX="144516" custScaleY="122458"/>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09A5CB32-3E85-42F4-9C74-9F03ACF0BF26}" type="pres">
      <dgm:prSet presAssocID="{DBB4502F-0E35-4D0B-BB0F-65E9E1CB81F9}" presName="sibTrans" presStyleLbl="sibTrans2D1" presStyleIdx="0" presStyleCnt="0"/>
      <dgm:spPr/>
    </dgm:pt>
    <dgm:pt modelId="{8D61CD4B-66C9-4823-82E4-3D6CC898C572}" type="pres">
      <dgm:prSet presAssocID="{593EEA56-4BBB-41A5-B219-E5AF4344D3BE}" presName="compNode" presStyleCnt="0"/>
      <dgm:spPr/>
    </dgm:pt>
    <dgm:pt modelId="{0BD2450C-4DA3-4457-A7F8-FA83D620657E}" type="pres">
      <dgm:prSet presAssocID="{593EEA56-4BBB-41A5-B219-E5AF4344D3BE}" presName="bkgdShape" presStyleLbl="node1" presStyleIdx="2" presStyleCnt="3"/>
      <dgm:spPr/>
    </dgm:pt>
    <dgm:pt modelId="{A0461C1C-C31F-4002-93AD-F42A4E710969}" type="pres">
      <dgm:prSet presAssocID="{593EEA56-4BBB-41A5-B219-E5AF4344D3BE}" presName="nodeTx" presStyleLbl="node1" presStyleIdx="2" presStyleCnt="3">
        <dgm:presLayoutVars>
          <dgm:bulletEnabled val="1"/>
        </dgm:presLayoutVars>
      </dgm:prSet>
      <dgm:spPr/>
    </dgm:pt>
    <dgm:pt modelId="{321492F2-3880-4E4C-B8D0-A27B0AAB3731}" type="pres">
      <dgm:prSet presAssocID="{593EEA56-4BBB-41A5-B219-E5AF4344D3BE}" presName="invisiNode" presStyleLbl="node1" presStyleIdx="2" presStyleCnt="3"/>
      <dgm:spPr/>
    </dgm:pt>
    <dgm:pt modelId="{B84A584B-CF67-4EDB-BFDA-604407D6E4B2}" type="pres">
      <dgm:prSet presAssocID="{593EEA56-4BBB-41A5-B219-E5AF4344D3BE}" presName="imagNode" presStyleLbl="fgImgPlace1" presStyleIdx="2" presStyleCnt="3" custScaleX="122580" custScaleY="122458"/>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7E427402-E9E9-44B6-814B-0E4F82230CC8}" srcId="{CC6DFCC3-F9FF-402D-9889-29B0395B69FE}" destId="{53573561-A544-4A75-86DC-890F6FEF54F9}" srcOrd="1" destOrd="0" parTransId="{12DDA3C0-64FB-4FFD-A0EB-63DCE793297D}" sibTransId="{DBB4502F-0E35-4D0B-BB0F-65E9E1CB81F9}"/>
    <dgm:cxn modelId="{29D1E602-C4CB-4DB7-B2CC-81E0A235640C}" type="presOf" srcId="{53573561-A544-4A75-86DC-890F6FEF54F9}" destId="{A5CE07FB-1224-4A64-8602-053FC70191AE}" srcOrd="0" destOrd="0" presId="urn:microsoft.com/office/officeart/2005/8/layout/hList7"/>
    <dgm:cxn modelId="{8CB0C604-0347-4A30-80E2-A604E40F4676}" type="presOf" srcId="{F9241247-B8FB-48FD-B8B5-5AA026ECC3DB}" destId="{E8853C12-474B-40A3-AD05-2D05C0AF4201}" srcOrd="1" destOrd="2" presId="urn:microsoft.com/office/officeart/2005/8/layout/hList7"/>
    <dgm:cxn modelId="{7DA4F213-66B2-4DFF-BC3E-52B45BB54CB2}" srcId="{68E3D205-34AA-40E4-BF3B-BB65A1FC4ACA}" destId="{0FEE8C4E-1C3F-450E-9160-DED38030EDFE}" srcOrd="1" destOrd="0" parTransId="{5B911F56-77A8-4C60-870B-4A22A18D9A33}" sibTransId="{F3DE1D52-710E-423A-B9BC-04B51920BE9F}"/>
    <dgm:cxn modelId="{192ACC15-0D7F-4658-854E-C332FDC9F093}" type="presOf" srcId="{71CC8BE0-2120-49E6-A73C-499CC7AF7D42}" destId="{A0461C1C-C31F-4002-93AD-F42A4E710969}" srcOrd="1" destOrd="2" presId="urn:microsoft.com/office/officeart/2005/8/layout/hList7"/>
    <dgm:cxn modelId="{5AFF6E19-947D-4276-8C34-7D89DA0B01C2}" type="presOf" srcId="{E82A5DBA-9756-4F91-886A-F91ABAC24777}" destId="{40A08C45-4B08-47F5-A2DB-971B5FAAA61E}" srcOrd="0" destOrd="3" presId="urn:microsoft.com/office/officeart/2005/8/layout/hList7"/>
    <dgm:cxn modelId="{0D23E21C-54DE-42DD-B27A-5049668E6F56}" type="presOf" srcId="{0C3A3936-431C-4B67-B804-ABE5A7A46E6C}" destId="{A5CE07FB-1224-4A64-8602-053FC70191AE}" srcOrd="0" destOrd="3" presId="urn:microsoft.com/office/officeart/2005/8/layout/hList7"/>
    <dgm:cxn modelId="{3100B01F-5876-4A83-BA0E-44A329FADEDA}" type="presOf" srcId="{20053AFD-E8A0-4113-ABE7-B8BB158F558D}" destId="{40A08C45-4B08-47F5-A2DB-971B5FAAA61E}" srcOrd="0" destOrd="4" presId="urn:microsoft.com/office/officeart/2005/8/layout/hList7"/>
    <dgm:cxn modelId="{CEDECB1F-9BC6-475E-BFB7-7451C020F9B3}" type="presOf" srcId="{C766AD0A-3F95-4BA5-99BF-082AF87BBCC6}" destId="{DCCA8B7A-FC36-4EAA-8C81-E9C9F19E83DE}" srcOrd="1" destOrd="5" presId="urn:microsoft.com/office/officeart/2005/8/layout/hList7"/>
    <dgm:cxn modelId="{8F2C6124-2723-496C-9F7D-29D1C1081634}" type="presOf" srcId="{6962394A-CC04-4FA4-95B6-1AA847CADD0E}" destId="{A0461C1C-C31F-4002-93AD-F42A4E710969}" srcOrd="1" destOrd="3" presId="urn:microsoft.com/office/officeart/2005/8/layout/hList7"/>
    <dgm:cxn modelId="{CBB3B528-9971-4C20-96D2-ECE148D7E22B}" srcId="{593EEA56-4BBB-41A5-B219-E5AF4344D3BE}" destId="{C0DCB51A-BCCC-481B-A6E1-C2C8BFDAB330}" srcOrd="0" destOrd="0" parTransId="{284819C0-E010-4A42-A5C0-070F71CA4898}" sibTransId="{4E50B419-1FB3-47E2-B4F1-CEDEE0C383CA}"/>
    <dgm:cxn modelId="{E78C683E-4709-4AF3-A139-5CDC49BC6140}" type="presOf" srcId="{68E3D205-34AA-40E4-BF3B-BB65A1FC4ACA}" destId="{40A08C45-4B08-47F5-A2DB-971B5FAAA61E}" srcOrd="0" destOrd="0" presId="urn:microsoft.com/office/officeart/2005/8/layout/hList7"/>
    <dgm:cxn modelId="{F3F9B95C-C229-46EC-86E8-1837C8501304}" type="presOf" srcId="{71CC8BE0-2120-49E6-A73C-499CC7AF7D42}" destId="{0BD2450C-4DA3-4457-A7F8-FA83D620657E}" srcOrd="0" destOrd="2" presId="urn:microsoft.com/office/officeart/2005/8/layout/hList7"/>
    <dgm:cxn modelId="{9DC0D362-1E27-4081-974B-3436FC054739}" type="presOf" srcId="{53573561-A544-4A75-86DC-890F6FEF54F9}" destId="{E8853C12-474B-40A3-AD05-2D05C0AF4201}" srcOrd="1" destOrd="0" presId="urn:microsoft.com/office/officeart/2005/8/layout/hList7"/>
    <dgm:cxn modelId="{F6F16163-138C-4FFC-8CA9-61B0C6ED9634}" srcId="{68E3D205-34AA-40E4-BF3B-BB65A1FC4ACA}" destId="{20053AFD-E8A0-4113-ABE7-B8BB158F558D}" srcOrd="3" destOrd="0" parTransId="{D4420F84-9FFD-4A1C-B2CC-2A1F59269117}" sibTransId="{0FD6E92B-52E5-4440-A982-C6F9D795DCDE}"/>
    <dgm:cxn modelId="{4DCC7B64-9EA8-42DB-A760-71EF0568DCC5}" type="presOf" srcId="{2BD164D2-B17D-48ED-A68A-93F42E3AC47F}" destId="{A5CE07FB-1224-4A64-8602-053FC70191AE}" srcOrd="0" destOrd="1" presId="urn:microsoft.com/office/officeart/2005/8/layout/hList7"/>
    <dgm:cxn modelId="{6FBF2266-3020-46CC-B1BB-48F1FD59F223}" type="presOf" srcId="{E82A5DBA-9756-4F91-886A-F91ABAC24777}" destId="{DCCA8B7A-FC36-4EAA-8C81-E9C9F19E83DE}" srcOrd="1" destOrd="3" presId="urn:microsoft.com/office/officeart/2005/8/layout/hList7"/>
    <dgm:cxn modelId="{6D80B046-BF56-4D42-A1D4-0A6E2169B292}" srcId="{53573561-A544-4A75-86DC-890F6FEF54F9}" destId="{F9241247-B8FB-48FD-B8B5-5AA026ECC3DB}" srcOrd="1" destOrd="0" parTransId="{9D13F2A8-D3D7-4F2F-B378-EFDE428F7069}" sibTransId="{D632E83B-35C0-46F2-8105-A2C60DEEE40B}"/>
    <dgm:cxn modelId="{D5E19E69-5BAE-4B39-83A3-636FFE12014F}" type="presOf" srcId="{6962394A-CC04-4FA4-95B6-1AA847CADD0E}" destId="{0BD2450C-4DA3-4457-A7F8-FA83D620657E}" srcOrd="0" destOrd="3" presId="urn:microsoft.com/office/officeart/2005/8/layout/hList7"/>
    <dgm:cxn modelId="{4CCC2A4C-6932-43E9-9BE0-1E78453A8C76}" type="presOf" srcId="{C0DCB51A-BCCC-481B-A6E1-C2C8BFDAB330}" destId="{0BD2450C-4DA3-4457-A7F8-FA83D620657E}" srcOrd="0" destOrd="1" presId="urn:microsoft.com/office/officeart/2005/8/layout/hList7"/>
    <dgm:cxn modelId="{81A4484C-2F6C-4911-B9F8-3861DB315CA4}" srcId="{CC6DFCC3-F9FF-402D-9889-29B0395B69FE}" destId="{593EEA56-4BBB-41A5-B219-E5AF4344D3BE}" srcOrd="2" destOrd="0" parTransId="{5F4F5D78-3BFF-450D-9953-B8209F8EA912}" sibTransId="{55801274-24EA-483F-8B13-C30F660B0406}"/>
    <dgm:cxn modelId="{FF3E026E-A8D9-41E5-A001-A56285410998}" type="presOf" srcId="{C0DCB51A-BCCC-481B-A6E1-C2C8BFDAB330}" destId="{A0461C1C-C31F-4002-93AD-F42A4E710969}" srcOrd="1" destOrd="1" presId="urn:microsoft.com/office/officeart/2005/8/layout/hList7"/>
    <dgm:cxn modelId="{14BE866F-28AE-4565-A362-3DC3B6CD431F}" type="presOf" srcId="{CC6DFCC3-F9FF-402D-9889-29B0395B69FE}" destId="{6AD6E457-F532-4761-AA4F-E4FB656E678B}" srcOrd="0" destOrd="0" presId="urn:microsoft.com/office/officeart/2005/8/layout/hList7"/>
    <dgm:cxn modelId="{9F71C870-6736-4965-864D-23730A3B6040}" type="presOf" srcId="{0C3A3936-431C-4B67-B804-ABE5A7A46E6C}" destId="{E8853C12-474B-40A3-AD05-2D05C0AF4201}" srcOrd="1" destOrd="3" presId="urn:microsoft.com/office/officeart/2005/8/layout/hList7"/>
    <dgm:cxn modelId="{01661175-45B9-4D5E-94DC-56305E431DAD}" srcId="{53573561-A544-4A75-86DC-890F6FEF54F9}" destId="{2BD164D2-B17D-48ED-A68A-93F42E3AC47F}" srcOrd="0" destOrd="0" parTransId="{D733AD45-8CE4-4CE6-823B-1BE8086784BA}" sibTransId="{55EDAD63-FAC8-4084-ABDC-A6ADFD598AD4}"/>
    <dgm:cxn modelId="{BDA1DA7E-A198-45B4-98B5-B68231A7CD6E}" srcId="{68E3D205-34AA-40E4-BF3B-BB65A1FC4ACA}" destId="{5B43E61E-E52B-4E9E-A27C-6B121F3E6FE1}" srcOrd="0" destOrd="0" parTransId="{99B56570-CA17-4E72-A8C4-3AEF1EB2C799}" sibTransId="{216CCD4F-3B53-41A8-931F-C1BCD35D09C2}"/>
    <dgm:cxn modelId="{29C68D89-9212-4CE7-BE5B-D9FAC51E1155}" type="presOf" srcId="{C766AD0A-3F95-4BA5-99BF-082AF87BBCC6}" destId="{40A08C45-4B08-47F5-A2DB-971B5FAAA61E}" srcOrd="0" destOrd="5" presId="urn:microsoft.com/office/officeart/2005/8/layout/hList7"/>
    <dgm:cxn modelId="{F205E389-1663-425B-ABC1-7E596047B31A}" type="presOf" srcId="{593EEA56-4BBB-41A5-B219-E5AF4344D3BE}" destId="{0BD2450C-4DA3-4457-A7F8-FA83D620657E}" srcOrd="0" destOrd="0" presId="urn:microsoft.com/office/officeart/2005/8/layout/hList7"/>
    <dgm:cxn modelId="{96DD078F-2654-47A8-97F0-CCFFB8342BA5}" srcId="{593EEA56-4BBB-41A5-B219-E5AF4344D3BE}" destId="{71CC8BE0-2120-49E6-A73C-499CC7AF7D42}" srcOrd="1" destOrd="0" parTransId="{D37DC217-83FB-4F5E-ADD4-2E9097CDFDDD}" sibTransId="{2C9B6903-20BB-4526-92B3-01A571164AF8}"/>
    <dgm:cxn modelId="{701E8D92-C2A6-4CAE-AD97-AB7586455318}" srcId="{CC6DFCC3-F9FF-402D-9889-29B0395B69FE}" destId="{68E3D205-34AA-40E4-BF3B-BB65A1FC4ACA}" srcOrd="0" destOrd="0" parTransId="{5B8E6E12-B181-4DF8-9EFE-85B046BDB7D6}" sibTransId="{495E2D83-CA14-43E2-8E00-45362F4866C9}"/>
    <dgm:cxn modelId="{A755D498-48EB-4389-B1FB-373B832D1A26}" srcId="{68E3D205-34AA-40E4-BF3B-BB65A1FC4ACA}" destId="{E82A5DBA-9756-4F91-886A-F91ABAC24777}" srcOrd="2" destOrd="0" parTransId="{8EF899F1-919D-4EFD-AD5F-C52E04AD1334}" sibTransId="{418A45B1-1D83-4B1E-BCF8-E860EEC358B4}"/>
    <dgm:cxn modelId="{B43D3A9D-D3E2-4BD2-8CFE-3C9BBD9C5428}" type="presOf" srcId="{2BD164D2-B17D-48ED-A68A-93F42E3AC47F}" destId="{E8853C12-474B-40A3-AD05-2D05C0AF4201}" srcOrd="1" destOrd="1" presId="urn:microsoft.com/office/officeart/2005/8/layout/hList7"/>
    <dgm:cxn modelId="{9CC0B9A3-40FF-453A-924C-4341806D4FF0}" type="presOf" srcId="{495E2D83-CA14-43E2-8E00-45362F4866C9}" destId="{FF934FCD-0E0C-40D2-9562-137F055D95F9}" srcOrd="0" destOrd="0" presId="urn:microsoft.com/office/officeart/2005/8/layout/hList7"/>
    <dgm:cxn modelId="{2AEB5DA6-C1DE-4235-A614-3E820F43B788}" type="presOf" srcId="{5B43E61E-E52B-4E9E-A27C-6B121F3E6FE1}" destId="{DCCA8B7A-FC36-4EAA-8C81-E9C9F19E83DE}" srcOrd="1" destOrd="1" presId="urn:microsoft.com/office/officeart/2005/8/layout/hList7"/>
    <dgm:cxn modelId="{5C74DBB0-92CE-49E1-B537-6D0D86AC909E}" type="presOf" srcId="{20053AFD-E8A0-4113-ABE7-B8BB158F558D}" destId="{DCCA8B7A-FC36-4EAA-8C81-E9C9F19E83DE}" srcOrd="1" destOrd="4" presId="urn:microsoft.com/office/officeart/2005/8/layout/hList7"/>
    <dgm:cxn modelId="{4E8DD9B6-2CF2-43C8-8D2B-8F21E83FAFC0}" type="presOf" srcId="{5B43E61E-E52B-4E9E-A27C-6B121F3E6FE1}" destId="{40A08C45-4B08-47F5-A2DB-971B5FAAA61E}" srcOrd="0" destOrd="1" presId="urn:microsoft.com/office/officeart/2005/8/layout/hList7"/>
    <dgm:cxn modelId="{9B9B00C0-A95D-4828-9F28-8006868E1884}" srcId="{53573561-A544-4A75-86DC-890F6FEF54F9}" destId="{0C3A3936-431C-4B67-B804-ABE5A7A46E6C}" srcOrd="2" destOrd="0" parTransId="{617C3AC4-BE8E-4C62-847A-C48D11AC70A3}" sibTransId="{9273B65A-D126-4667-8DB0-1B17868B4E14}"/>
    <dgm:cxn modelId="{9B776CD0-E23E-44F3-82BB-CC7E2F1CBE85}" type="presOf" srcId="{593EEA56-4BBB-41A5-B219-E5AF4344D3BE}" destId="{A0461C1C-C31F-4002-93AD-F42A4E710969}" srcOrd="1" destOrd="0" presId="urn:microsoft.com/office/officeart/2005/8/layout/hList7"/>
    <dgm:cxn modelId="{F613FBD4-1B3A-45E7-B3D5-26505EE692DB}" type="presOf" srcId="{F9241247-B8FB-48FD-B8B5-5AA026ECC3DB}" destId="{A5CE07FB-1224-4A64-8602-053FC70191AE}" srcOrd="0" destOrd="2" presId="urn:microsoft.com/office/officeart/2005/8/layout/hList7"/>
    <dgm:cxn modelId="{C35909D5-B63C-4EF4-AD58-A0319541DB9E}" type="presOf" srcId="{DBB4502F-0E35-4D0B-BB0F-65E9E1CB81F9}" destId="{09A5CB32-3E85-42F4-9C74-9F03ACF0BF26}" srcOrd="0" destOrd="0" presId="urn:microsoft.com/office/officeart/2005/8/layout/hList7"/>
    <dgm:cxn modelId="{AEC9BED5-7B37-4631-A490-78170CD90461}" type="presOf" srcId="{68E3D205-34AA-40E4-BF3B-BB65A1FC4ACA}" destId="{DCCA8B7A-FC36-4EAA-8C81-E9C9F19E83DE}" srcOrd="1" destOrd="0" presId="urn:microsoft.com/office/officeart/2005/8/layout/hList7"/>
    <dgm:cxn modelId="{006233D8-189F-462F-838F-5E1DAE000BF4}" type="presOf" srcId="{0FEE8C4E-1C3F-450E-9160-DED38030EDFE}" destId="{DCCA8B7A-FC36-4EAA-8C81-E9C9F19E83DE}" srcOrd="1" destOrd="2" presId="urn:microsoft.com/office/officeart/2005/8/layout/hList7"/>
    <dgm:cxn modelId="{0BFC61DC-30A7-4996-9CEC-D2E75CFE564C}" srcId="{593EEA56-4BBB-41A5-B219-E5AF4344D3BE}" destId="{6962394A-CC04-4FA4-95B6-1AA847CADD0E}" srcOrd="2" destOrd="0" parTransId="{877078CF-8DA8-4A14-8CFB-C5A232EA5051}" sibTransId="{B0A990E1-8844-4D19-9D0B-671574D96807}"/>
    <dgm:cxn modelId="{9995FDEB-5C76-4435-AD19-957FB198D594}" srcId="{68E3D205-34AA-40E4-BF3B-BB65A1FC4ACA}" destId="{C766AD0A-3F95-4BA5-99BF-082AF87BBCC6}" srcOrd="4" destOrd="0" parTransId="{5FFAC51B-262A-44CE-9A56-BFBEDC69ABC4}" sibTransId="{E98C727A-2A13-4BA7-A501-1595FFDC3D9E}"/>
    <dgm:cxn modelId="{AD8E9BFB-5AFB-43C0-9129-2913B78015BD}" type="presOf" srcId="{0FEE8C4E-1C3F-450E-9160-DED38030EDFE}" destId="{40A08C45-4B08-47F5-A2DB-971B5FAAA61E}" srcOrd="0" destOrd="2" presId="urn:microsoft.com/office/officeart/2005/8/layout/hList7"/>
    <dgm:cxn modelId="{62ED53E1-AA58-4341-A253-54EF109C72D0}" type="presParOf" srcId="{6AD6E457-F532-4761-AA4F-E4FB656E678B}" destId="{E73A2557-7B78-4693-8203-C0F7479AD9D4}" srcOrd="0" destOrd="0" presId="urn:microsoft.com/office/officeart/2005/8/layout/hList7"/>
    <dgm:cxn modelId="{69E16DAF-EAF8-4475-BE6C-8DEE6901B640}" type="presParOf" srcId="{6AD6E457-F532-4761-AA4F-E4FB656E678B}" destId="{5A71C9F0-F7A2-4853-9E1A-D27F885154BE}" srcOrd="1" destOrd="0" presId="urn:microsoft.com/office/officeart/2005/8/layout/hList7"/>
    <dgm:cxn modelId="{ECBCD015-E6FA-4163-B21B-757061B3EDE6}" type="presParOf" srcId="{5A71C9F0-F7A2-4853-9E1A-D27F885154BE}" destId="{A2A3971D-F4F9-4367-9915-519F31974028}" srcOrd="0" destOrd="0" presId="urn:microsoft.com/office/officeart/2005/8/layout/hList7"/>
    <dgm:cxn modelId="{4FCBC9BF-B2D6-489E-B8AE-27BDD577232C}" type="presParOf" srcId="{A2A3971D-F4F9-4367-9915-519F31974028}" destId="{40A08C45-4B08-47F5-A2DB-971B5FAAA61E}" srcOrd="0" destOrd="0" presId="urn:microsoft.com/office/officeart/2005/8/layout/hList7"/>
    <dgm:cxn modelId="{A082D220-505F-4E1C-B9BC-A92C4789EE53}" type="presParOf" srcId="{A2A3971D-F4F9-4367-9915-519F31974028}" destId="{DCCA8B7A-FC36-4EAA-8C81-E9C9F19E83DE}" srcOrd="1" destOrd="0" presId="urn:microsoft.com/office/officeart/2005/8/layout/hList7"/>
    <dgm:cxn modelId="{1766A2B0-1980-4925-A67D-64ACD55F113D}" type="presParOf" srcId="{A2A3971D-F4F9-4367-9915-519F31974028}" destId="{38D953D8-DB7E-4ACC-8959-219B38E4028C}" srcOrd="2" destOrd="0" presId="urn:microsoft.com/office/officeart/2005/8/layout/hList7"/>
    <dgm:cxn modelId="{1B865DA7-C13D-4B71-966D-C8948E9FDEEF}" type="presParOf" srcId="{A2A3971D-F4F9-4367-9915-519F31974028}" destId="{737910C5-60BE-451A-8CA2-4601B483F6A2}" srcOrd="3" destOrd="0" presId="urn:microsoft.com/office/officeart/2005/8/layout/hList7"/>
    <dgm:cxn modelId="{57D085D5-8B83-42DB-8536-A75FC7864C55}" type="presParOf" srcId="{5A71C9F0-F7A2-4853-9E1A-D27F885154BE}" destId="{FF934FCD-0E0C-40D2-9562-137F055D95F9}" srcOrd="1" destOrd="0" presId="urn:microsoft.com/office/officeart/2005/8/layout/hList7"/>
    <dgm:cxn modelId="{58E72B4B-6791-42CB-9AE6-40A36BBC24EA}" type="presParOf" srcId="{5A71C9F0-F7A2-4853-9E1A-D27F885154BE}" destId="{99C0751A-08F1-4811-AD86-4EA58699F465}" srcOrd="2" destOrd="0" presId="urn:microsoft.com/office/officeart/2005/8/layout/hList7"/>
    <dgm:cxn modelId="{5F126D70-95D8-4FD8-93EE-0CBF48BBA224}" type="presParOf" srcId="{99C0751A-08F1-4811-AD86-4EA58699F465}" destId="{A5CE07FB-1224-4A64-8602-053FC70191AE}" srcOrd="0" destOrd="0" presId="urn:microsoft.com/office/officeart/2005/8/layout/hList7"/>
    <dgm:cxn modelId="{6B3288A2-018E-47E4-8C52-A18F86BA56EE}" type="presParOf" srcId="{99C0751A-08F1-4811-AD86-4EA58699F465}" destId="{E8853C12-474B-40A3-AD05-2D05C0AF4201}" srcOrd="1" destOrd="0" presId="urn:microsoft.com/office/officeart/2005/8/layout/hList7"/>
    <dgm:cxn modelId="{C50718E3-E761-4E0C-B6E0-69B230E2D8E6}" type="presParOf" srcId="{99C0751A-08F1-4811-AD86-4EA58699F465}" destId="{62531C6F-A97F-40F1-A139-94BEB13887A3}" srcOrd="2" destOrd="0" presId="urn:microsoft.com/office/officeart/2005/8/layout/hList7"/>
    <dgm:cxn modelId="{C2FE3C0F-7EB3-4035-B4A3-B87A011C63AD}" type="presParOf" srcId="{99C0751A-08F1-4811-AD86-4EA58699F465}" destId="{D93CD8DE-6B75-4BBE-AB3F-468F5D1FA98C}" srcOrd="3" destOrd="0" presId="urn:microsoft.com/office/officeart/2005/8/layout/hList7"/>
    <dgm:cxn modelId="{F7B6ABC1-092E-48F5-81BA-391273087A4B}" type="presParOf" srcId="{5A71C9F0-F7A2-4853-9E1A-D27F885154BE}" destId="{09A5CB32-3E85-42F4-9C74-9F03ACF0BF26}" srcOrd="3" destOrd="0" presId="urn:microsoft.com/office/officeart/2005/8/layout/hList7"/>
    <dgm:cxn modelId="{11F69683-9E84-4F97-A49C-7A93681D94A1}" type="presParOf" srcId="{5A71C9F0-F7A2-4853-9E1A-D27F885154BE}" destId="{8D61CD4B-66C9-4823-82E4-3D6CC898C572}" srcOrd="4" destOrd="0" presId="urn:microsoft.com/office/officeart/2005/8/layout/hList7"/>
    <dgm:cxn modelId="{79A03252-C4E9-44B6-BDCE-3B7C4A7D3ADD}" type="presParOf" srcId="{8D61CD4B-66C9-4823-82E4-3D6CC898C572}" destId="{0BD2450C-4DA3-4457-A7F8-FA83D620657E}" srcOrd="0" destOrd="0" presId="urn:microsoft.com/office/officeart/2005/8/layout/hList7"/>
    <dgm:cxn modelId="{0DB16722-4E4A-41BE-823F-C38FBC347F97}" type="presParOf" srcId="{8D61CD4B-66C9-4823-82E4-3D6CC898C572}" destId="{A0461C1C-C31F-4002-93AD-F42A4E710969}" srcOrd="1" destOrd="0" presId="urn:microsoft.com/office/officeart/2005/8/layout/hList7"/>
    <dgm:cxn modelId="{8E61A6E3-27FD-4F24-91B0-93E4E2572B0D}" type="presParOf" srcId="{8D61CD4B-66C9-4823-82E4-3D6CC898C572}" destId="{321492F2-3880-4E4C-B8D0-A27B0AAB3731}" srcOrd="2" destOrd="0" presId="urn:microsoft.com/office/officeart/2005/8/layout/hList7"/>
    <dgm:cxn modelId="{81FC5D17-F51C-48D3-8189-2DC1003692F2}" type="presParOf" srcId="{8D61CD4B-66C9-4823-82E4-3D6CC898C572}" destId="{B84A584B-CF67-4EDB-BFDA-604407D6E4B2}"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DFCC3-F9FF-402D-9889-29B0395B69FE}" type="doc">
      <dgm:prSet loTypeId="urn:microsoft.com/office/officeart/2005/8/layout/hList7" loCatId="list" qsTypeId="urn:microsoft.com/office/officeart/2005/8/quickstyle/3d1" qsCatId="3D" csTypeId="urn:microsoft.com/office/officeart/2005/8/colors/colorful4" csCatId="colorful" phldr="1"/>
      <dgm:spPr/>
      <dgm:t>
        <a:bodyPr/>
        <a:lstStyle/>
        <a:p>
          <a:endParaRPr lang="en-GB"/>
        </a:p>
      </dgm:t>
    </dgm:pt>
    <dgm:pt modelId="{68E3D205-34AA-40E4-BF3B-BB65A1FC4ACA}">
      <dgm:prSet phldrT="[Texto]" custT="1"/>
      <dgm:spPr/>
      <dgm:t>
        <a:bodyPr/>
        <a:lstStyle/>
        <a:p>
          <a:endParaRPr lang="pt-PT" sz="800" b="1" dirty="0"/>
        </a:p>
        <a:p>
          <a:r>
            <a:rPr lang="en-GB" sz="1100" b="1" dirty="0">
              <a:solidFill>
                <a:srgbClr val="FFFF00"/>
              </a:solidFill>
            </a:rPr>
            <a:t>Nadia </a:t>
          </a:r>
          <a:r>
            <a:rPr lang="en-GB" sz="1100" b="1" dirty="0" err="1">
              <a:solidFill>
                <a:srgbClr val="FFFF00"/>
              </a:solidFill>
            </a:rPr>
            <a:t>Sgro</a:t>
          </a:r>
          <a:endParaRPr lang="en-GB" sz="1100" b="1" dirty="0">
            <a:solidFill>
              <a:srgbClr val="FFFF00"/>
            </a:solidFill>
          </a:endParaRPr>
        </a:p>
      </dgm:t>
    </dgm:pt>
    <dgm:pt modelId="{5B8E6E12-B181-4DF8-9EFE-85B046BDB7D6}" type="parTrans" cxnId="{701E8D92-C2A6-4CAE-AD97-AB7586455318}">
      <dgm:prSet/>
      <dgm:spPr/>
      <dgm:t>
        <a:bodyPr/>
        <a:lstStyle/>
        <a:p>
          <a:endParaRPr lang="en-GB"/>
        </a:p>
      </dgm:t>
    </dgm:pt>
    <dgm:pt modelId="{495E2D83-CA14-43E2-8E00-45362F4866C9}" type="sibTrans" cxnId="{701E8D92-C2A6-4CAE-AD97-AB7586455318}">
      <dgm:prSet/>
      <dgm:spPr/>
      <dgm:t>
        <a:bodyPr/>
        <a:lstStyle/>
        <a:p>
          <a:endParaRPr lang="en-GB"/>
        </a:p>
      </dgm:t>
    </dgm:pt>
    <dgm:pt modelId="{53573561-A544-4A75-86DC-890F6FEF54F9}">
      <dgm:prSet phldrT="[Texto]" custT="1"/>
      <dgm:spPr/>
      <dgm:t>
        <a:bodyPr/>
        <a:lstStyle/>
        <a:p>
          <a:endParaRPr lang="en-GB" sz="1000" b="1" dirty="0"/>
        </a:p>
        <a:p>
          <a:r>
            <a:rPr lang="pt-PT" sz="1100" b="1" dirty="0">
              <a:solidFill>
                <a:srgbClr val="FFFF00"/>
              </a:solidFill>
            </a:rPr>
            <a:t>Davide Capone</a:t>
          </a:r>
          <a:endParaRPr lang="en-GB" sz="1100" b="1" dirty="0">
            <a:solidFill>
              <a:srgbClr val="FFFF00"/>
            </a:solidFill>
          </a:endParaRPr>
        </a:p>
      </dgm:t>
    </dgm:pt>
    <dgm:pt modelId="{12DDA3C0-64FB-4FFD-A0EB-63DCE793297D}" type="parTrans" cxnId="{7E427402-E9E9-44B6-814B-0E4F82230CC8}">
      <dgm:prSet/>
      <dgm:spPr/>
      <dgm:t>
        <a:bodyPr/>
        <a:lstStyle/>
        <a:p>
          <a:endParaRPr lang="en-GB"/>
        </a:p>
      </dgm:t>
    </dgm:pt>
    <dgm:pt modelId="{DBB4502F-0E35-4D0B-BB0F-65E9E1CB81F9}" type="sibTrans" cxnId="{7E427402-E9E9-44B6-814B-0E4F82230CC8}">
      <dgm:prSet/>
      <dgm:spPr/>
      <dgm:t>
        <a:bodyPr/>
        <a:lstStyle/>
        <a:p>
          <a:endParaRPr lang="en-GB"/>
        </a:p>
      </dgm:t>
    </dgm:pt>
    <dgm:pt modelId="{2BD164D2-B17D-48ED-A68A-93F42E3AC47F}">
      <dgm:prSet phldrT="[Texto]" custT="1"/>
      <dgm:spPr/>
      <dgm:t>
        <a:bodyPr/>
        <a:lstStyle/>
        <a:p>
          <a:r>
            <a:rPr lang="it-IT" sz="900" dirty="0"/>
            <a:t> Project Management </a:t>
          </a:r>
          <a:r>
            <a:rPr lang="it-IT" sz="900" dirty="0" err="1"/>
            <a:t>expert</a:t>
          </a:r>
          <a:endParaRPr lang="en-GB" sz="900" dirty="0"/>
        </a:p>
      </dgm:t>
    </dgm:pt>
    <dgm:pt modelId="{D733AD45-8CE4-4CE6-823B-1BE8086784BA}" type="parTrans" cxnId="{01661175-45B9-4D5E-94DC-56305E431DAD}">
      <dgm:prSet/>
      <dgm:spPr/>
      <dgm:t>
        <a:bodyPr/>
        <a:lstStyle/>
        <a:p>
          <a:endParaRPr lang="en-GB"/>
        </a:p>
      </dgm:t>
    </dgm:pt>
    <dgm:pt modelId="{55EDAD63-FAC8-4084-ABDC-A6ADFD598AD4}" type="sibTrans" cxnId="{01661175-45B9-4D5E-94DC-56305E431DAD}">
      <dgm:prSet/>
      <dgm:spPr/>
      <dgm:t>
        <a:bodyPr/>
        <a:lstStyle/>
        <a:p>
          <a:endParaRPr lang="en-GB"/>
        </a:p>
      </dgm:t>
    </dgm:pt>
    <dgm:pt modelId="{593EEA56-4BBB-41A5-B219-E5AF4344D3BE}">
      <dgm:prSet phldrT="[Texto]" custT="1"/>
      <dgm:spPr/>
      <dgm:t>
        <a:bodyPr/>
        <a:lstStyle/>
        <a:p>
          <a:endParaRPr lang="en-GB" sz="1000" b="1" dirty="0"/>
        </a:p>
        <a:p>
          <a:r>
            <a:rPr lang="en-GB" sz="1100" b="1" dirty="0">
              <a:solidFill>
                <a:srgbClr val="FFFF00"/>
              </a:solidFill>
            </a:rPr>
            <a:t>Samantha </a:t>
          </a:r>
          <a:r>
            <a:rPr lang="en-GB" sz="1100" b="1" dirty="0" err="1">
              <a:solidFill>
                <a:srgbClr val="FFFF00"/>
              </a:solidFill>
            </a:rPr>
            <a:t>Canonico</a:t>
          </a:r>
          <a:endParaRPr lang="en-GB" sz="1100" b="1" dirty="0">
            <a:solidFill>
              <a:srgbClr val="FFFF00"/>
            </a:solidFill>
          </a:endParaRPr>
        </a:p>
      </dgm:t>
    </dgm:pt>
    <dgm:pt modelId="{5F4F5D78-3BFF-450D-9953-B8209F8EA912}" type="parTrans" cxnId="{81A4484C-2F6C-4911-B9F8-3861DB315CA4}">
      <dgm:prSet/>
      <dgm:spPr/>
      <dgm:t>
        <a:bodyPr/>
        <a:lstStyle/>
        <a:p>
          <a:endParaRPr lang="en-GB"/>
        </a:p>
      </dgm:t>
    </dgm:pt>
    <dgm:pt modelId="{55801274-24EA-483F-8B13-C30F660B0406}" type="sibTrans" cxnId="{81A4484C-2F6C-4911-B9F8-3861DB315CA4}">
      <dgm:prSet/>
      <dgm:spPr/>
      <dgm:t>
        <a:bodyPr/>
        <a:lstStyle/>
        <a:p>
          <a:endParaRPr lang="en-GB"/>
        </a:p>
      </dgm:t>
    </dgm:pt>
    <dgm:pt modelId="{C0DCB51A-BCCC-481B-A6E1-C2C8BFDAB330}">
      <dgm:prSet phldrT="[Texto]" custT="1"/>
      <dgm:spPr/>
      <dgm:t>
        <a:bodyPr/>
        <a:lstStyle/>
        <a:p>
          <a:r>
            <a:rPr lang="it-IT" sz="900" dirty="0"/>
            <a:t>  Financial </a:t>
          </a:r>
          <a:r>
            <a:rPr lang="it-IT" sz="900" dirty="0" err="1"/>
            <a:t>Administrative</a:t>
          </a:r>
          <a:r>
            <a:rPr lang="it-IT" sz="900" dirty="0"/>
            <a:t> support</a:t>
          </a:r>
          <a:endParaRPr lang="en-GB" sz="900" dirty="0"/>
        </a:p>
      </dgm:t>
    </dgm:pt>
    <dgm:pt modelId="{284819C0-E010-4A42-A5C0-070F71CA4898}" type="parTrans" cxnId="{CBB3B528-9971-4C20-96D2-ECE148D7E22B}">
      <dgm:prSet/>
      <dgm:spPr/>
      <dgm:t>
        <a:bodyPr/>
        <a:lstStyle/>
        <a:p>
          <a:endParaRPr lang="en-GB"/>
        </a:p>
      </dgm:t>
    </dgm:pt>
    <dgm:pt modelId="{4E50B419-1FB3-47E2-B4F1-CEDEE0C383CA}" type="sibTrans" cxnId="{CBB3B528-9971-4C20-96D2-ECE148D7E22B}">
      <dgm:prSet/>
      <dgm:spPr/>
      <dgm:t>
        <a:bodyPr/>
        <a:lstStyle/>
        <a:p>
          <a:endParaRPr lang="en-GB"/>
        </a:p>
      </dgm:t>
    </dgm:pt>
    <dgm:pt modelId="{5B43E61E-E52B-4E9E-A27C-6B121F3E6FE1}">
      <dgm:prSet phldrT="[Texto]" custT="1"/>
      <dgm:spPr/>
      <dgm:t>
        <a:bodyPr/>
        <a:lstStyle/>
        <a:p>
          <a:r>
            <a:rPr lang="it-IT" sz="900" dirty="0"/>
            <a:t>Project Management </a:t>
          </a:r>
          <a:r>
            <a:rPr lang="it-IT" sz="900" dirty="0" err="1"/>
            <a:t>expert</a:t>
          </a:r>
          <a:endParaRPr lang="en-GB" sz="900" dirty="0"/>
        </a:p>
      </dgm:t>
    </dgm:pt>
    <dgm:pt modelId="{99B56570-CA17-4E72-A8C4-3AEF1EB2C799}" type="parTrans" cxnId="{BDA1DA7E-A198-45B4-98B5-B68231A7CD6E}">
      <dgm:prSet/>
      <dgm:spPr/>
      <dgm:t>
        <a:bodyPr/>
        <a:lstStyle/>
        <a:p>
          <a:endParaRPr lang="en-GB"/>
        </a:p>
      </dgm:t>
    </dgm:pt>
    <dgm:pt modelId="{216CCD4F-3B53-41A8-931F-C1BCD35D09C2}" type="sibTrans" cxnId="{BDA1DA7E-A198-45B4-98B5-B68231A7CD6E}">
      <dgm:prSet/>
      <dgm:spPr/>
      <dgm:t>
        <a:bodyPr/>
        <a:lstStyle/>
        <a:p>
          <a:endParaRPr lang="en-GB"/>
        </a:p>
      </dgm:t>
    </dgm:pt>
    <dgm:pt modelId="{C766AD0A-3F95-4BA5-99BF-082AF87BBCC6}">
      <dgm:prSet phldrT="[Texto]"/>
      <dgm:spPr/>
      <dgm:t>
        <a:bodyPr/>
        <a:lstStyle/>
        <a:p>
          <a:endParaRPr lang="en-GB" sz="600" dirty="0"/>
        </a:p>
      </dgm:t>
    </dgm:pt>
    <dgm:pt modelId="{5FFAC51B-262A-44CE-9A56-BFBEDC69ABC4}" type="parTrans" cxnId="{9995FDEB-5C76-4435-AD19-957FB198D594}">
      <dgm:prSet/>
      <dgm:spPr/>
      <dgm:t>
        <a:bodyPr/>
        <a:lstStyle/>
        <a:p>
          <a:endParaRPr lang="it-IT"/>
        </a:p>
      </dgm:t>
    </dgm:pt>
    <dgm:pt modelId="{E98C727A-2A13-4BA7-A501-1595FFDC3D9E}" type="sibTrans" cxnId="{9995FDEB-5C76-4435-AD19-957FB198D594}">
      <dgm:prSet/>
      <dgm:spPr/>
      <dgm:t>
        <a:bodyPr/>
        <a:lstStyle/>
        <a:p>
          <a:endParaRPr lang="it-IT"/>
        </a:p>
      </dgm:t>
    </dgm:pt>
    <dgm:pt modelId="{47B31A3A-A668-43C8-838A-C2AD8A8E8560}">
      <dgm:prSet phldrT="[Texto]"/>
      <dgm:spPr/>
      <dgm:t>
        <a:bodyPr/>
        <a:lstStyle/>
        <a:p>
          <a:endParaRPr lang="en-GB" sz="600" dirty="0"/>
        </a:p>
      </dgm:t>
    </dgm:pt>
    <dgm:pt modelId="{F509D8DB-95FC-4B79-8B7F-A82F8D73DE23}" type="parTrans" cxnId="{89B0425E-7026-428F-82DF-B067273F7A2A}">
      <dgm:prSet/>
      <dgm:spPr/>
      <dgm:t>
        <a:bodyPr/>
        <a:lstStyle/>
        <a:p>
          <a:endParaRPr lang="it-IT"/>
        </a:p>
      </dgm:t>
    </dgm:pt>
    <dgm:pt modelId="{82B02CA1-7691-4821-A430-D3E8E0A69EA4}" type="sibTrans" cxnId="{89B0425E-7026-428F-82DF-B067273F7A2A}">
      <dgm:prSet/>
      <dgm:spPr/>
      <dgm:t>
        <a:bodyPr/>
        <a:lstStyle/>
        <a:p>
          <a:endParaRPr lang="it-IT"/>
        </a:p>
      </dgm:t>
    </dgm:pt>
    <dgm:pt modelId="{1308FFCE-1C1D-4734-AFBE-A9AB2DEDA470}">
      <dgm:prSet custT="1"/>
      <dgm:spPr/>
      <dgm:t>
        <a:bodyPr/>
        <a:lstStyle/>
        <a:p>
          <a:r>
            <a:rPr lang="it-IT" sz="900" dirty="0"/>
            <a:t>Health Management Engineer</a:t>
          </a:r>
        </a:p>
      </dgm:t>
    </dgm:pt>
    <dgm:pt modelId="{0157EB04-8609-416F-A9E2-9097D8726EF4}" type="parTrans" cxnId="{5F18816C-1FBB-4407-85A6-C99603D412ED}">
      <dgm:prSet/>
      <dgm:spPr/>
      <dgm:t>
        <a:bodyPr/>
        <a:lstStyle/>
        <a:p>
          <a:endParaRPr lang="it-IT"/>
        </a:p>
      </dgm:t>
    </dgm:pt>
    <dgm:pt modelId="{D5E150B3-D912-463E-B9E8-CCCEC7111468}" type="sibTrans" cxnId="{5F18816C-1FBB-4407-85A6-C99603D412ED}">
      <dgm:prSet/>
      <dgm:spPr/>
      <dgm:t>
        <a:bodyPr/>
        <a:lstStyle/>
        <a:p>
          <a:endParaRPr lang="it-IT"/>
        </a:p>
      </dgm:t>
    </dgm:pt>
    <dgm:pt modelId="{1C2681A8-3A1B-43CC-92AC-C0E4B5ED9993}">
      <dgm:prSet custT="1"/>
      <dgm:spPr/>
      <dgm:t>
        <a:bodyPr/>
        <a:lstStyle/>
        <a:p>
          <a:r>
            <a:rPr lang="it-IT" sz="900" dirty="0"/>
            <a:t>Health Management Engineer</a:t>
          </a:r>
        </a:p>
      </dgm:t>
    </dgm:pt>
    <dgm:pt modelId="{57D80269-A3B8-4CC5-8C05-71193B6A3421}" type="parTrans" cxnId="{ED30B72D-A8C5-4B09-8FC4-19E1A61820C0}">
      <dgm:prSet/>
      <dgm:spPr/>
      <dgm:t>
        <a:bodyPr/>
        <a:lstStyle/>
        <a:p>
          <a:endParaRPr lang="it-IT"/>
        </a:p>
      </dgm:t>
    </dgm:pt>
    <dgm:pt modelId="{277A44A6-AEB4-480F-AB1D-E7DE8F17D591}" type="sibTrans" cxnId="{ED30B72D-A8C5-4B09-8FC4-19E1A61820C0}">
      <dgm:prSet/>
      <dgm:spPr/>
      <dgm:t>
        <a:bodyPr/>
        <a:lstStyle/>
        <a:p>
          <a:endParaRPr lang="it-IT"/>
        </a:p>
      </dgm:t>
    </dgm:pt>
    <dgm:pt modelId="{6AD6E457-F532-4761-AA4F-E4FB656E678B}" type="pres">
      <dgm:prSet presAssocID="{CC6DFCC3-F9FF-402D-9889-29B0395B69FE}" presName="Name0" presStyleCnt="0">
        <dgm:presLayoutVars>
          <dgm:dir/>
          <dgm:resizeHandles val="exact"/>
        </dgm:presLayoutVars>
      </dgm:prSet>
      <dgm:spPr/>
    </dgm:pt>
    <dgm:pt modelId="{E73A2557-7B78-4693-8203-C0F7479AD9D4}" type="pres">
      <dgm:prSet presAssocID="{CC6DFCC3-F9FF-402D-9889-29B0395B69FE}" presName="fgShape" presStyleLbl="fgShp" presStyleIdx="0" presStyleCnt="1" custFlipVert="0" custScaleX="108696" custScaleY="7123" custLinFactY="-100000" custLinFactNeighborY="-191101"/>
      <dgm:spPr/>
    </dgm:pt>
    <dgm:pt modelId="{5A71C9F0-F7A2-4853-9E1A-D27F885154BE}" type="pres">
      <dgm:prSet presAssocID="{CC6DFCC3-F9FF-402D-9889-29B0395B69FE}" presName="linComp" presStyleCnt="0"/>
      <dgm:spPr/>
    </dgm:pt>
    <dgm:pt modelId="{A2A3971D-F4F9-4367-9915-519F31974028}" type="pres">
      <dgm:prSet presAssocID="{68E3D205-34AA-40E4-BF3B-BB65A1FC4ACA}" presName="compNode" presStyleCnt="0"/>
      <dgm:spPr/>
    </dgm:pt>
    <dgm:pt modelId="{40A08C45-4B08-47F5-A2DB-971B5FAAA61E}" type="pres">
      <dgm:prSet presAssocID="{68E3D205-34AA-40E4-BF3B-BB65A1FC4ACA}" presName="bkgdShape" presStyleLbl="node1" presStyleIdx="0" presStyleCnt="3"/>
      <dgm:spPr/>
    </dgm:pt>
    <dgm:pt modelId="{DCCA8B7A-FC36-4EAA-8C81-E9C9F19E83DE}" type="pres">
      <dgm:prSet presAssocID="{68E3D205-34AA-40E4-BF3B-BB65A1FC4ACA}" presName="nodeTx" presStyleLbl="node1" presStyleIdx="0" presStyleCnt="3">
        <dgm:presLayoutVars>
          <dgm:bulletEnabled val="1"/>
        </dgm:presLayoutVars>
      </dgm:prSet>
      <dgm:spPr/>
    </dgm:pt>
    <dgm:pt modelId="{38D953D8-DB7E-4ACC-8959-219B38E4028C}" type="pres">
      <dgm:prSet presAssocID="{68E3D205-34AA-40E4-BF3B-BB65A1FC4ACA}" presName="invisiNode" presStyleLbl="node1" presStyleIdx="0" presStyleCnt="3"/>
      <dgm:spPr/>
    </dgm:pt>
    <dgm:pt modelId="{737910C5-60BE-451A-8CA2-4601B483F6A2}" type="pres">
      <dgm:prSet presAssocID="{68E3D205-34AA-40E4-BF3B-BB65A1FC4ACA}" presName="imagNode" presStyleLbl="fgImgPlace1" presStyleIdx="0" presStyleCnt="3" custScaleX="126744" custScaleY="12188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F934FCD-0E0C-40D2-9562-137F055D95F9}" type="pres">
      <dgm:prSet presAssocID="{495E2D83-CA14-43E2-8E00-45362F4866C9}" presName="sibTrans" presStyleLbl="sibTrans2D1" presStyleIdx="0" presStyleCnt="0"/>
      <dgm:spPr/>
    </dgm:pt>
    <dgm:pt modelId="{99C0751A-08F1-4811-AD86-4EA58699F465}" type="pres">
      <dgm:prSet presAssocID="{53573561-A544-4A75-86DC-890F6FEF54F9}" presName="compNode" presStyleCnt="0"/>
      <dgm:spPr/>
    </dgm:pt>
    <dgm:pt modelId="{A5CE07FB-1224-4A64-8602-053FC70191AE}" type="pres">
      <dgm:prSet presAssocID="{53573561-A544-4A75-86DC-890F6FEF54F9}" presName="bkgdShape" presStyleLbl="node1" presStyleIdx="1" presStyleCnt="3" custScaleX="95106" custLinFactNeighborX="0"/>
      <dgm:spPr/>
    </dgm:pt>
    <dgm:pt modelId="{E8853C12-474B-40A3-AD05-2D05C0AF4201}" type="pres">
      <dgm:prSet presAssocID="{53573561-A544-4A75-86DC-890F6FEF54F9}" presName="nodeTx" presStyleLbl="node1" presStyleIdx="1" presStyleCnt="3">
        <dgm:presLayoutVars>
          <dgm:bulletEnabled val="1"/>
        </dgm:presLayoutVars>
      </dgm:prSet>
      <dgm:spPr/>
    </dgm:pt>
    <dgm:pt modelId="{62531C6F-A97F-40F1-A139-94BEB13887A3}" type="pres">
      <dgm:prSet presAssocID="{53573561-A544-4A75-86DC-890F6FEF54F9}" presName="invisiNode" presStyleLbl="node1" presStyleIdx="1" presStyleCnt="3"/>
      <dgm:spPr/>
    </dgm:pt>
    <dgm:pt modelId="{D93CD8DE-6B75-4BBE-AB3F-468F5D1FA98C}" type="pres">
      <dgm:prSet presAssocID="{53573561-A544-4A75-86DC-890F6FEF54F9}" presName="imagNode" presStyleLbl="fgImgPlace1" presStyleIdx="1" presStyleCnt="3" custScaleX="144516" custScaleY="122458"/>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dgm:spPr>
    </dgm:pt>
    <dgm:pt modelId="{09A5CB32-3E85-42F4-9C74-9F03ACF0BF26}" type="pres">
      <dgm:prSet presAssocID="{DBB4502F-0E35-4D0B-BB0F-65E9E1CB81F9}" presName="sibTrans" presStyleLbl="sibTrans2D1" presStyleIdx="0" presStyleCnt="0"/>
      <dgm:spPr/>
    </dgm:pt>
    <dgm:pt modelId="{8D61CD4B-66C9-4823-82E4-3D6CC898C572}" type="pres">
      <dgm:prSet presAssocID="{593EEA56-4BBB-41A5-B219-E5AF4344D3BE}" presName="compNode" presStyleCnt="0"/>
      <dgm:spPr/>
    </dgm:pt>
    <dgm:pt modelId="{0BD2450C-4DA3-4457-A7F8-FA83D620657E}" type="pres">
      <dgm:prSet presAssocID="{593EEA56-4BBB-41A5-B219-E5AF4344D3BE}" presName="bkgdShape" presStyleLbl="node1" presStyleIdx="2" presStyleCnt="3"/>
      <dgm:spPr/>
    </dgm:pt>
    <dgm:pt modelId="{A0461C1C-C31F-4002-93AD-F42A4E710969}" type="pres">
      <dgm:prSet presAssocID="{593EEA56-4BBB-41A5-B219-E5AF4344D3BE}" presName="nodeTx" presStyleLbl="node1" presStyleIdx="2" presStyleCnt="3">
        <dgm:presLayoutVars>
          <dgm:bulletEnabled val="1"/>
        </dgm:presLayoutVars>
      </dgm:prSet>
      <dgm:spPr/>
    </dgm:pt>
    <dgm:pt modelId="{321492F2-3880-4E4C-B8D0-A27B0AAB3731}" type="pres">
      <dgm:prSet presAssocID="{593EEA56-4BBB-41A5-B219-E5AF4344D3BE}" presName="invisiNode" presStyleLbl="node1" presStyleIdx="2" presStyleCnt="3"/>
      <dgm:spPr/>
    </dgm:pt>
    <dgm:pt modelId="{B84A584B-CF67-4EDB-BFDA-604407D6E4B2}" type="pres">
      <dgm:prSet presAssocID="{593EEA56-4BBB-41A5-B219-E5AF4344D3BE}" presName="imagNode" presStyleLbl="fgImgPlace1" presStyleIdx="2" presStyleCnt="3" custScaleX="122580" custScaleY="122458"/>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Lst>
  <dgm:cxnLst>
    <dgm:cxn modelId="{7E427402-E9E9-44B6-814B-0E4F82230CC8}" srcId="{CC6DFCC3-F9FF-402D-9889-29B0395B69FE}" destId="{53573561-A544-4A75-86DC-890F6FEF54F9}" srcOrd="1" destOrd="0" parTransId="{12DDA3C0-64FB-4FFD-A0EB-63DCE793297D}" sibTransId="{DBB4502F-0E35-4D0B-BB0F-65E9E1CB81F9}"/>
    <dgm:cxn modelId="{29D1E602-C4CB-4DB7-B2CC-81E0A235640C}" type="presOf" srcId="{53573561-A544-4A75-86DC-890F6FEF54F9}" destId="{A5CE07FB-1224-4A64-8602-053FC70191AE}" srcOrd="0" destOrd="0" presId="urn:microsoft.com/office/officeart/2005/8/layout/hList7"/>
    <dgm:cxn modelId="{EB1B460A-ACD2-4793-BEC7-6590977AAF4B}" type="presOf" srcId="{1308FFCE-1C1D-4734-AFBE-A9AB2DEDA470}" destId="{40A08C45-4B08-47F5-A2DB-971B5FAAA61E}" srcOrd="0" destOrd="2" presId="urn:microsoft.com/office/officeart/2005/8/layout/hList7"/>
    <dgm:cxn modelId="{CEDECB1F-9BC6-475E-BFB7-7451C020F9B3}" type="presOf" srcId="{C766AD0A-3F95-4BA5-99BF-082AF87BBCC6}" destId="{DCCA8B7A-FC36-4EAA-8C81-E9C9F19E83DE}" srcOrd="1" destOrd="4" presId="urn:microsoft.com/office/officeart/2005/8/layout/hList7"/>
    <dgm:cxn modelId="{CBB3B528-9971-4C20-96D2-ECE148D7E22B}" srcId="{593EEA56-4BBB-41A5-B219-E5AF4344D3BE}" destId="{C0DCB51A-BCCC-481B-A6E1-C2C8BFDAB330}" srcOrd="0" destOrd="0" parTransId="{284819C0-E010-4A42-A5C0-070F71CA4898}" sibTransId="{4E50B419-1FB3-47E2-B4F1-CEDEE0C383CA}"/>
    <dgm:cxn modelId="{ED30B72D-A8C5-4B09-8FC4-19E1A61820C0}" srcId="{53573561-A544-4A75-86DC-890F6FEF54F9}" destId="{1C2681A8-3A1B-43CC-92AC-C0E4B5ED9993}" srcOrd="1" destOrd="0" parTransId="{57D80269-A3B8-4CC5-8C05-71193B6A3421}" sibTransId="{277A44A6-AEB4-480F-AB1D-E7DE8F17D591}"/>
    <dgm:cxn modelId="{D6590631-E373-4F44-9D07-927F5CB71228}" type="presOf" srcId="{1C2681A8-3A1B-43CC-92AC-C0E4B5ED9993}" destId="{A5CE07FB-1224-4A64-8602-053FC70191AE}" srcOrd="0" destOrd="2" presId="urn:microsoft.com/office/officeart/2005/8/layout/hList7"/>
    <dgm:cxn modelId="{E78C683E-4709-4AF3-A139-5CDC49BC6140}" type="presOf" srcId="{68E3D205-34AA-40E4-BF3B-BB65A1FC4ACA}" destId="{40A08C45-4B08-47F5-A2DB-971B5FAAA61E}" srcOrd="0" destOrd="0" presId="urn:microsoft.com/office/officeart/2005/8/layout/hList7"/>
    <dgm:cxn modelId="{89B0425E-7026-428F-82DF-B067273F7A2A}" srcId="{68E3D205-34AA-40E4-BF3B-BB65A1FC4ACA}" destId="{47B31A3A-A668-43C8-838A-C2AD8A8E8560}" srcOrd="2" destOrd="0" parTransId="{F509D8DB-95FC-4B79-8B7F-A82F8D73DE23}" sibTransId="{82B02CA1-7691-4821-A430-D3E8E0A69EA4}"/>
    <dgm:cxn modelId="{9DC0D362-1E27-4081-974B-3436FC054739}" type="presOf" srcId="{53573561-A544-4A75-86DC-890F6FEF54F9}" destId="{E8853C12-474B-40A3-AD05-2D05C0AF4201}" srcOrd="1" destOrd="0" presId="urn:microsoft.com/office/officeart/2005/8/layout/hList7"/>
    <dgm:cxn modelId="{4DCC7B64-9EA8-42DB-A760-71EF0568DCC5}" type="presOf" srcId="{2BD164D2-B17D-48ED-A68A-93F42E3AC47F}" destId="{A5CE07FB-1224-4A64-8602-053FC70191AE}" srcOrd="0" destOrd="1" presId="urn:microsoft.com/office/officeart/2005/8/layout/hList7"/>
    <dgm:cxn modelId="{4CCC2A4C-6932-43E9-9BE0-1E78453A8C76}" type="presOf" srcId="{C0DCB51A-BCCC-481B-A6E1-C2C8BFDAB330}" destId="{0BD2450C-4DA3-4457-A7F8-FA83D620657E}" srcOrd="0" destOrd="1" presId="urn:microsoft.com/office/officeart/2005/8/layout/hList7"/>
    <dgm:cxn modelId="{81A4484C-2F6C-4911-B9F8-3861DB315CA4}" srcId="{CC6DFCC3-F9FF-402D-9889-29B0395B69FE}" destId="{593EEA56-4BBB-41A5-B219-E5AF4344D3BE}" srcOrd="2" destOrd="0" parTransId="{5F4F5D78-3BFF-450D-9953-B8209F8EA912}" sibTransId="{55801274-24EA-483F-8B13-C30F660B0406}"/>
    <dgm:cxn modelId="{5F18816C-1FBB-4407-85A6-C99603D412ED}" srcId="{68E3D205-34AA-40E4-BF3B-BB65A1FC4ACA}" destId="{1308FFCE-1C1D-4734-AFBE-A9AB2DEDA470}" srcOrd="1" destOrd="0" parTransId="{0157EB04-8609-416F-A9E2-9097D8726EF4}" sibTransId="{D5E150B3-D912-463E-B9E8-CCCEC7111468}"/>
    <dgm:cxn modelId="{FF3E026E-A8D9-41E5-A001-A56285410998}" type="presOf" srcId="{C0DCB51A-BCCC-481B-A6E1-C2C8BFDAB330}" destId="{A0461C1C-C31F-4002-93AD-F42A4E710969}" srcOrd="1" destOrd="1" presId="urn:microsoft.com/office/officeart/2005/8/layout/hList7"/>
    <dgm:cxn modelId="{14BE866F-28AE-4565-A362-3DC3B6CD431F}" type="presOf" srcId="{CC6DFCC3-F9FF-402D-9889-29B0395B69FE}" destId="{6AD6E457-F532-4761-AA4F-E4FB656E678B}" srcOrd="0" destOrd="0" presId="urn:microsoft.com/office/officeart/2005/8/layout/hList7"/>
    <dgm:cxn modelId="{01661175-45B9-4D5E-94DC-56305E431DAD}" srcId="{53573561-A544-4A75-86DC-890F6FEF54F9}" destId="{2BD164D2-B17D-48ED-A68A-93F42E3AC47F}" srcOrd="0" destOrd="0" parTransId="{D733AD45-8CE4-4CE6-823B-1BE8086784BA}" sibTransId="{55EDAD63-FAC8-4084-ABDC-A6ADFD598AD4}"/>
    <dgm:cxn modelId="{BDA1DA7E-A198-45B4-98B5-B68231A7CD6E}" srcId="{68E3D205-34AA-40E4-BF3B-BB65A1FC4ACA}" destId="{5B43E61E-E52B-4E9E-A27C-6B121F3E6FE1}" srcOrd="0" destOrd="0" parTransId="{99B56570-CA17-4E72-A8C4-3AEF1EB2C799}" sibTransId="{216CCD4F-3B53-41A8-931F-C1BCD35D09C2}"/>
    <dgm:cxn modelId="{29C68D89-9212-4CE7-BE5B-D9FAC51E1155}" type="presOf" srcId="{C766AD0A-3F95-4BA5-99BF-082AF87BBCC6}" destId="{40A08C45-4B08-47F5-A2DB-971B5FAAA61E}" srcOrd="0" destOrd="4" presId="urn:microsoft.com/office/officeart/2005/8/layout/hList7"/>
    <dgm:cxn modelId="{F205E389-1663-425B-ABC1-7E596047B31A}" type="presOf" srcId="{593EEA56-4BBB-41A5-B219-E5AF4344D3BE}" destId="{0BD2450C-4DA3-4457-A7F8-FA83D620657E}" srcOrd="0" destOrd="0" presId="urn:microsoft.com/office/officeart/2005/8/layout/hList7"/>
    <dgm:cxn modelId="{701E8D92-C2A6-4CAE-AD97-AB7586455318}" srcId="{CC6DFCC3-F9FF-402D-9889-29B0395B69FE}" destId="{68E3D205-34AA-40E4-BF3B-BB65A1FC4ACA}" srcOrd="0" destOrd="0" parTransId="{5B8E6E12-B181-4DF8-9EFE-85B046BDB7D6}" sibTransId="{495E2D83-CA14-43E2-8E00-45362F4866C9}"/>
    <dgm:cxn modelId="{A4BB7698-1B9F-4AF1-8764-786643122F71}" type="presOf" srcId="{47B31A3A-A668-43C8-838A-C2AD8A8E8560}" destId="{DCCA8B7A-FC36-4EAA-8C81-E9C9F19E83DE}" srcOrd="1" destOrd="3" presId="urn:microsoft.com/office/officeart/2005/8/layout/hList7"/>
    <dgm:cxn modelId="{B43D3A9D-D3E2-4BD2-8CFE-3C9BBD9C5428}" type="presOf" srcId="{2BD164D2-B17D-48ED-A68A-93F42E3AC47F}" destId="{E8853C12-474B-40A3-AD05-2D05C0AF4201}" srcOrd="1" destOrd="1" presId="urn:microsoft.com/office/officeart/2005/8/layout/hList7"/>
    <dgm:cxn modelId="{9CC0B9A3-40FF-453A-924C-4341806D4FF0}" type="presOf" srcId="{495E2D83-CA14-43E2-8E00-45362F4866C9}" destId="{FF934FCD-0E0C-40D2-9562-137F055D95F9}" srcOrd="0" destOrd="0" presId="urn:microsoft.com/office/officeart/2005/8/layout/hList7"/>
    <dgm:cxn modelId="{2AEB5DA6-C1DE-4235-A614-3E820F43B788}" type="presOf" srcId="{5B43E61E-E52B-4E9E-A27C-6B121F3E6FE1}" destId="{DCCA8B7A-FC36-4EAA-8C81-E9C9F19E83DE}" srcOrd="1" destOrd="1" presId="urn:microsoft.com/office/officeart/2005/8/layout/hList7"/>
    <dgm:cxn modelId="{00A9D7B0-061C-4D25-B1BB-2F30E9BA61AB}" type="presOf" srcId="{1308FFCE-1C1D-4734-AFBE-A9AB2DEDA470}" destId="{DCCA8B7A-FC36-4EAA-8C81-E9C9F19E83DE}" srcOrd="1" destOrd="2" presId="urn:microsoft.com/office/officeart/2005/8/layout/hList7"/>
    <dgm:cxn modelId="{4E8DD9B6-2CF2-43C8-8D2B-8F21E83FAFC0}" type="presOf" srcId="{5B43E61E-E52B-4E9E-A27C-6B121F3E6FE1}" destId="{40A08C45-4B08-47F5-A2DB-971B5FAAA61E}" srcOrd="0" destOrd="1" presId="urn:microsoft.com/office/officeart/2005/8/layout/hList7"/>
    <dgm:cxn modelId="{9B776CD0-E23E-44F3-82BB-CC7E2F1CBE85}" type="presOf" srcId="{593EEA56-4BBB-41A5-B219-E5AF4344D3BE}" destId="{A0461C1C-C31F-4002-93AD-F42A4E710969}" srcOrd="1" destOrd="0" presId="urn:microsoft.com/office/officeart/2005/8/layout/hList7"/>
    <dgm:cxn modelId="{C35909D5-B63C-4EF4-AD58-A0319541DB9E}" type="presOf" srcId="{DBB4502F-0E35-4D0B-BB0F-65E9E1CB81F9}" destId="{09A5CB32-3E85-42F4-9C74-9F03ACF0BF26}" srcOrd="0" destOrd="0" presId="urn:microsoft.com/office/officeart/2005/8/layout/hList7"/>
    <dgm:cxn modelId="{AEC9BED5-7B37-4631-A490-78170CD90461}" type="presOf" srcId="{68E3D205-34AA-40E4-BF3B-BB65A1FC4ACA}" destId="{DCCA8B7A-FC36-4EAA-8C81-E9C9F19E83DE}" srcOrd="1" destOrd="0" presId="urn:microsoft.com/office/officeart/2005/8/layout/hList7"/>
    <dgm:cxn modelId="{9995FDEB-5C76-4435-AD19-957FB198D594}" srcId="{68E3D205-34AA-40E4-BF3B-BB65A1FC4ACA}" destId="{C766AD0A-3F95-4BA5-99BF-082AF87BBCC6}" srcOrd="3" destOrd="0" parTransId="{5FFAC51B-262A-44CE-9A56-BFBEDC69ABC4}" sibTransId="{E98C727A-2A13-4BA7-A501-1595FFDC3D9E}"/>
    <dgm:cxn modelId="{EB7727EC-A727-4FFA-A5AF-64A1892D1C49}" type="presOf" srcId="{1C2681A8-3A1B-43CC-92AC-C0E4B5ED9993}" destId="{E8853C12-474B-40A3-AD05-2D05C0AF4201}" srcOrd="1" destOrd="2" presId="urn:microsoft.com/office/officeart/2005/8/layout/hList7"/>
    <dgm:cxn modelId="{91A447FE-57D3-42C3-AD36-BB91304EED1F}" type="presOf" srcId="{47B31A3A-A668-43C8-838A-C2AD8A8E8560}" destId="{40A08C45-4B08-47F5-A2DB-971B5FAAA61E}" srcOrd="0" destOrd="3" presId="urn:microsoft.com/office/officeart/2005/8/layout/hList7"/>
    <dgm:cxn modelId="{62ED53E1-AA58-4341-A253-54EF109C72D0}" type="presParOf" srcId="{6AD6E457-F532-4761-AA4F-E4FB656E678B}" destId="{E73A2557-7B78-4693-8203-C0F7479AD9D4}" srcOrd="0" destOrd="0" presId="urn:microsoft.com/office/officeart/2005/8/layout/hList7"/>
    <dgm:cxn modelId="{69E16DAF-EAF8-4475-BE6C-8DEE6901B640}" type="presParOf" srcId="{6AD6E457-F532-4761-AA4F-E4FB656E678B}" destId="{5A71C9F0-F7A2-4853-9E1A-D27F885154BE}" srcOrd="1" destOrd="0" presId="urn:microsoft.com/office/officeart/2005/8/layout/hList7"/>
    <dgm:cxn modelId="{ECBCD015-E6FA-4163-B21B-757061B3EDE6}" type="presParOf" srcId="{5A71C9F0-F7A2-4853-9E1A-D27F885154BE}" destId="{A2A3971D-F4F9-4367-9915-519F31974028}" srcOrd="0" destOrd="0" presId="urn:microsoft.com/office/officeart/2005/8/layout/hList7"/>
    <dgm:cxn modelId="{4FCBC9BF-B2D6-489E-B8AE-27BDD577232C}" type="presParOf" srcId="{A2A3971D-F4F9-4367-9915-519F31974028}" destId="{40A08C45-4B08-47F5-A2DB-971B5FAAA61E}" srcOrd="0" destOrd="0" presId="urn:microsoft.com/office/officeart/2005/8/layout/hList7"/>
    <dgm:cxn modelId="{A082D220-505F-4E1C-B9BC-A92C4789EE53}" type="presParOf" srcId="{A2A3971D-F4F9-4367-9915-519F31974028}" destId="{DCCA8B7A-FC36-4EAA-8C81-E9C9F19E83DE}" srcOrd="1" destOrd="0" presId="urn:microsoft.com/office/officeart/2005/8/layout/hList7"/>
    <dgm:cxn modelId="{1766A2B0-1980-4925-A67D-64ACD55F113D}" type="presParOf" srcId="{A2A3971D-F4F9-4367-9915-519F31974028}" destId="{38D953D8-DB7E-4ACC-8959-219B38E4028C}" srcOrd="2" destOrd="0" presId="urn:microsoft.com/office/officeart/2005/8/layout/hList7"/>
    <dgm:cxn modelId="{1B865DA7-C13D-4B71-966D-C8948E9FDEEF}" type="presParOf" srcId="{A2A3971D-F4F9-4367-9915-519F31974028}" destId="{737910C5-60BE-451A-8CA2-4601B483F6A2}" srcOrd="3" destOrd="0" presId="urn:microsoft.com/office/officeart/2005/8/layout/hList7"/>
    <dgm:cxn modelId="{57D085D5-8B83-42DB-8536-A75FC7864C55}" type="presParOf" srcId="{5A71C9F0-F7A2-4853-9E1A-D27F885154BE}" destId="{FF934FCD-0E0C-40D2-9562-137F055D95F9}" srcOrd="1" destOrd="0" presId="urn:microsoft.com/office/officeart/2005/8/layout/hList7"/>
    <dgm:cxn modelId="{58E72B4B-6791-42CB-9AE6-40A36BBC24EA}" type="presParOf" srcId="{5A71C9F0-F7A2-4853-9E1A-D27F885154BE}" destId="{99C0751A-08F1-4811-AD86-4EA58699F465}" srcOrd="2" destOrd="0" presId="urn:microsoft.com/office/officeart/2005/8/layout/hList7"/>
    <dgm:cxn modelId="{5F126D70-95D8-4FD8-93EE-0CBF48BBA224}" type="presParOf" srcId="{99C0751A-08F1-4811-AD86-4EA58699F465}" destId="{A5CE07FB-1224-4A64-8602-053FC70191AE}" srcOrd="0" destOrd="0" presId="urn:microsoft.com/office/officeart/2005/8/layout/hList7"/>
    <dgm:cxn modelId="{6B3288A2-018E-47E4-8C52-A18F86BA56EE}" type="presParOf" srcId="{99C0751A-08F1-4811-AD86-4EA58699F465}" destId="{E8853C12-474B-40A3-AD05-2D05C0AF4201}" srcOrd="1" destOrd="0" presId="urn:microsoft.com/office/officeart/2005/8/layout/hList7"/>
    <dgm:cxn modelId="{C50718E3-E761-4E0C-B6E0-69B230E2D8E6}" type="presParOf" srcId="{99C0751A-08F1-4811-AD86-4EA58699F465}" destId="{62531C6F-A97F-40F1-A139-94BEB13887A3}" srcOrd="2" destOrd="0" presId="urn:microsoft.com/office/officeart/2005/8/layout/hList7"/>
    <dgm:cxn modelId="{C2FE3C0F-7EB3-4035-B4A3-B87A011C63AD}" type="presParOf" srcId="{99C0751A-08F1-4811-AD86-4EA58699F465}" destId="{D93CD8DE-6B75-4BBE-AB3F-468F5D1FA98C}" srcOrd="3" destOrd="0" presId="urn:microsoft.com/office/officeart/2005/8/layout/hList7"/>
    <dgm:cxn modelId="{F7B6ABC1-092E-48F5-81BA-391273087A4B}" type="presParOf" srcId="{5A71C9F0-F7A2-4853-9E1A-D27F885154BE}" destId="{09A5CB32-3E85-42F4-9C74-9F03ACF0BF26}" srcOrd="3" destOrd="0" presId="urn:microsoft.com/office/officeart/2005/8/layout/hList7"/>
    <dgm:cxn modelId="{11F69683-9E84-4F97-A49C-7A93681D94A1}" type="presParOf" srcId="{5A71C9F0-F7A2-4853-9E1A-D27F885154BE}" destId="{8D61CD4B-66C9-4823-82E4-3D6CC898C572}" srcOrd="4" destOrd="0" presId="urn:microsoft.com/office/officeart/2005/8/layout/hList7"/>
    <dgm:cxn modelId="{79A03252-C4E9-44B6-BDCE-3B7C4A7D3ADD}" type="presParOf" srcId="{8D61CD4B-66C9-4823-82E4-3D6CC898C572}" destId="{0BD2450C-4DA3-4457-A7F8-FA83D620657E}" srcOrd="0" destOrd="0" presId="urn:microsoft.com/office/officeart/2005/8/layout/hList7"/>
    <dgm:cxn modelId="{0DB16722-4E4A-41BE-823F-C38FBC347F97}" type="presParOf" srcId="{8D61CD4B-66C9-4823-82E4-3D6CC898C572}" destId="{A0461C1C-C31F-4002-93AD-F42A4E710969}" srcOrd="1" destOrd="0" presId="urn:microsoft.com/office/officeart/2005/8/layout/hList7"/>
    <dgm:cxn modelId="{8E61A6E3-27FD-4F24-91B0-93E4E2572B0D}" type="presParOf" srcId="{8D61CD4B-66C9-4823-82E4-3D6CC898C572}" destId="{321492F2-3880-4E4C-B8D0-A27B0AAB3731}" srcOrd="2" destOrd="0" presId="urn:microsoft.com/office/officeart/2005/8/layout/hList7"/>
    <dgm:cxn modelId="{81FC5D17-F51C-48D3-8189-2DC1003692F2}" type="presParOf" srcId="{8D61CD4B-66C9-4823-82E4-3D6CC898C572}" destId="{B84A584B-CF67-4EDB-BFDA-604407D6E4B2}" srcOrd="3" destOrd="0" presId="urn:microsoft.com/office/officeart/2005/8/layout/hList7"/>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6DFCC3-F9FF-402D-9889-29B0395B69FE}" type="doc">
      <dgm:prSet loTypeId="urn:microsoft.com/office/officeart/2005/8/layout/hList7" loCatId="list" qsTypeId="urn:microsoft.com/office/officeart/2005/8/quickstyle/3d1" qsCatId="3D" csTypeId="urn:microsoft.com/office/officeart/2005/8/colors/colorful4" csCatId="colorful" phldr="1"/>
      <dgm:spPr/>
      <dgm:t>
        <a:bodyPr/>
        <a:lstStyle/>
        <a:p>
          <a:endParaRPr lang="en-GB"/>
        </a:p>
      </dgm:t>
    </dgm:pt>
    <dgm:pt modelId="{68E3D205-34AA-40E4-BF3B-BB65A1FC4ACA}">
      <dgm:prSet phldrT="[Texto]" custT="1"/>
      <dgm:spPr/>
      <dgm:t>
        <a:bodyPr/>
        <a:lstStyle/>
        <a:p>
          <a:endParaRPr lang="pt-PT" sz="800" b="1" dirty="0"/>
        </a:p>
        <a:p>
          <a:r>
            <a:rPr lang="pt-PT" sz="1100" b="1" dirty="0">
              <a:solidFill>
                <a:srgbClr val="FFFF00"/>
              </a:solidFill>
            </a:rPr>
            <a:t>Alberto Lombardi</a:t>
          </a:r>
          <a:endParaRPr lang="en-GB" sz="1100" b="1" dirty="0">
            <a:solidFill>
              <a:srgbClr val="FFFF00"/>
            </a:solidFill>
          </a:endParaRPr>
        </a:p>
      </dgm:t>
    </dgm:pt>
    <dgm:pt modelId="{5B8E6E12-B181-4DF8-9EFE-85B046BDB7D6}" type="parTrans" cxnId="{701E8D92-C2A6-4CAE-AD97-AB7586455318}">
      <dgm:prSet/>
      <dgm:spPr/>
      <dgm:t>
        <a:bodyPr/>
        <a:lstStyle/>
        <a:p>
          <a:endParaRPr lang="en-GB"/>
        </a:p>
      </dgm:t>
    </dgm:pt>
    <dgm:pt modelId="{495E2D83-CA14-43E2-8E00-45362F4866C9}" type="sibTrans" cxnId="{701E8D92-C2A6-4CAE-AD97-AB7586455318}">
      <dgm:prSet/>
      <dgm:spPr/>
      <dgm:t>
        <a:bodyPr/>
        <a:lstStyle/>
        <a:p>
          <a:endParaRPr lang="en-GB"/>
        </a:p>
      </dgm:t>
    </dgm:pt>
    <dgm:pt modelId="{53573561-A544-4A75-86DC-890F6FEF54F9}">
      <dgm:prSet phldrT="[Texto]" custT="1"/>
      <dgm:spPr/>
      <dgm:t>
        <a:bodyPr/>
        <a:lstStyle/>
        <a:p>
          <a:endParaRPr lang="en-GB" sz="1000" b="1" dirty="0"/>
        </a:p>
        <a:p>
          <a:r>
            <a:rPr lang="en-GB" sz="1100" b="1" dirty="0">
              <a:solidFill>
                <a:srgbClr val="FFFF00"/>
              </a:solidFill>
            </a:rPr>
            <a:t>Roberto De Toma</a:t>
          </a:r>
        </a:p>
      </dgm:t>
    </dgm:pt>
    <dgm:pt modelId="{12DDA3C0-64FB-4FFD-A0EB-63DCE793297D}" type="parTrans" cxnId="{7E427402-E9E9-44B6-814B-0E4F82230CC8}">
      <dgm:prSet/>
      <dgm:spPr/>
      <dgm:t>
        <a:bodyPr/>
        <a:lstStyle/>
        <a:p>
          <a:endParaRPr lang="en-GB"/>
        </a:p>
      </dgm:t>
    </dgm:pt>
    <dgm:pt modelId="{DBB4502F-0E35-4D0B-BB0F-65E9E1CB81F9}" type="sibTrans" cxnId="{7E427402-E9E9-44B6-814B-0E4F82230CC8}">
      <dgm:prSet/>
      <dgm:spPr/>
      <dgm:t>
        <a:bodyPr/>
        <a:lstStyle/>
        <a:p>
          <a:endParaRPr lang="en-GB"/>
        </a:p>
      </dgm:t>
    </dgm:pt>
    <dgm:pt modelId="{2BD164D2-B17D-48ED-A68A-93F42E3AC47F}">
      <dgm:prSet phldrT="[Texto]" custT="1"/>
      <dgm:spPr/>
      <dgm:t>
        <a:bodyPr/>
        <a:lstStyle/>
        <a:p>
          <a:r>
            <a:rPr lang="it-IT" sz="900" dirty="0"/>
            <a:t> Procurement Department Director </a:t>
          </a:r>
          <a:endParaRPr lang="en-GB" sz="900" dirty="0"/>
        </a:p>
      </dgm:t>
    </dgm:pt>
    <dgm:pt modelId="{D733AD45-8CE4-4CE6-823B-1BE8086784BA}" type="parTrans" cxnId="{01661175-45B9-4D5E-94DC-56305E431DAD}">
      <dgm:prSet/>
      <dgm:spPr/>
      <dgm:t>
        <a:bodyPr/>
        <a:lstStyle/>
        <a:p>
          <a:endParaRPr lang="en-GB"/>
        </a:p>
      </dgm:t>
    </dgm:pt>
    <dgm:pt modelId="{55EDAD63-FAC8-4084-ABDC-A6ADFD598AD4}" type="sibTrans" cxnId="{01661175-45B9-4D5E-94DC-56305E431DAD}">
      <dgm:prSet/>
      <dgm:spPr/>
      <dgm:t>
        <a:bodyPr/>
        <a:lstStyle/>
        <a:p>
          <a:endParaRPr lang="en-GB"/>
        </a:p>
      </dgm:t>
    </dgm:pt>
    <dgm:pt modelId="{593EEA56-4BBB-41A5-B219-E5AF4344D3BE}">
      <dgm:prSet phldrT="[Texto]" custT="1"/>
      <dgm:spPr/>
      <dgm:t>
        <a:bodyPr/>
        <a:lstStyle/>
        <a:p>
          <a:endParaRPr lang="en-GB" sz="1000" b="1" dirty="0"/>
        </a:p>
        <a:p>
          <a:r>
            <a:rPr lang="en-GB" sz="1100" b="1" dirty="0">
              <a:solidFill>
                <a:srgbClr val="FFFF00"/>
              </a:solidFill>
            </a:rPr>
            <a:t>Maria Concetta Conte</a:t>
          </a:r>
        </a:p>
      </dgm:t>
    </dgm:pt>
    <dgm:pt modelId="{5F4F5D78-3BFF-450D-9953-B8209F8EA912}" type="parTrans" cxnId="{81A4484C-2F6C-4911-B9F8-3861DB315CA4}">
      <dgm:prSet/>
      <dgm:spPr/>
      <dgm:t>
        <a:bodyPr/>
        <a:lstStyle/>
        <a:p>
          <a:endParaRPr lang="en-GB"/>
        </a:p>
      </dgm:t>
    </dgm:pt>
    <dgm:pt modelId="{55801274-24EA-483F-8B13-C30F660B0406}" type="sibTrans" cxnId="{81A4484C-2F6C-4911-B9F8-3861DB315CA4}">
      <dgm:prSet/>
      <dgm:spPr/>
      <dgm:t>
        <a:bodyPr/>
        <a:lstStyle/>
        <a:p>
          <a:endParaRPr lang="en-GB"/>
        </a:p>
      </dgm:t>
    </dgm:pt>
    <dgm:pt modelId="{C0DCB51A-BCCC-481B-A6E1-C2C8BFDAB330}">
      <dgm:prSet phldrT="[Texto]" custT="1"/>
      <dgm:spPr/>
      <dgm:t>
        <a:bodyPr/>
        <a:lstStyle/>
        <a:p>
          <a:r>
            <a:rPr lang="it-IT" sz="900" dirty="0"/>
            <a:t> ASLBN Health Director</a:t>
          </a:r>
          <a:endParaRPr lang="en-GB" sz="900" dirty="0"/>
        </a:p>
      </dgm:t>
    </dgm:pt>
    <dgm:pt modelId="{284819C0-E010-4A42-A5C0-070F71CA4898}" type="parTrans" cxnId="{CBB3B528-9971-4C20-96D2-ECE148D7E22B}">
      <dgm:prSet/>
      <dgm:spPr/>
      <dgm:t>
        <a:bodyPr/>
        <a:lstStyle/>
        <a:p>
          <a:endParaRPr lang="en-GB"/>
        </a:p>
      </dgm:t>
    </dgm:pt>
    <dgm:pt modelId="{4E50B419-1FB3-47E2-B4F1-CEDEE0C383CA}" type="sibTrans" cxnId="{CBB3B528-9971-4C20-96D2-ECE148D7E22B}">
      <dgm:prSet/>
      <dgm:spPr/>
      <dgm:t>
        <a:bodyPr/>
        <a:lstStyle/>
        <a:p>
          <a:endParaRPr lang="en-GB"/>
        </a:p>
      </dgm:t>
    </dgm:pt>
    <dgm:pt modelId="{5B43E61E-E52B-4E9E-A27C-6B121F3E6FE1}">
      <dgm:prSet phldrT="[Texto]" custT="1"/>
      <dgm:spPr/>
      <dgm:t>
        <a:bodyPr/>
        <a:lstStyle/>
        <a:p>
          <a:r>
            <a:rPr lang="it-IT" sz="900" dirty="0"/>
            <a:t> Data </a:t>
          </a:r>
          <a:r>
            <a:rPr lang="it-IT" sz="900" dirty="0" err="1"/>
            <a:t>Protection</a:t>
          </a:r>
          <a:r>
            <a:rPr lang="it-IT" sz="900" dirty="0"/>
            <a:t> </a:t>
          </a:r>
          <a:r>
            <a:rPr lang="it-IT" sz="900" dirty="0" err="1"/>
            <a:t>Officer</a:t>
          </a:r>
          <a:endParaRPr lang="en-GB" sz="900" dirty="0"/>
        </a:p>
      </dgm:t>
    </dgm:pt>
    <dgm:pt modelId="{99B56570-CA17-4E72-A8C4-3AEF1EB2C799}" type="parTrans" cxnId="{BDA1DA7E-A198-45B4-98B5-B68231A7CD6E}">
      <dgm:prSet/>
      <dgm:spPr/>
      <dgm:t>
        <a:bodyPr/>
        <a:lstStyle/>
        <a:p>
          <a:endParaRPr lang="en-GB"/>
        </a:p>
      </dgm:t>
    </dgm:pt>
    <dgm:pt modelId="{216CCD4F-3B53-41A8-931F-C1BCD35D09C2}" type="sibTrans" cxnId="{BDA1DA7E-A198-45B4-98B5-B68231A7CD6E}">
      <dgm:prSet/>
      <dgm:spPr/>
      <dgm:t>
        <a:bodyPr/>
        <a:lstStyle/>
        <a:p>
          <a:endParaRPr lang="en-GB"/>
        </a:p>
      </dgm:t>
    </dgm:pt>
    <dgm:pt modelId="{0FEE8C4E-1C3F-450E-9160-DED38030EDFE}">
      <dgm:prSet phldrT="[Texto]" custT="1"/>
      <dgm:spPr/>
      <dgm:t>
        <a:bodyPr/>
        <a:lstStyle/>
        <a:p>
          <a:r>
            <a:rPr lang="it-IT" sz="900" dirty="0"/>
            <a:t> </a:t>
          </a:r>
          <a:r>
            <a:rPr lang="en-US" sz="900" dirty="0"/>
            <a:t>Clinical Engineering Unit Manager</a:t>
          </a:r>
          <a:endParaRPr lang="en-GB" sz="900" dirty="0"/>
        </a:p>
      </dgm:t>
    </dgm:pt>
    <dgm:pt modelId="{5B911F56-77A8-4C60-870B-4A22A18D9A33}" type="parTrans" cxnId="{7DA4F213-66B2-4DFF-BC3E-52B45BB54CB2}">
      <dgm:prSet/>
      <dgm:spPr/>
      <dgm:t>
        <a:bodyPr/>
        <a:lstStyle/>
        <a:p>
          <a:endParaRPr lang="it-IT"/>
        </a:p>
      </dgm:t>
    </dgm:pt>
    <dgm:pt modelId="{F3DE1D52-710E-423A-B9BC-04B51920BE9F}" type="sibTrans" cxnId="{7DA4F213-66B2-4DFF-BC3E-52B45BB54CB2}">
      <dgm:prSet/>
      <dgm:spPr/>
      <dgm:t>
        <a:bodyPr/>
        <a:lstStyle/>
        <a:p>
          <a:endParaRPr lang="it-IT"/>
        </a:p>
      </dgm:t>
    </dgm:pt>
    <dgm:pt modelId="{F9241247-B8FB-48FD-B8B5-5AA026ECC3DB}">
      <dgm:prSet custT="1"/>
      <dgm:spPr/>
      <dgm:t>
        <a:bodyPr/>
        <a:lstStyle/>
        <a:p>
          <a:r>
            <a:rPr lang="it-IT" sz="900" dirty="0"/>
            <a:t> Health </a:t>
          </a:r>
          <a:r>
            <a:rPr lang="en-US" sz="900" dirty="0"/>
            <a:t>Civil Engineer</a:t>
          </a:r>
          <a:endParaRPr lang="it-IT" sz="900" dirty="0"/>
        </a:p>
      </dgm:t>
    </dgm:pt>
    <dgm:pt modelId="{9D13F2A8-D3D7-4F2F-B378-EFDE428F7069}" type="parTrans" cxnId="{6D80B046-BF56-4D42-A1D4-0A6E2169B292}">
      <dgm:prSet/>
      <dgm:spPr/>
      <dgm:t>
        <a:bodyPr/>
        <a:lstStyle/>
        <a:p>
          <a:endParaRPr lang="it-IT"/>
        </a:p>
      </dgm:t>
    </dgm:pt>
    <dgm:pt modelId="{D632E83B-35C0-46F2-8105-A2C60DEEE40B}" type="sibTrans" cxnId="{6D80B046-BF56-4D42-A1D4-0A6E2169B292}">
      <dgm:prSet/>
      <dgm:spPr/>
      <dgm:t>
        <a:bodyPr/>
        <a:lstStyle/>
        <a:p>
          <a:endParaRPr lang="it-IT"/>
        </a:p>
      </dgm:t>
    </dgm:pt>
    <dgm:pt modelId="{71CC8BE0-2120-49E6-A73C-499CC7AF7D42}">
      <dgm:prSet phldrT="[Texto]" custT="1"/>
      <dgm:spPr/>
      <dgm:t>
        <a:bodyPr/>
        <a:lstStyle/>
        <a:p>
          <a:r>
            <a:rPr lang="it-IT" sz="900" dirty="0"/>
            <a:t> Social Health </a:t>
          </a:r>
          <a:r>
            <a:rPr lang="it-IT" sz="900" dirty="0" err="1"/>
            <a:t>Coordination</a:t>
          </a:r>
          <a:r>
            <a:rPr lang="it-IT" sz="900" dirty="0"/>
            <a:t> Director</a:t>
          </a:r>
          <a:endParaRPr lang="en-GB" sz="900" dirty="0"/>
        </a:p>
      </dgm:t>
    </dgm:pt>
    <dgm:pt modelId="{D37DC217-83FB-4F5E-ADD4-2E9097CDFDDD}" type="parTrans" cxnId="{96DD078F-2654-47A8-97F0-CCFFB8342BA5}">
      <dgm:prSet/>
      <dgm:spPr/>
      <dgm:t>
        <a:bodyPr/>
        <a:lstStyle/>
        <a:p>
          <a:endParaRPr lang="it-IT"/>
        </a:p>
      </dgm:t>
    </dgm:pt>
    <dgm:pt modelId="{2C9B6903-20BB-4526-92B3-01A571164AF8}" type="sibTrans" cxnId="{96DD078F-2654-47A8-97F0-CCFFB8342BA5}">
      <dgm:prSet/>
      <dgm:spPr/>
      <dgm:t>
        <a:bodyPr/>
        <a:lstStyle/>
        <a:p>
          <a:endParaRPr lang="it-IT"/>
        </a:p>
      </dgm:t>
    </dgm:pt>
    <dgm:pt modelId="{C766AD0A-3F95-4BA5-99BF-082AF87BBCC6}">
      <dgm:prSet phldrT="[Texto]"/>
      <dgm:spPr/>
      <dgm:t>
        <a:bodyPr/>
        <a:lstStyle/>
        <a:p>
          <a:endParaRPr lang="en-GB" sz="600" dirty="0"/>
        </a:p>
      </dgm:t>
    </dgm:pt>
    <dgm:pt modelId="{5FFAC51B-262A-44CE-9A56-BFBEDC69ABC4}" type="parTrans" cxnId="{9995FDEB-5C76-4435-AD19-957FB198D594}">
      <dgm:prSet/>
      <dgm:spPr/>
      <dgm:t>
        <a:bodyPr/>
        <a:lstStyle/>
        <a:p>
          <a:endParaRPr lang="it-IT"/>
        </a:p>
      </dgm:t>
    </dgm:pt>
    <dgm:pt modelId="{E98C727A-2A13-4BA7-A501-1595FFDC3D9E}" type="sibTrans" cxnId="{9995FDEB-5C76-4435-AD19-957FB198D594}">
      <dgm:prSet/>
      <dgm:spPr/>
      <dgm:t>
        <a:bodyPr/>
        <a:lstStyle/>
        <a:p>
          <a:endParaRPr lang="it-IT"/>
        </a:p>
      </dgm:t>
    </dgm:pt>
    <dgm:pt modelId="{E82A5DBA-9756-4F91-886A-F91ABAC24777}">
      <dgm:prSet phldrT="[Texto]" custT="1"/>
      <dgm:spPr/>
      <dgm:t>
        <a:bodyPr/>
        <a:lstStyle/>
        <a:p>
          <a:r>
            <a:rPr lang="en-US" sz="900" dirty="0"/>
            <a:t> Prevention and Protection Officer</a:t>
          </a:r>
          <a:endParaRPr lang="en-GB" sz="900" dirty="0"/>
        </a:p>
      </dgm:t>
    </dgm:pt>
    <dgm:pt modelId="{8EF899F1-919D-4EFD-AD5F-C52E04AD1334}" type="parTrans" cxnId="{A755D498-48EB-4389-B1FB-373B832D1A26}">
      <dgm:prSet/>
      <dgm:spPr/>
      <dgm:t>
        <a:bodyPr/>
        <a:lstStyle/>
        <a:p>
          <a:endParaRPr lang="it-IT"/>
        </a:p>
      </dgm:t>
    </dgm:pt>
    <dgm:pt modelId="{418A45B1-1D83-4B1E-BCF8-E860EEC358B4}" type="sibTrans" cxnId="{A755D498-48EB-4389-B1FB-373B832D1A26}">
      <dgm:prSet/>
      <dgm:spPr/>
      <dgm:t>
        <a:bodyPr/>
        <a:lstStyle/>
        <a:p>
          <a:endParaRPr lang="it-IT"/>
        </a:p>
      </dgm:t>
    </dgm:pt>
    <dgm:pt modelId="{20053AFD-E8A0-4113-ABE7-B8BB158F558D}">
      <dgm:prSet phldrT="[Texto]" custT="1"/>
      <dgm:spPr/>
      <dgm:t>
        <a:bodyPr/>
        <a:lstStyle/>
        <a:p>
          <a:r>
            <a:rPr lang="en-GB" sz="900" dirty="0"/>
            <a:t> HTA &amp; Telemedicine expert </a:t>
          </a:r>
        </a:p>
      </dgm:t>
    </dgm:pt>
    <dgm:pt modelId="{D4420F84-9FFD-4A1C-B2CC-2A1F59269117}" type="parTrans" cxnId="{F6F16163-138C-4FFC-8CA9-61B0C6ED9634}">
      <dgm:prSet/>
      <dgm:spPr/>
      <dgm:t>
        <a:bodyPr/>
        <a:lstStyle/>
        <a:p>
          <a:endParaRPr lang="it-IT"/>
        </a:p>
      </dgm:t>
    </dgm:pt>
    <dgm:pt modelId="{0FD6E92B-52E5-4440-A982-C6F9D795DCDE}" type="sibTrans" cxnId="{F6F16163-138C-4FFC-8CA9-61B0C6ED9634}">
      <dgm:prSet/>
      <dgm:spPr/>
      <dgm:t>
        <a:bodyPr/>
        <a:lstStyle/>
        <a:p>
          <a:endParaRPr lang="it-IT"/>
        </a:p>
      </dgm:t>
    </dgm:pt>
    <dgm:pt modelId="{0C3A3936-431C-4B67-B804-ABE5A7A46E6C}">
      <dgm:prSet custT="1"/>
      <dgm:spPr/>
      <dgm:t>
        <a:bodyPr/>
        <a:lstStyle/>
        <a:p>
          <a:r>
            <a:rPr lang="it-IT" sz="900" dirty="0"/>
            <a:t> Project Management </a:t>
          </a:r>
          <a:r>
            <a:rPr lang="it-IT" sz="900" dirty="0" err="1"/>
            <a:t>expert</a:t>
          </a:r>
          <a:endParaRPr lang="it-IT" sz="900" dirty="0"/>
        </a:p>
      </dgm:t>
    </dgm:pt>
    <dgm:pt modelId="{617C3AC4-BE8E-4C62-847A-C48D11AC70A3}" type="parTrans" cxnId="{9B9B00C0-A95D-4828-9F28-8006868E1884}">
      <dgm:prSet/>
      <dgm:spPr/>
      <dgm:t>
        <a:bodyPr/>
        <a:lstStyle/>
        <a:p>
          <a:endParaRPr lang="it-IT"/>
        </a:p>
      </dgm:t>
    </dgm:pt>
    <dgm:pt modelId="{9273B65A-D126-4667-8DB0-1B17868B4E14}" type="sibTrans" cxnId="{9B9B00C0-A95D-4828-9F28-8006868E1884}">
      <dgm:prSet/>
      <dgm:spPr/>
      <dgm:t>
        <a:bodyPr/>
        <a:lstStyle/>
        <a:p>
          <a:endParaRPr lang="it-IT"/>
        </a:p>
      </dgm:t>
    </dgm:pt>
    <dgm:pt modelId="{6962394A-CC04-4FA4-95B6-1AA847CADD0E}">
      <dgm:prSet phldrT="[Texto]" custT="1"/>
      <dgm:spPr/>
      <dgm:t>
        <a:bodyPr/>
        <a:lstStyle/>
        <a:p>
          <a:r>
            <a:rPr lang="en-US" sz="900" dirty="0"/>
            <a:t>Campania Region Crisis Unit Member</a:t>
          </a:r>
          <a:endParaRPr lang="en-GB" sz="900" dirty="0"/>
        </a:p>
      </dgm:t>
    </dgm:pt>
    <dgm:pt modelId="{877078CF-8DA8-4A14-8CFB-C5A232EA5051}" type="parTrans" cxnId="{0BFC61DC-30A7-4996-9CEC-D2E75CFE564C}">
      <dgm:prSet/>
      <dgm:spPr/>
      <dgm:t>
        <a:bodyPr/>
        <a:lstStyle/>
        <a:p>
          <a:endParaRPr lang="it-IT"/>
        </a:p>
      </dgm:t>
    </dgm:pt>
    <dgm:pt modelId="{B0A990E1-8844-4D19-9D0B-671574D96807}" type="sibTrans" cxnId="{0BFC61DC-30A7-4996-9CEC-D2E75CFE564C}">
      <dgm:prSet/>
      <dgm:spPr/>
      <dgm:t>
        <a:bodyPr/>
        <a:lstStyle/>
        <a:p>
          <a:endParaRPr lang="it-IT"/>
        </a:p>
      </dgm:t>
    </dgm:pt>
    <dgm:pt modelId="{6AD6E457-F532-4761-AA4F-E4FB656E678B}" type="pres">
      <dgm:prSet presAssocID="{CC6DFCC3-F9FF-402D-9889-29B0395B69FE}" presName="Name0" presStyleCnt="0">
        <dgm:presLayoutVars>
          <dgm:dir/>
          <dgm:resizeHandles val="exact"/>
        </dgm:presLayoutVars>
      </dgm:prSet>
      <dgm:spPr/>
    </dgm:pt>
    <dgm:pt modelId="{E73A2557-7B78-4693-8203-C0F7479AD9D4}" type="pres">
      <dgm:prSet presAssocID="{CC6DFCC3-F9FF-402D-9889-29B0395B69FE}" presName="fgShape" presStyleLbl="fgShp" presStyleIdx="0" presStyleCnt="1" custFlipVert="0" custScaleX="108696" custScaleY="7123" custLinFactY="-100000" custLinFactNeighborY="-191101"/>
      <dgm:spPr/>
    </dgm:pt>
    <dgm:pt modelId="{5A71C9F0-F7A2-4853-9E1A-D27F885154BE}" type="pres">
      <dgm:prSet presAssocID="{CC6DFCC3-F9FF-402D-9889-29B0395B69FE}" presName="linComp" presStyleCnt="0"/>
      <dgm:spPr/>
    </dgm:pt>
    <dgm:pt modelId="{A2A3971D-F4F9-4367-9915-519F31974028}" type="pres">
      <dgm:prSet presAssocID="{68E3D205-34AA-40E4-BF3B-BB65A1FC4ACA}" presName="compNode" presStyleCnt="0"/>
      <dgm:spPr/>
    </dgm:pt>
    <dgm:pt modelId="{40A08C45-4B08-47F5-A2DB-971B5FAAA61E}" type="pres">
      <dgm:prSet presAssocID="{68E3D205-34AA-40E4-BF3B-BB65A1FC4ACA}" presName="bkgdShape" presStyleLbl="node1" presStyleIdx="0" presStyleCnt="3"/>
      <dgm:spPr/>
    </dgm:pt>
    <dgm:pt modelId="{DCCA8B7A-FC36-4EAA-8C81-E9C9F19E83DE}" type="pres">
      <dgm:prSet presAssocID="{68E3D205-34AA-40E4-BF3B-BB65A1FC4ACA}" presName="nodeTx" presStyleLbl="node1" presStyleIdx="0" presStyleCnt="3">
        <dgm:presLayoutVars>
          <dgm:bulletEnabled val="1"/>
        </dgm:presLayoutVars>
      </dgm:prSet>
      <dgm:spPr/>
    </dgm:pt>
    <dgm:pt modelId="{38D953D8-DB7E-4ACC-8959-219B38E4028C}" type="pres">
      <dgm:prSet presAssocID="{68E3D205-34AA-40E4-BF3B-BB65A1FC4ACA}" presName="invisiNode" presStyleLbl="node1" presStyleIdx="0" presStyleCnt="3"/>
      <dgm:spPr/>
    </dgm:pt>
    <dgm:pt modelId="{737910C5-60BE-451A-8CA2-4601B483F6A2}" type="pres">
      <dgm:prSet presAssocID="{68E3D205-34AA-40E4-BF3B-BB65A1FC4ACA}" presName="imagNode" presStyleLbl="fgImgPlace1" presStyleIdx="0" presStyleCnt="3" custScaleX="126744" custScaleY="121884"/>
      <dgm:spPr>
        <a:blipFill rotWithShape="0">
          <a:blip xmlns:r="http://schemas.openxmlformats.org/officeDocument/2006/relationships" r:embed="rId1"/>
          <a:stretch>
            <a:fillRect/>
          </a:stretch>
        </a:blipFill>
      </dgm:spPr>
    </dgm:pt>
    <dgm:pt modelId="{FF934FCD-0E0C-40D2-9562-137F055D95F9}" type="pres">
      <dgm:prSet presAssocID="{495E2D83-CA14-43E2-8E00-45362F4866C9}" presName="sibTrans" presStyleLbl="sibTrans2D1" presStyleIdx="0" presStyleCnt="0"/>
      <dgm:spPr/>
    </dgm:pt>
    <dgm:pt modelId="{99C0751A-08F1-4811-AD86-4EA58699F465}" type="pres">
      <dgm:prSet presAssocID="{53573561-A544-4A75-86DC-890F6FEF54F9}" presName="compNode" presStyleCnt="0"/>
      <dgm:spPr/>
    </dgm:pt>
    <dgm:pt modelId="{A5CE07FB-1224-4A64-8602-053FC70191AE}" type="pres">
      <dgm:prSet presAssocID="{53573561-A544-4A75-86DC-890F6FEF54F9}" presName="bkgdShape" presStyleLbl="node1" presStyleIdx="1" presStyleCnt="3"/>
      <dgm:spPr/>
    </dgm:pt>
    <dgm:pt modelId="{E8853C12-474B-40A3-AD05-2D05C0AF4201}" type="pres">
      <dgm:prSet presAssocID="{53573561-A544-4A75-86DC-890F6FEF54F9}" presName="nodeTx" presStyleLbl="node1" presStyleIdx="1" presStyleCnt="3">
        <dgm:presLayoutVars>
          <dgm:bulletEnabled val="1"/>
        </dgm:presLayoutVars>
      </dgm:prSet>
      <dgm:spPr/>
    </dgm:pt>
    <dgm:pt modelId="{62531C6F-A97F-40F1-A139-94BEB13887A3}" type="pres">
      <dgm:prSet presAssocID="{53573561-A544-4A75-86DC-890F6FEF54F9}" presName="invisiNode" presStyleLbl="node1" presStyleIdx="1" presStyleCnt="3"/>
      <dgm:spPr/>
    </dgm:pt>
    <dgm:pt modelId="{D93CD8DE-6B75-4BBE-AB3F-468F5D1FA98C}" type="pres">
      <dgm:prSet presAssocID="{53573561-A544-4A75-86DC-890F6FEF54F9}" presName="imagNode" presStyleLbl="fgImgPlace1" presStyleIdx="1" presStyleCnt="3" custScaleX="144516" custScaleY="122458"/>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09A5CB32-3E85-42F4-9C74-9F03ACF0BF26}" type="pres">
      <dgm:prSet presAssocID="{DBB4502F-0E35-4D0B-BB0F-65E9E1CB81F9}" presName="sibTrans" presStyleLbl="sibTrans2D1" presStyleIdx="0" presStyleCnt="0"/>
      <dgm:spPr/>
    </dgm:pt>
    <dgm:pt modelId="{8D61CD4B-66C9-4823-82E4-3D6CC898C572}" type="pres">
      <dgm:prSet presAssocID="{593EEA56-4BBB-41A5-B219-E5AF4344D3BE}" presName="compNode" presStyleCnt="0"/>
      <dgm:spPr/>
    </dgm:pt>
    <dgm:pt modelId="{0BD2450C-4DA3-4457-A7F8-FA83D620657E}" type="pres">
      <dgm:prSet presAssocID="{593EEA56-4BBB-41A5-B219-E5AF4344D3BE}" presName="bkgdShape" presStyleLbl="node1" presStyleIdx="2" presStyleCnt="3"/>
      <dgm:spPr/>
    </dgm:pt>
    <dgm:pt modelId="{A0461C1C-C31F-4002-93AD-F42A4E710969}" type="pres">
      <dgm:prSet presAssocID="{593EEA56-4BBB-41A5-B219-E5AF4344D3BE}" presName="nodeTx" presStyleLbl="node1" presStyleIdx="2" presStyleCnt="3">
        <dgm:presLayoutVars>
          <dgm:bulletEnabled val="1"/>
        </dgm:presLayoutVars>
      </dgm:prSet>
      <dgm:spPr/>
    </dgm:pt>
    <dgm:pt modelId="{321492F2-3880-4E4C-B8D0-A27B0AAB3731}" type="pres">
      <dgm:prSet presAssocID="{593EEA56-4BBB-41A5-B219-E5AF4344D3BE}" presName="invisiNode" presStyleLbl="node1" presStyleIdx="2" presStyleCnt="3"/>
      <dgm:spPr/>
    </dgm:pt>
    <dgm:pt modelId="{B84A584B-CF67-4EDB-BFDA-604407D6E4B2}" type="pres">
      <dgm:prSet presAssocID="{593EEA56-4BBB-41A5-B219-E5AF4344D3BE}" presName="imagNode" presStyleLbl="fgImgPlace1" presStyleIdx="2" presStyleCnt="3" custScaleX="122580" custScaleY="122458"/>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7E427402-E9E9-44B6-814B-0E4F82230CC8}" srcId="{CC6DFCC3-F9FF-402D-9889-29B0395B69FE}" destId="{53573561-A544-4A75-86DC-890F6FEF54F9}" srcOrd="1" destOrd="0" parTransId="{12DDA3C0-64FB-4FFD-A0EB-63DCE793297D}" sibTransId="{DBB4502F-0E35-4D0B-BB0F-65E9E1CB81F9}"/>
    <dgm:cxn modelId="{29D1E602-C4CB-4DB7-B2CC-81E0A235640C}" type="presOf" srcId="{53573561-A544-4A75-86DC-890F6FEF54F9}" destId="{A5CE07FB-1224-4A64-8602-053FC70191AE}" srcOrd="0" destOrd="0" presId="urn:microsoft.com/office/officeart/2005/8/layout/hList7"/>
    <dgm:cxn modelId="{8CB0C604-0347-4A30-80E2-A604E40F4676}" type="presOf" srcId="{F9241247-B8FB-48FD-B8B5-5AA026ECC3DB}" destId="{E8853C12-474B-40A3-AD05-2D05C0AF4201}" srcOrd="1" destOrd="2" presId="urn:microsoft.com/office/officeart/2005/8/layout/hList7"/>
    <dgm:cxn modelId="{7DA4F213-66B2-4DFF-BC3E-52B45BB54CB2}" srcId="{68E3D205-34AA-40E4-BF3B-BB65A1FC4ACA}" destId="{0FEE8C4E-1C3F-450E-9160-DED38030EDFE}" srcOrd="1" destOrd="0" parTransId="{5B911F56-77A8-4C60-870B-4A22A18D9A33}" sibTransId="{F3DE1D52-710E-423A-B9BC-04B51920BE9F}"/>
    <dgm:cxn modelId="{192ACC15-0D7F-4658-854E-C332FDC9F093}" type="presOf" srcId="{71CC8BE0-2120-49E6-A73C-499CC7AF7D42}" destId="{A0461C1C-C31F-4002-93AD-F42A4E710969}" srcOrd="1" destOrd="2" presId="urn:microsoft.com/office/officeart/2005/8/layout/hList7"/>
    <dgm:cxn modelId="{5AFF6E19-947D-4276-8C34-7D89DA0B01C2}" type="presOf" srcId="{E82A5DBA-9756-4F91-886A-F91ABAC24777}" destId="{40A08C45-4B08-47F5-A2DB-971B5FAAA61E}" srcOrd="0" destOrd="3" presId="urn:microsoft.com/office/officeart/2005/8/layout/hList7"/>
    <dgm:cxn modelId="{0D23E21C-54DE-42DD-B27A-5049668E6F56}" type="presOf" srcId="{0C3A3936-431C-4B67-B804-ABE5A7A46E6C}" destId="{A5CE07FB-1224-4A64-8602-053FC70191AE}" srcOrd="0" destOrd="3" presId="urn:microsoft.com/office/officeart/2005/8/layout/hList7"/>
    <dgm:cxn modelId="{3100B01F-5876-4A83-BA0E-44A329FADEDA}" type="presOf" srcId="{20053AFD-E8A0-4113-ABE7-B8BB158F558D}" destId="{40A08C45-4B08-47F5-A2DB-971B5FAAA61E}" srcOrd="0" destOrd="4" presId="urn:microsoft.com/office/officeart/2005/8/layout/hList7"/>
    <dgm:cxn modelId="{CEDECB1F-9BC6-475E-BFB7-7451C020F9B3}" type="presOf" srcId="{C766AD0A-3F95-4BA5-99BF-082AF87BBCC6}" destId="{DCCA8B7A-FC36-4EAA-8C81-E9C9F19E83DE}" srcOrd="1" destOrd="5" presId="urn:microsoft.com/office/officeart/2005/8/layout/hList7"/>
    <dgm:cxn modelId="{8F2C6124-2723-496C-9F7D-29D1C1081634}" type="presOf" srcId="{6962394A-CC04-4FA4-95B6-1AA847CADD0E}" destId="{A0461C1C-C31F-4002-93AD-F42A4E710969}" srcOrd="1" destOrd="3" presId="urn:microsoft.com/office/officeart/2005/8/layout/hList7"/>
    <dgm:cxn modelId="{CBB3B528-9971-4C20-96D2-ECE148D7E22B}" srcId="{593EEA56-4BBB-41A5-B219-E5AF4344D3BE}" destId="{C0DCB51A-BCCC-481B-A6E1-C2C8BFDAB330}" srcOrd="0" destOrd="0" parTransId="{284819C0-E010-4A42-A5C0-070F71CA4898}" sibTransId="{4E50B419-1FB3-47E2-B4F1-CEDEE0C383CA}"/>
    <dgm:cxn modelId="{E78C683E-4709-4AF3-A139-5CDC49BC6140}" type="presOf" srcId="{68E3D205-34AA-40E4-BF3B-BB65A1FC4ACA}" destId="{40A08C45-4B08-47F5-A2DB-971B5FAAA61E}" srcOrd="0" destOrd="0" presId="urn:microsoft.com/office/officeart/2005/8/layout/hList7"/>
    <dgm:cxn modelId="{F3F9B95C-C229-46EC-86E8-1837C8501304}" type="presOf" srcId="{71CC8BE0-2120-49E6-A73C-499CC7AF7D42}" destId="{0BD2450C-4DA3-4457-A7F8-FA83D620657E}" srcOrd="0" destOrd="2" presId="urn:microsoft.com/office/officeart/2005/8/layout/hList7"/>
    <dgm:cxn modelId="{9DC0D362-1E27-4081-974B-3436FC054739}" type="presOf" srcId="{53573561-A544-4A75-86DC-890F6FEF54F9}" destId="{E8853C12-474B-40A3-AD05-2D05C0AF4201}" srcOrd="1" destOrd="0" presId="urn:microsoft.com/office/officeart/2005/8/layout/hList7"/>
    <dgm:cxn modelId="{F6F16163-138C-4FFC-8CA9-61B0C6ED9634}" srcId="{68E3D205-34AA-40E4-BF3B-BB65A1FC4ACA}" destId="{20053AFD-E8A0-4113-ABE7-B8BB158F558D}" srcOrd="3" destOrd="0" parTransId="{D4420F84-9FFD-4A1C-B2CC-2A1F59269117}" sibTransId="{0FD6E92B-52E5-4440-A982-C6F9D795DCDE}"/>
    <dgm:cxn modelId="{4DCC7B64-9EA8-42DB-A760-71EF0568DCC5}" type="presOf" srcId="{2BD164D2-B17D-48ED-A68A-93F42E3AC47F}" destId="{A5CE07FB-1224-4A64-8602-053FC70191AE}" srcOrd="0" destOrd="1" presId="urn:microsoft.com/office/officeart/2005/8/layout/hList7"/>
    <dgm:cxn modelId="{6FBF2266-3020-46CC-B1BB-48F1FD59F223}" type="presOf" srcId="{E82A5DBA-9756-4F91-886A-F91ABAC24777}" destId="{DCCA8B7A-FC36-4EAA-8C81-E9C9F19E83DE}" srcOrd="1" destOrd="3" presId="urn:microsoft.com/office/officeart/2005/8/layout/hList7"/>
    <dgm:cxn modelId="{6D80B046-BF56-4D42-A1D4-0A6E2169B292}" srcId="{53573561-A544-4A75-86DC-890F6FEF54F9}" destId="{F9241247-B8FB-48FD-B8B5-5AA026ECC3DB}" srcOrd="1" destOrd="0" parTransId="{9D13F2A8-D3D7-4F2F-B378-EFDE428F7069}" sibTransId="{D632E83B-35C0-46F2-8105-A2C60DEEE40B}"/>
    <dgm:cxn modelId="{D5E19E69-5BAE-4B39-83A3-636FFE12014F}" type="presOf" srcId="{6962394A-CC04-4FA4-95B6-1AA847CADD0E}" destId="{0BD2450C-4DA3-4457-A7F8-FA83D620657E}" srcOrd="0" destOrd="3" presId="urn:microsoft.com/office/officeart/2005/8/layout/hList7"/>
    <dgm:cxn modelId="{4CCC2A4C-6932-43E9-9BE0-1E78453A8C76}" type="presOf" srcId="{C0DCB51A-BCCC-481B-A6E1-C2C8BFDAB330}" destId="{0BD2450C-4DA3-4457-A7F8-FA83D620657E}" srcOrd="0" destOrd="1" presId="urn:microsoft.com/office/officeart/2005/8/layout/hList7"/>
    <dgm:cxn modelId="{81A4484C-2F6C-4911-B9F8-3861DB315CA4}" srcId="{CC6DFCC3-F9FF-402D-9889-29B0395B69FE}" destId="{593EEA56-4BBB-41A5-B219-E5AF4344D3BE}" srcOrd="2" destOrd="0" parTransId="{5F4F5D78-3BFF-450D-9953-B8209F8EA912}" sibTransId="{55801274-24EA-483F-8B13-C30F660B0406}"/>
    <dgm:cxn modelId="{FF3E026E-A8D9-41E5-A001-A56285410998}" type="presOf" srcId="{C0DCB51A-BCCC-481B-A6E1-C2C8BFDAB330}" destId="{A0461C1C-C31F-4002-93AD-F42A4E710969}" srcOrd="1" destOrd="1" presId="urn:microsoft.com/office/officeart/2005/8/layout/hList7"/>
    <dgm:cxn modelId="{14BE866F-28AE-4565-A362-3DC3B6CD431F}" type="presOf" srcId="{CC6DFCC3-F9FF-402D-9889-29B0395B69FE}" destId="{6AD6E457-F532-4761-AA4F-E4FB656E678B}" srcOrd="0" destOrd="0" presId="urn:microsoft.com/office/officeart/2005/8/layout/hList7"/>
    <dgm:cxn modelId="{9F71C870-6736-4965-864D-23730A3B6040}" type="presOf" srcId="{0C3A3936-431C-4B67-B804-ABE5A7A46E6C}" destId="{E8853C12-474B-40A3-AD05-2D05C0AF4201}" srcOrd="1" destOrd="3" presId="urn:microsoft.com/office/officeart/2005/8/layout/hList7"/>
    <dgm:cxn modelId="{01661175-45B9-4D5E-94DC-56305E431DAD}" srcId="{53573561-A544-4A75-86DC-890F6FEF54F9}" destId="{2BD164D2-B17D-48ED-A68A-93F42E3AC47F}" srcOrd="0" destOrd="0" parTransId="{D733AD45-8CE4-4CE6-823B-1BE8086784BA}" sibTransId="{55EDAD63-FAC8-4084-ABDC-A6ADFD598AD4}"/>
    <dgm:cxn modelId="{BDA1DA7E-A198-45B4-98B5-B68231A7CD6E}" srcId="{68E3D205-34AA-40E4-BF3B-BB65A1FC4ACA}" destId="{5B43E61E-E52B-4E9E-A27C-6B121F3E6FE1}" srcOrd="0" destOrd="0" parTransId="{99B56570-CA17-4E72-A8C4-3AEF1EB2C799}" sibTransId="{216CCD4F-3B53-41A8-931F-C1BCD35D09C2}"/>
    <dgm:cxn modelId="{29C68D89-9212-4CE7-BE5B-D9FAC51E1155}" type="presOf" srcId="{C766AD0A-3F95-4BA5-99BF-082AF87BBCC6}" destId="{40A08C45-4B08-47F5-A2DB-971B5FAAA61E}" srcOrd="0" destOrd="5" presId="urn:microsoft.com/office/officeart/2005/8/layout/hList7"/>
    <dgm:cxn modelId="{F205E389-1663-425B-ABC1-7E596047B31A}" type="presOf" srcId="{593EEA56-4BBB-41A5-B219-E5AF4344D3BE}" destId="{0BD2450C-4DA3-4457-A7F8-FA83D620657E}" srcOrd="0" destOrd="0" presId="urn:microsoft.com/office/officeart/2005/8/layout/hList7"/>
    <dgm:cxn modelId="{96DD078F-2654-47A8-97F0-CCFFB8342BA5}" srcId="{593EEA56-4BBB-41A5-B219-E5AF4344D3BE}" destId="{71CC8BE0-2120-49E6-A73C-499CC7AF7D42}" srcOrd="1" destOrd="0" parTransId="{D37DC217-83FB-4F5E-ADD4-2E9097CDFDDD}" sibTransId="{2C9B6903-20BB-4526-92B3-01A571164AF8}"/>
    <dgm:cxn modelId="{701E8D92-C2A6-4CAE-AD97-AB7586455318}" srcId="{CC6DFCC3-F9FF-402D-9889-29B0395B69FE}" destId="{68E3D205-34AA-40E4-BF3B-BB65A1FC4ACA}" srcOrd="0" destOrd="0" parTransId="{5B8E6E12-B181-4DF8-9EFE-85B046BDB7D6}" sibTransId="{495E2D83-CA14-43E2-8E00-45362F4866C9}"/>
    <dgm:cxn modelId="{A755D498-48EB-4389-B1FB-373B832D1A26}" srcId="{68E3D205-34AA-40E4-BF3B-BB65A1FC4ACA}" destId="{E82A5DBA-9756-4F91-886A-F91ABAC24777}" srcOrd="2" destOrd="0" parTransId="{8EF899F1-919D-4EFD-AD5F-C52E04AD1334}" sibTransId="{418A45B1-1D83-4B1E-BCF8-E860EEC358B4}"/>
    <dgm:cxn modelId="{B43D3A9D-D3E2-4BD2-8CFE-3C9BBD9C5428}" type="presOf" srcId="{2BD164D2-B17D-48ED-A68A-93F42E3AC47F}" destId="{E8853C12-474B-40A3-AD05-2D05C0AF4201}" srcOrd="1" destOrd="1" presId="urn:microsoft.com/office/officeart/2005/8/layout/hList7"/>
    <dgm:cxn modelId="{9CC0B9A3-40FF-453A-924C-4341806D4FF0}" type="presOf" srcId="{495E2D83-CA14-43E2-8E00-45362F4866C9}" destId="{FF934FCD-0E0C-40D2-9562-137F055D95F9}" srcOrd="0" destOrd="0" presId="urn:microsoft.com/office/officeart/2005/8/layout/hList7"/>
    <dgm:cxn modelId="{2AEB5DA6-C1DE-4235-A614-3E820F43B788}" type="presOf" srcId="{5B43E61E-E52B-4E9E-A27C-6B121F3E6FE1}" destId="{DCCA8B7A-FC36-4EAA-8C81-E9C9F19E83DE}" srcOrd="1" destOrd="1" presId="urn:microsoft.com/office/officeart/2005/8/layout/hList7"/>
    <dgm:cxn modelId="{5C74DBB0-92CE-49E1-B537-6D0D86AC909E}" type="presOf" srcId="{20053AFD-E8A0-4113-ABE7-B8BB158F558D}" destId="{DCCA8B7A-FC36-4EAA-8C81-E9C9F19E83DE}" srcOrd="1" destOrd="4" presId="urn:microsoft.com/office/officeart/2005/8/layout/hList7"/>
    <dgm:cxn modelId="{4E8DD9B6-2CF2-43C8-8D2B-8F21E83FAFC0}" type="presOf" srcId="{5B43E61E-E52B-4E9E-A27C-6B121F3E6FE1}" destId="{40A08C45-4B08-47F5-A2DB-971B5FAAA61E}" srcOrd="0" destOrd="1" presId="urn:microsoft.com/office/officeart/2005/8/layout/hList7"/>
    <dgm:cxn modelId="{9B9B00C0-A95D-4828-9F28-8006868E1884}" srcId="{53573561-A544-4A75-86DC-890F6FEF54F9}" destId="{0C3A3936-431C-4B67-B804-ABE5A7A46E6C}" srcOrd="2" destOrd="0" parTransId="{617C3AC4-BE8E-4C62-847A-C48D11AC70A3}" sibTransId="{9273B65A-D126-4667-8DB0-1B17868B4E14}"/>
    <dgm:cxn modelId="{9B776CD0-E23E-44F3-82BB-CC7E2F1CBE85}" type="presOf" srcId="{593EEA56-4BBB-41A5-B219-E5AF4344D3BE}" destId="{A0461C1C-C31F-4002-93AD-F42A4E710969}" srcOrd="1" destOrd="0" presId="urn:microsoft.com/office/officeart/2005/8/layout/hList7"/>
    <dgm:cxn modelId="{F613FBD4-1B3A-45E7-B3D5-26505EE692DB}" type="presOf" srcId="{F9241247-B8FB-48FD-B8B5-5AA026ECC3DB}" destId="{A5CE07FB-1224-4A64-8602-053FC70191AE}" srcOrd="0" destOrd="2" presId="urn:microsoft.com/office/officeart/2005/8/layout/hList7"/>
    <dgm:cxn modelId="{C35909D5-B63C-4EF4-AD58-A0319541DB9E}" type="presOf" srcId="{DBB4502F-0E35-4D0B-BB0F-65E9E1CB81F9}" destId="{09A5CB32-3E85-42F4-9C74-9F03ACF0BF26}" srcOrd="0" destOrd="0" presId="urn:microsoft.com/office/officeart/2005/8/layout/hList7"/>
    <dgm:cxn modelId="{AEC9BED5-7B37-4631-A490-78170CD90461}" type="presOf" srcId="{68E3D205-34AA-40E4-BF3B-BB65A1FC4ACA}" destId="{DCCA8B7A-FC36-4EAA-8C81-E9C9F19E83DE}" srcOrd="1" destOrd="0" presId="urn:microsoft.com/office/officeart/2005/8/layout/hList7"/>
    <dgm:cxn modelId="{006233D8-189F-462F-838F-5E1DAE000BF4}" type="presOf" srcId="{0FEE8C4E-1C3F-450E-9160-DED38030EDFE}" destId="{DCCA8B7A-FC36-4EAA-8C81-E9C9F19E83DE}" srcOrd="1" destOrd="2" presId="urn:microsoft.com/office/officeart/2005/8/layout/hList7"/>
    <dgm:cxn modelId="{0BFC61DC-30A7-4996-9CEC-D2E75CFE564C}" srcId="{593EEA56-4BBB-41A5-B219-E5AF4344D3BE}" destId="{6962394A-CC04-4FA4-95B6-1AA847CADD0E}" srcOrd="2" destOrd="0" parTransId="{877078CF-8DA8-4A14-8CFB-C5A232EA5051}" sibTransId="{B0A990E1-8844-4D19-9D0B-671574D96807}"/>
    <dgm:cxn modelId="{9995FDEB-5C76-4435-AD19-957FB198D594}" srcId="{68E3D205-34AA-40E4-BF3B-BB65A1FC4ACA}" destId="{C766AD0A-3F95-4BA5-99BF-082AF87BBCC6}" srcOrd="4" destOrd="0" parTransId="{5FFAC51B-262A-44CE-9A56-BFBEDC69ABC4}" sibTransId="{E98C727A-2A13-4BA7-A501-1595FFDC3D9E}"/>
    <dgm:cxn modelId="{AD8E9BFB-5AFB-43C0-9129-2913B78015BD}" type="presOf" srcId="{0FEE8C4E-1C3F-450E-9160-DED38030EDFE}" destId="{40A08C45-4B08-47F5-A2DB-971B5FAAA61E}" srcOrd="0" destOrd="2" presId="urn:microsoft.com/office/officeart/2005/8/layout/hList7"/>
    <dgm:cxn modelId="{62ED53E1-AA58-4341-A253-54EF109C72D0}" type="presParOf" srcId="{6AD6E457-F532-4761-AA4F-E4FB656E678B}" destId="{E73A2557-7B78-4693-8203-C0F7479AD9D4}" srcOrd="0" destOrd="0" presId="urn:microsoft.com/office/officeart/2005/8/layout/hList7"/>
    <dgm:cxn modelId="{69E16DAF-EAF8-4475-BE6C-8DEE6901B640}" type="presParOf" srcId="{6AD6E457-F532-4761-AA4F-E4FB656E678B}" destId="{5A71C9F0-F7A2-4853-9E1A-D27F885154BE}" srcOrd="1" destOrd="0" presId="urn:microsoft.com/office/officeart/2005/8/layout/hList7"/>
    <dgm:cxn modelId="{ECBCD015-E6FA-4163-B21B-757061B3EDE6}" type="presParOf" srcId="{5A71C9F0-F7A2-4853-9E1A-D27F885154BE}" destId="{A2A3971D-F4F9-4367-9915-519F31974028}" srcOrd="0" destOrd="0" presId="urn:microsoft.com/office/officeart/2005/8/layout/hList7"/>
    <dgm:cxn modelId="{4FCBC9BF-B2D6-489E-B8AE-27BDD577232C}" type="presParOf" srcId="{A2A3971D-F4F9-4367-9915-519F31974028}" destId="{40A08C45-4B08-47F5-A2DB-971B5FAAA61E}" srcOrd="0" destOrd="0" presId="urn:microsoft.com/office/officeart/2005/8/layout/hList7"/>
    <dgm:cxn modelId="{A082D220-505F-4E1C-B9BC-A92C4789EE53}" type="presParOf" srcId="{A2A3971D-F4F9-4367-9915-519F31974028}" destId="{DCCA8B7A-FC36-4EAA-8C81-E9C9F19E83DE}" srcOrd="1" destOrd="0" presId="urn:microsoft.com/office/officeart/2005/8/layout/hList7"/>
    <dgm:cxn modelId="{1766A2B0-1980-4925-A67D-64ACD55F113D}" type="presParOf" srcId="{A2A3971D-F4F9-4367-9915-519F31974028}" destId="{38D953D8-DB7E-4ACC-8959-219B38E4028C}" srcOrd="2" destOrd="0" presId="urn:microsoft.com/office/officeart/2005/8/layout/hList7"/>
    <dgm:cxn modelId="{1B865DA7-C13D-4B71-966D-C8948E9FDEEF}" type="presParOf" srcId="{A2A3971D-F4F9-4367-9915-519F31974028}" destId="{737910C5-60BE-451A-8CA2-4601B483F6A2}" srcOrd="3" destOrd="0" presId="urn:microsoft.com/office/officeart/2005/8/layout/hList7"/>
    <dgm:cxn modelId="{57D085D5-8B83-42DB-8536-A75FC7864C55}" type="presParOf" srcId="{5A71C9F0-F7A2-4853-9E1A-D27F885154BE}" destId="{FF934FCD-0E0C-40D2-9562-137F055D95F9}" srcOrd="1" destOrd="0" presId="urn:microsoft.com/office/officeart/2005/8/layout/hList7"/>
    <dgm:cxn modelId="{58E72B4B-6791-42CB-9AE6-40A36BBC24EA}" type="presParOf" srcId="{5A71C9F0-F7A2-4853-9E1A-D27F885154BE}" destId="{99C0751A-08F1-4811-AD86-4EA58699F465}" srcOrd="2" destOrd="0" presId="urn:microsoft.com/office/officeart/2005/8/layout/hList7"/>
    <dgm:cxn modelId="{5F126D70-95D8-4FD8-93EE-0CBF48BBA224}" type="presParOf" srcId="{99C0751A-08F1-4811-AD86-4EA58699F465}" destId="{A5CE07FB-1224-4A64-8602-053FC70191AE}" srcOrd="0" destOrd="0" presId="urn:microsoft.com/office/officeart/2005/8/layout/hList7"/>
    <dgm:cxn modelId="{6B3288A2-018E-47E4-8C52-A18F86BA56EE}" type="presParOf" srcId="{99C0751A-08F1-4811-AD86-4EA58699F465}" destId="{E8853C12-474B-40A3-AD05-2D05C0AF4201}" srcOrd="1" destOrd="0" presId="urn:microsoft.com/office/officeart/2005/8/layout/hList7"/>
    <dgm:cxn modelId="{C50718E3-E761-4E0C-B6E0-69B230E2D8E6}" type="presParOf" srcId="{99C0751A-08F1-4811-AD86-4EA58699F465}" destId="{62531C6F-A97F-40F1-A139-94BEB13887A3}" srcOrd="2" destOrd="0" presId="urn:microsoft.com/office/officeart/2005/8/layout/hList7"/>
    <dgm:cxn modelId="{C2FE3C0F-7EB3-4035-B4A3-B87A011C63AD}" type="presParOf" srcId="{99C0751A-08F1-4811-AD86-4EA58699F465}" destId="{D93CD8DE-6B75-4BBE-AB3F-468F5D1FA98C}" srcOrd="3" destOrd="0" presId="urn:microsoft.com/office/officeart/2005/8/layout/hList7"/>
    <dgm:cxn modelId="{F7B6ABC1-092E-48F5-81BA-391273087A4B}" type="presParOf" srcId="{5A71C9F0-F7A2-4853-9E1A-D27F885154BE}" destId="{09A5CB32-3E85-42F4-9C74-9F03ACF0BF26}" srcOrd="3" destOrd="0" presId="urn:microsoft.com/office/officeart/2005/8/layout/hList7"/>
    <dgm:cxn modelId="{11F69683-9E84-4F97-A49C-7A93681D94A1}" type="presParOf" srcId="{5A71C9F0-F7A2-4853-9E1A-D27F885154BE}" destId="{8D61CD4B-66C9-4823-82E4-3D6CC898C572}" srcOrd="4" destOrd="0" presId="urn:microsoft.com/office/officeart/2005/8/layout/hList7"/>
    <dgm:cxn modelId="{79A03252-C4E9-44B6-BDCE-3B7C4A7D3ADD}" type="presParOf" srcId="{8D61CD4B-66C9-4823-82E4-3D6CC898C572}" destId="{0BD2450C-4DA3-4457-A7F8-FA83D620657E}" srcOrd="0" destOrd="0" presId="urn:microsoft.com/office/officeart/2005/8/layout/hList7"/>
    <dgm:cxn modelId="{0DB16722-4E4A-41BE-823F-C38FBC347F97}" type="presParOf" srcId="{8D61CD4B-66C9-4823-82E4-3D6CC898C572}" destId="{A0461C1C-C31F-4002-93AD-F42A4E710969}" srcOrd="1" destOrd="0" presId="urn:microsoft.com/office/officeart/2005/8/layout/hList7"/>
    <dgm:cxn modelId="{8E61A6E3-27FD-4F24-91B0-93E4E2572B0D}" type="presParOf" srcId="{8D61CD4B-66C9-4823-82E4-3D6CC898C572}" destId="{321492F2-3880-4E4C-B8D0-A27B0AAB3731}" srcOrd="2" destOrd="0" presId="urn:microsoft.com/office/officeart/2005/8/layout/hList7"/>
    <dgm:cxn modelId="{81FC5D17-F51C-48D3-8189-2DC1003692F2}" type="presParOf" srcId="{8D61CD4B-66C9-4823-82E4-3D6CC898C572}" destId="{B84A584B-CF67-4EDB-BFDA-604407D6E4B2}" srcOrd="3" destOrd="0" presId="urn:microsoft.com/office/officeart/2005/8/layout/hList7"/>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1A157-3517-4A3B-A73A-CEEAA55B3F4E}">
      <dsp:nvSpPr>
        <dsp:cNvPr id="0" name=""/>
        <dsp:cNvSpPr/>
      </dsp:nvSpPr>
      <dsp:spPr>
        <a:xfrm rot="5400000">
          <a:off x="7377359" y="-3209480"/>
          <a:ext cx="669176" cy="725830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Senior Consultant &amp; Advisor</a:t>
          </a:r>
          <a:endParaRPr lang="it-IT" sz="1800" kern="1200" dirty="0"/>
        </a:p>
        <a:p>
          <a:pPr marL="171450" lvl="1" indent="-171450" algn="l" defTabSz="800100">
            <a:lnSpc>
              <a:spcPct val="90000"/>
            </a:lnSpc>
            <a:spcBef>
              <a:spcPct val="0"/>
            </a:spcBef>
            <a:spcAft>
              <a:spcPct val="15000"/>
            </a:spcAft>
            <a:buChar char="•"/>
          </a:pPr>
          <a:r>
            <a:rPr lang="en-GB" sz="1800" kern="1200" dirty="0"/>
            <a:t>Former AREU CIO &amp; CTO</a:t>
          </a:r>
          <a:endParaRPr lang="it-IT" sz="1800" kern="1200" dirty="0"/>
        </a:p>
      </dsp:txBody>
      <dsp:txXfrm rot="-5400000">
        <a:off x="4082795" y="117750"/>
        <a:ext cx="7225638" cy="603844"/>
      </dsp:txXfrm>
    </dsp:sp>
    <dsp:sp modelId="{90FDE88B-D9F3-4CDF-9ABB-3FD85A199368}">
      <dsp:nvSpPr>
        <dsp:cNvPr id="0" name=""/>
        <dsp:cNvSpPr/>
      </dsp:nvSpPr>
      <dsp:spPr>
        <a:xfrm>
          <a:off x="0" y="1436"/>
          <a:ext cx="4082796" cy="8364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GB" sz="3100" kern="1200" dirty="0"/>
            <a:t>Piero Maria Brambilla</a:t>
          </a:r>
          <a:endParaRPr lang="it-IT" sz="3100" kern="1200" dirty="0"/>
        </a:p>
      </dsp:txBody>
      <dsp:txXfrm>
        <a:off x="40833" y="42269"/>
        <a:ext cx="4001130" cy="754804"/>
      </dsp:txXfrm>
    </dsp:sp>
    <dsp:sp modelId="{36EC4342-E1EB-429B-A53E-C7327829F103}">
      <dsp:nvSpPr>
        <dsp:cNvPr id="0" name=""/>
        <dsp:cNvSpPr/>
      </dsp:nvSpPr>
      <dsp:spPr>
        <a:xfrm rot="5400000">
          <a:off x="7377359" y="-2331186"/>
          <a:ext cx="669176" cy="725830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Ad Interim Director of AREU Maxi-emergency Department</a:t>
          </a:r>
          <a:endParaRPr lang="it-IT" sz="1800" kern="1200" dirty="0"/>
        </a:p>
        <a:p>
          <a:pPr marL="171450" lvl="1" indent="-171450" algn="l" defTabSz="800100">
            <a:lnSpc>
              <a:spcPct val="90000"/>
            </a:lnSpc>
            <a:spcBef>
              <a:spcPct val="0"/>
            </a:spcBef>
            <a:spcAft>
              <a:spcPct val="15000"/>
            </a:spcAft>
            <a:buChar char="•"/>
          </a:pPr>
          <a:r>
            <a:rPr lang="en-GB" sz="1800" kern="1200" dirty="0"/>
            <a:t>Medical Referent of Lombardy USAR Team</a:t>
          </a:r>
          <a:endParaRPr lang="it-IT" sz="1800" kern="1200" dirty="0"/>
        </a:p>
      </dsp:txBody>
      <dsp:txXfrm rot="-5400000">
        <a:off x="4082795" y="996044"/>
        <a:ext cx="7225638" cy="603844"/>
      </dsp:txXfrm>
    </dsp:sp>
    <dsp:sp modelId="{AD2B3BA3-49EC-4036-9008-B09E32988CF4}">
      <dsp:nvSpPr>
        <dsp:cNvPr id="0" name=""/>
        <dsp:cNvSpPr/>
      </dsp:nvSpPr>
      <dsp:spPr>
        <a:xfrm>
          <a:off x="0" y="879730"/>
          <a:ext cx="4082796" cy="8364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GB" sz="3100" kern="1200" dirty="0"/>
            <a:t>Andrea </a:t>
          </a:r>
          <a:r>
            <a:rPr lang="en-GB" sz="3100" kern="1200" dirty="0" err="1"/>
            <a:t>Comelli</a:t>
          </a:r>
          <a:endParaRPr lang="it-IT" sz="3100" kern="1200" dirty="0"/>
        </a:p>
      </dsp:txBody>
      <dsp:txXfrm>
        <a:off x="40833" y="920563"/>
        <a:ext cx="4001130" cy="754804"/>
      </dsp:txXfrm>
    </dsp:sp>
    <dsp:sp modelId="{1355C6FD-058A-4ADA-9D13-6D7372DADB3A}">
      <dsp:nvSpPr>
        <dsp:cNvPr id="0" name=""/>
        <dsp:cNvSpPr/>
      </dsp:nvSpPr>
      <dsp:spPr>
        <a:xfrm rot="5400000">
          <a:off x="7377359" y="-1452892"/>
          <a:ext cx="669176" cy="725830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AREU CIO &amp; CTO</a:t>
          </a:r>
          <a:endParaRPr lang="it-IT" sz="1800" kern="1200" dirty="0"/>
        </a:p>
        <a:p>
          <a:pPr marL="171450" lvl="1" indent="-171450" algn="l" defTabSz="800100">
            <a:lnSpc>
              <a:spcPct val="90000"/>
            </a:lnSpc>
            <a:spcBef>
              <a:spcPct val="0"/>
            </a:spcBef>
            <a:spcAft>
              <a:spcPct val="15000"/>
            </a:spcAft>
            <a:buChar char="•"/>
          </a:pPr>
          <a:r>
            <a:rPr lang="en-GB" sz="1800" kern="1200" dirty="0"/>
            <a:t>System Architect</a:t>
          </a:r>
          <a:endParaRPr lang="it-IT" sz="1800" kern="1200" dirty="0"/>
        </a:p>
      </dsp:txBody>
      <dsp:txXfrm rot="-5400000">
        <a:off x="4082795" y="1874338"/>
        <a:ext cx="7225638" cy="603844"/>
      </dsp:txXfrm>
    </dsp:sp>
    <dsp:sp modelId="{F92BBCD8-AB52-41AA-B051-4A8E8735A684}">
      <dsp:nvSpPr>
        <dsp:cNvPr id="0" name=""/>
        <dsp:cNvSpPr/>
      </dsp:nvSpPr>
      <dsp:spPr>
        <a:xfrm>
          <a:off x="0" y="1758024"/>
          <a:ext cx="4082796" cy="8364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GB" sz="3100" kern="1200" dirty="0"/>
            <a:t>Gabriele Dassi</a:t>
          </a:r>
          <a:endParaRPr lang="it-IT" sz="3100" kern="1200" dirty="0"/>
        </a:p>
      </dsp:txBody>
      <dsp:txXfrm>
        <a:off x="40833" y="1798857"/>
        <a:ext cx="4001130" cy="754804"/>
      </dsp:txXfrm>
    </dsp:sp>
    <dsp:sp modelId="{7503FD0A-C103-4EB2-BB00-A0807447E98F}">
      <dsp:nvSpPr>
        <dsp:cNvPr id="0" name=""/>
        <dsp:cNvSpPr/>
      </dsp:nvSpPr>
      <dsp:spPr>
        <a:xfrm rot="5400000">
          <a:off x="7377359" y="-574599"/>
          <a:ext cx="669176" cy="725830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AREU Procurement Department Manager</a:t>
          </a:r>
          <a:endParaRPr lang="it-IT" sz="1800" kern="1200" dirty="0"/>
        </a:p>
      </dsp:txBody>
      <dsp:txXfrm rot="-5400000">
        <a:off x="4082795" y="2752631"/>
        <a:ext cx="7225638" cy="603844"/>
      </dsp:txXfrm>
    </dsp:sp>
    <dsp:sp modelId="{3FFA0666-8642-4DC9-A425-B025F4D04A6B}">
      <dsp:nvSpPr>
        <dsp:cNvPr id="0" name=""/>
        <dsp:cNvSpPr/>
      </dsp:nvSpPr>
      <dsp:spPr>
        <a:xfrm>
          <a:off x="0" y="2636317"/>
          <a:ext cx="4082796" cy="8364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GB" sz="3100" kern="1200" dirty="0"/>
            <a:t>Alessandro </a:t>
          </a:r>
          <a:r>
            <a:rPr lang="en-GB" sz="3100" kern="1200" dirty="0" err="1"/>
            <a:t>Gervasi</a:t>
          </a:r>
          <a:endParaRPr lang="it-IT" sz="3100" kern="1200" dirty="0"/>
        </a:p>
      </dsp:txBody>
      <dsp:txXfrm>
        <a:off x="40833" y="2677150"/>
        <a:ext cx="4001130" cy="754804"/>
      </dsp:txXfrm>
    </dsp:sp>
    <dsp:sp modelId="{479E9E42-31C8-4708-B865-93E2B29245E3}">
      <dsp:nvSpPr>
        <dsp:cNvPr id="0" name=""/>
        <dsp:cNvSpPr/>
      </dsp:nvSpPr>
      <dsp:spPr>
        <a:xfrm rot="5400000">
          <a:off x="7377359" y="303694"/>
          <a:ext cx="669176" cy="725830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AREU BI Coordinator</a:t>
          </a:r>
          <a:endParaRPr lang="it-IT" sz="1800" kern="1200" dirty="0"/>
        </a:p>
        <a:p>
          <a:pPr marL="171450" lvl="1" indent="-171450" algn="l" defTabSz="800100">
            <a:lnSpc>
              <a:spcPct val="90000"/>
            </a:lnSpc>
            <a:spcBef>
              <a:spcPct val="0"/>
            </a:spcBef>
            <a:spcAft>
              <a:spcPct val="15000"/>
            </a:spcAft>
            <a:buChar char="•"/>
          </a:pPr>
          <a:r>
            <a:rPr lang="en-GB" sz="1800" kern="1200" dirty="0"/>
            <a:t>Expert in EMS Process Management</a:t>
          </a:r>
          <a:endParaRPr lang="it-IT" sz="1800" kern="1200" dirty="0"/>
        </a:p>
      </dsp:txBody>
      <dsp:txXfrm rot="-5400000">
        <a:off x="4082795" y="3630924"/>
        <a:ext cx="7225638" cy="603844"/>
      </dsp:txXfrm>
    </dsp:sp>
    <dsp:sp modelId="{B286105D-B22F-4A8B-9032-A3827C29AC23}">
      <dsp:nvSpPr>
        <dsp:cNvPr id="0" name=""/>
        <dsp:cNvSpPr/>
      </dsp:nvSpPr>
      <dsp:spPr>
        <a:xfrm>
          <a:off x="0" y="3514611"/>
          <a:ext cx="4082796" cy="8364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GB" sz="3100" kern="1200" dirty="0"/>
            <a:t>Andrea </a:t>
          </a:r>
          <a:r>
            <a:rPr lang="en-GB" sz="3100" kern="1200" dirty="0" err="1"/>
            <a:t>Pagliosa</a:t>
          </a:r>
          <a:endParaRPr lang="it-IT" sz="3100" kern="1200" dirty="0"/>
        </a:p>
      </dsp:txBody>
      <dsp:txXfrm>
        <a:off x="40833" y="3555444"/>
        <a:ext cx="4001130" cy="754804"/>
      </dsp:txXfrm>
    </dsp:sp>
    <dsp:sp modelId="{746E72AA-6F3E-4507-9907-1AE4C40CE88B}">
      <dsp:nvSpPr>
        <dsp:cNvPr id="0" name=""/>
        <dsp:cNvSpPr/>
      </dsp:nvSpPr>
      <dsp:spPr>
        <a:xfrm rot="5400000">
          <a:off x="7377359" y="1181988"/>
          <a:ext cx="669176" cy="725830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AREU Procurement Department Director</a:t>
          </a:r>
          <a:endParaRPr lang="it-IT" sz="1800" kern="1200" dirty="0"/>
        </a:p>
      </dsp:txBody>
      <dsp:txXfrm rot="-5400000">
        <a:off x="4082795" y="4509218"/>
        <a:ext cx="7225638" cy="603844"/>
      </dsp:txXfrm>
    </dsp:sp>
    <dsp:sp modelId="{2E1851A0-B594-4E12-8676-45E0D9D442DF}">
      <dsp:nvSpPr>
        <dsp:cNvPr id="0" name=""/>
        <dsp:cNvSpPr/>
      </dsp:nvSpPr>
      <dsp:spPr>
        <a:xfrm>
          <a:off x="0" y="4392905"/>
          <a:ext cx="4082796" cy="8364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GB" sz="3100" kern="1200" dirty="0"/>
            <a:t>Eleonora </a:t>
          </a:r>
          <a:r>
            <a:rPr lang="en-GB" sz="3100" kern="1200" dirty="0" err="1"/>
            <a:t>Zucchinali</a:t>
          </a:r>
          <a:endParaRPr lang="it-IT" sz="3100" kern="1200" dirty="0"/>
        </a:p>
      </dsp:txBody>
      <dsp:txXfrm>
        <a:off x="40833" y="4433738"/>
        <a:ext cx="4001130" cy="754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8C45-4B08-47F5-A2DB-971B5FAAA61E}">
      <dsp:nvSpPr>
        <dsp:cNvPr id="0" name=""/>
        <dsp:cNvSpPr/>
      </dsp:nvSpPr>
      <dsp:spPr>
        <a:xfrm>
          <a:off x="1449" y="0"/>
          <a:ext cx="2255169" cy="2369493"/>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endParaRPr lang="pt-PT" sz="800" b="1" kern="1200" dirty="0"/>
        </a:p>
        <a:p>
          <a:pPr marL="0" lvl="0" indent="0" algn="l" defTabSz="355600">
            <a:lnSpc>
              <a:spcPct val="90000"/>
            </a:lnSpc>
            <a:spcBef>
              <a:spcPct val="0"/>
            </a:spcBef>
            <a:spcAft>
              <a:spcPct val="35000"/>
            </a:spcAft>
            <a:buNone/>
          </a:pPr>
          <a:r>
            <a:rPr lang="pt-PT" sz="1100" b="1" kern="1200" dirty="0">
              <a:solidFill>
                <a:srgbClr val="FFFF00"/>
              </a:solidFill>
            </a:rPr>
            <a:t>Alberto Lombardi</a:t>
          </a:r>
          <a:endParaRPr lang="en-GB" sz="1100" b="1" kern="1200" dirty="0">
            <a:solidFill>
              <a:srgbClr val="FFFF00"/>
            </a:solidFill>
          </a:endParaRPr>
        </a:p>
        <a:p>
          <a:pPr marL="57150" lvl="1" indent="-57150" algn="l" defTabSz="400050">
            <a:lnSpc>
              <a:spcPct val="90000"/>
            </a:lnSpc>
            <a:spcBef>
              <a:spcPct val="0"/>
            </a:spcBef>
            <a:spcAft>
              <a:spcPct val="15000"/>
            </a:spcAft>
            <a:buChar char="•"/>
          </a:pPr>
          <a:r>
            <a:rPr lang="it-IT" sz="900" kern="1200" dirty="0"/>
            <a:t> Data </a:t>
          </a:r>
          <a:r>
            <a:rPr lang="it-IT" sz="900" kern="1200" dirty="0" err="1"/>
            <a:t>Protection</a:t>
          </a:r>
          <a:r>
            <a:rPr lang="it-IT" sz="900" kern="1200" dirty="0"/>
            <a:t> </a:t>
          </a:r>
          <a:r>
            <a:rPr lang="it-IT" sz="900" kern="1200" dirty="0" err="1"/>
            <a:t>Officer</a:t>
          </a:r>
          <a:endParaRPr lang="en-GB" sz="900" kern="1200" dirty="0"/>
        </a:p>
        <a:p>
          <a:pPr marL="57150" lvl="1" indent="-57150" algn="l" defTabSz="400050">
            <a:lnSpc>
              <a:spcPct val="90000"/>
            </a:lnSpc>
            <a:spcBef>
              <a:spcPct val="0"/>
            </a:spcBef>
            <a:spcAft>
              <a:spcPct val="15000"/>
            </a:spcAft>
            <a:buChar char="•"/>
          </a:pPr>
          <a:r>
            <a:rPr lang="it-IT" sz="900" kern="1200" dirty="0"/>
            <a:t> </a:t>
          </a:r>
          <a:r>
            <a:rPr lang="en-US" sz="900" kern="1200" dirty="0"/>
            <a:t>Clinical Engineering Unit Manager</a:t>
          </a:r>
          <a:endParaRPr lang="en-GB" sz="900" kern="1200" dirty="0"/>
        </a:p>
        <a:p>
          <a:pPr marL="57150" lvl="1" indent="-57150" algn="l" defTabSz="400050">
            <a:lnSpc>
              <a:spcPct val="90000"/>
            </a:lnSpc>
            <a:spcBef>
              <a:spcPct val="0"/>
            </a:spcBef>
            <a:spcAft>
              <a:spcPct val="15000"/>
            </a:spcAft>
            <a:buChar char="•"/>
          </a:pPr>
          <a:r>
            <a:rPr lang="en-US" sz="900" kern="1200" dirty="0"/>
            <a:t> Prevention and Protection Officer</a:t>
          </a:r>
          <a:endParaRPr lang="en-GB" sz="900" kern="1200" dirty="0"/>
        </a:p>
        <a:p>
          <a:pPr marL="57150" lvl="1" indent="-57150" algn="l" defTabSz="400050">
            <a:lnSpc>
              <a:spcPct val="90000"/>
            </a:lnSpc>
            <a:spcBef>
              <a:spcPct val="0"/>
            </a:spcBef>
            <a:spcAft>
              <a:spcPct val="15000"/>
            </a:spcAft>
            <a:buChar char="•"/>
          </a:pPr>
          <a:r>
            <a:rPr lang="en-GB" sz="900" kern="1200" dirty="0"/>
            <a:t> HTA &amp; Telemedicine expert </a:t>
          </a:r>
        </a:p>
        <a:p>
          <a:pPr marL="57150" lvl="1" indent="-57150" algn="l" defTabSz="266700">
            <a:lnSpc>
              <a:spcPct val="90000"/>
            </a:lnSpc>
            <a:spcBef>
              <a:spcPct val="0"/>
            </a:spcBef>
            <a:spcAft>
              <a:spcPct val="15000"/>
            </a:spcAft>
            <a:buChar char="•"/>
          </a:pPr>
          <a:endParaRPr lang="en-GB" sz="600" kern="1200" dirty="0"/>
        </a:p>
      </dsp:txBody>
      <dsp:txXfrm>
        <a:off x="1449" y="947797"/>
        <a:ext cx="2255169" cy="947797"/>
      </dsp:txXfrm>
    </dsp:sp>
    <dsp:sp modelId="{737910C5-60BE-451A-8CA2-4601B483F6A2}">
      <dsp:nvSpPr>
        <dsp:cNvPr id="0" name=""/>
        <dsp:cNvSpPr/>
      </dsp:nvSpPr>
      <dsp:spPr>
        <a:xfrm>
          <a:off x="629003" y="55832"/>
          <a:ext cx="1000062" cy="961714"/>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5CE07FB-1224-4A64-8602-053FC70191AE}">
      <dsp:nvSpPr>
        <dsp:cNvPr id="0" name=""/>
        <dsp:cNvSpPr/>
      </dsp:nvSpPr>
      <dsp:spPr>
        <a:xfrm>
          <a:off x="2324274" y="0"/>
          <a:ext cx="2255169" cy="2369493"/>
        </a:xfrm>
        <a:prstGeom prst="roundRect">
          <a:avLst>
            <a:gd name="adj" fmla="val 10000"/>
          </a:avLst>
        </a:prstGeom>
        <a:gradFill rotWithShape="0">
          <a:gsLst>
            <a:gs pos="0">
              <a:schemeClr val="accent4">
                <a:hueOff val="-6192022"/>
                <a:satOff val="-26041"/>
                <a:lumOff val="-5686"/>
                <a:alphaOff val="0"/>
                <a:tint val="100000"/>
                <a:shade val="100000"/>
                <a:satMod val="130000"/>
              </a:schemeClr>
            </a:gs>
            <a:gs pos="100000">
              <a:schemeClr val="accent4">
                <a:hueOff val="-6192022"/>
                <a:satOff val="-26041"/>
                <a:lumOff val="-5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buNone/>
          </a:pPr>
          <a:endParaRPr lang="en-GB" sz="1000" b="1" kern="1200" dirty="0"/>
        </a:p>
        <a:p>
          <a:pPr marL="0" lvl="0" indent="0" algn="l" defTabSz="444500">
            <a:lnSpc>
              <a:spcPct val="90000"/>
            </a:lnSpc>
            <a:spcBef>
              <a:spcPct val="0"/>
            </a:spcBef>
            <a:spcAft>
              <a:spcPct val="35000"/>
            </a:spcAft>
            <a:buNone/>
          </a:pPr>
          <a:r>
            <a:rPr lang="en-GB" sz="1100" b="1" kern="1200" dirty="0">
              <a:solidFill>
                <a:srgbClr val="FFFF00"/>
              </a:solidFill>
            </a:rPr>
            <a:t>Roberto De Toma</a:t>
          </a:r>
        </a:p>
        <a:p>
          <a:pPr marL="57150" lvl="1" indent="-57150" algn="l" defTabSz="400050">
            <a:lnSpc>
              <a:spcPct val="90000"/>
            </a:lnSpc>
            <a:spcBef>
              <a:spcPct val="0"/>
            </a:spcBef>
            <a:spcAft>
              <a:spcPct val="15000"/>
            </a:spcAft>
            <a:buChar char="•"/>
          </a:pPr>
          <a:r>
            <a:rPr lang="it-IT" sz="900" kern="1200" dirty="0"/>
            <a:t> Procurement Department Director </a:t>
          </a:r>
          <a:endParaRPr lang="en-GB" sz="900" kern="1200" dirty="0"/>
        </a:p>
        <a:p>
          <a:pPr marL="57150" lvl="1" indent="-57150" algn="l" defTabSz="400050">
            <a:lnSpc>
              <a:spcPct val="90000"/>
            </a:lnSpc>
            <a:spcBef>
              <a:spcPct val="0"/>
            </a:spcBef>
            <a:spcAft>
              <a:spcPct val="15000"/>
            </a:spcAft>
            <a:buChar char="•"/>
          </a:pPr>
          <a:r>
            <a:rPr lang="it-IT" sz="900" kern="1200" dirty="0"/>
            <a:t> Health </a:t>
          </a:r>
          <a:r>
            <a:rPr lang="en-US" sz="900" kern="1200" dirty="0"/>
            <a:t>Civil Engineer</a:t>
          </a:r>
          <a:endParaRPr lang="it-IT" sz="900" kern="1200" dirty="0"/>
        </a:p>
        <a:p>
          <a:pPr marL="57150" lvl="1" indent="-57150" algn="l" defTabSz="400050">
            <a:lnSpc>
              <a:spcPct val="90000"/>
            </a:lnSpc>
            <a:spcBef>
              <a:spcPct val="0"/>
            </a:spcBef>
            <a:spcAft>
              <a:spcPct val="15000"/>
            </a:spcAft>
            <a:buChar char="•"/>
          </a:pPr>
          <a:r>
            <a:rPr lang="it-IT" sz="900" kern="1200" dirty="0"/>
            <a:t> Project Management </a:t>
          </a:r>
          <a:r>
            <a:rPr lang="it-IT" sz="900" kern="1200" dirty="0" err="1"/>
            <a:t>expert</a:t>
          </a:r>
          <a:endParaRPr lang="it-IT" sz="900" kern="1200" dirty="0"/>
        </a:p>
      </dsp:txBody>
      <dsp:txXfrm>
        <a:off x="2324274" y="947797"/>
        <a:ext cx="2255169" cy="947797"/>
      </dsp:txXfrm>
    </dsp:sp>
    <dsp:sp modelId="{D93CD8DE-6B75-4BBE-AB3F-468F5D1FA98C}">
      <dsp:nvSpPr>
        <dsp:cNvPr id="0" name=""/>
        <dsp:cNvSpPr/>
      </dsp:nvSpPr>
      <dsp:spPr>
        <a:xfrm>
          <a:off x="2881714" y="53568"/>
          <a:ext cx="1140290" cy="9662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BD2450C-4DA3-4457-A7F8-FA83D620657E}">
      <dsp:nvSpPr>
        <dsp:cNvPr id="0" name=""/>
        <dsp:cNvSpPr/>
      </dsp:nvSpPr>
      <dsp:spPr>
        <a:xfrm>
          <a:off x="4647099" y="0"/>
          <a:ext cx="2255169" cy="2369493"/>
        </a:xfrm>
        <a:prstGeom prst="roundRect">
          <a:avLst>
            <a:gd name="adj" fmla="val 10000"/>
          </a:avLst>
        </a:prstGeom>
        <a:gradFill rotWithShape="0">
          <a:gsLst>
            <a:gs pos="0">
              <a:schemeClr val="accent4">
                <a:hueOff val="-12384044"/>
                <a:satOff val="-52083"/>
                <a:lumOff val="-11372"/>
                <a:alphaOff val="0"/>
                <a:tint val="100000"/>
                <a:shade val="100000"/>
                <a:satMod val="130000"/>
              </a:schemeClr>
            </a:gs>
            <a:gs pos="100000">
              <a:schemeClr val="accent4">
                <a:hueOff val="-12384044"/>
                <a:satOff val="-52083"/>
                <a:lumOff val="-113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buNone/>
          </a:pPr>
          <a:endParaRPr lang="en-GB" sz="1000" b="1" kern="1200" dirty="0"/>
        </a:p>
        <a:p>
          <a:pPr marL="0" lvl="0" indent="0" algn="l" defTabSz="444500">
            <a:lnSpc>
              <a:spcPct val="90000"/>
            </a:lnSpc>
            <a:spcBef>
              <a:spcPct val="0"/>
            </a:spcBef>
            <a:spcAft>
              <a:spcPct val="35000"/>
            </a:spcAft>
            <a:buNone/>
          </a:pPr>
          <a:r>
            <a:rPr lang="en-GB" sz="1100" b="1" kern="1200" dirty="0">
              <a:solidFill>
                <a:srgbClr val="FFFF00"/>
              </a:solidFill>
            </a:rPr>
            <a:t>Maria Concetta Conte</a:t>
          </a:r>
        </a:p>
        <a:p>
          <a:pPr marL="57150" lvl="1" indent="-57150" algn="l" defTabSz="400050">
            <a:lnSpc>
              <a:spcPct val="90000"/>
            </a:lnSpc>
            <a:spcBef>
              <a:spcPct val="0"/>
            </a:spcBef>
            <a:spcAft>
              <a:spcPct val="15000"/>
            </a:spcAft>
            <a:buChar char="•"/>
          </a:pPr>
          <a:r>
            <a:rPr lang="it-IT" sz="900" kern="1200" dirty="0"/>
            <a:t> ASLBN Health Director</a:t>
          </a:r>
          <a:endParaRPr lang="en-GB" sz="900" kern="1200" dirty="0"/>
        </a:p>
        <a:p>
          <a:pPr marL="57150" lvl="1" indent="-57150" algn="l" defTabSz="400050">
            <a:lnSpc>
              <a:spcPct val="90000"/>
            </a:lnSpc>
            <a:spcBef>
              <a:spcPct val="0"/>
            </a:spcBef>
            <a:spcAft>
              <a:spcPct val="15000"/>
            </a:spcAft>
            <a:buChar char="•"/>
          </a:pPr>
          <a:r>
            <a:rPr lang="it-IT" sz="900" kern="1200" dirty="0"/>
            <a:t> Social Health </a:t>
          </a:r>
          <a:r>
            <a:rPr lang="it-IT" sz="900" kern="1200" dirty="0" err="1"/>
            <a:t>Coordination</a:t>
          </a:r>
          <a:r>
            <a:rPr lang="it-IT" sz="900" kern="1200" dirty="0"/>
            <a:t> Director</a:t>
          </a:r>
          <a:endParaRPr lang="en-GB" sz="900" kern="1200" dirty="0"/>
        </a:p>
        <a:p>
          <a:pPr marL="57150" lvl="1" indent="-57150" algn="l" defTabSz="400050">
            <a:lnSpc>
              <a:spcPct val="90000"/>
            </a:lnSpc>
            <a:spcBef>
              <a:spcPct val="0"/>
            </a:spcBef>
            <a:spcAft>
              <a:spcPct val="15000"/>
            </a:spcAft>
            <a:buChar char="•"/>
          </a:pPr>
          <a:r>
            <a:rPr lang="en-US" sz="900" kern="1200" dirty="0"/>
            <a:t>Campania Region Crisis Unit Member</a:t>
          </a:r>
          <a:endParaRPr lang="en-GB" sz="900" kern="1200" dirty="0"/>
        </a:p>
      </dsp:txBody>
      <dsp:txXfrm>
        <a:off x="4647099" y="947797"/>
        <a:ext cx="2255169" cy="947797"/>
      </dsp:txXfrm>
    </dsp:sp>
    <dsp:sp modelId="{B84A584B-CF67-4EDB-BFDA-604407D6E4B2}">
      <dsp:nvSpPr>
        <dsp:cNvPr id="0" name=""/>
        <dsp:cNvSpPr/>
      </dsp:nvSpPr>
      <dsp:spPr>
        <a:xfrm>
          <a:off x="5291081" y="53568"/>
          <a:ext cx="967206" cy="9662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73A2557-7B78-4693-8203-C0F7479AD9D4}">
      <dsp:nvSpPr>
        <dsp:cNvPr id="0" name=""/>
        <dsp:cNvSpPr/>
      </dsp:nvSpPr>
      <dsp:spPr>
        <a:xfrm>
          <a:off x="-11" y="1026005"/>
          <a:ext cx="6903741" cy="25316"/>
        </a:xfrm>
        <a:prstGeom prst="lef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8C45-4B08-47F5-A2DB-971B5FAAA61E}">
      <dsp:nvSpPr>
        <dsp:cNvPr id="0" name=""/>
        <dsp:cNvSpPr/>
      </dsp:nvSpPr>
      <dsp:spPr>
        <a:xfrm>
          <a:off x="807" y="0"/>
          <a:ext cx="2292250" cy="1746232"/>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endParaRPr lang="pt-PT" sz="800" b="1" kern="1200" dirty="0"/>
        </a:p>
        <a:p>
          <a:pPr marL="0" lvl="0" indent="0" algn="l" defTabSz="355600">
            <a:lnSpc>
              <a:spcPct val="90000"/>
            </a:lnSpc>
            <a:spcBef>
              <a:spcPct val="0"/>
            </a:spcBef>
            <a:spcAft>
              <a:spcPct val="35000"/>
            </a:spcAft>
            <a:buNone/>
          </a:pPr>
          <a:r>
            <a:rPr lang="en-GB" sz="1100" b="1" kern="1200" dirty="0">
              <a:solidFill>
                <a:srgbClr val="FFFF00"/>
              </a:solidFill>
            </a:rPr>
            <a:t>Nadia </a:t>
          </a:r>
          <a:r>
            <a:rPr lang="en-GB" sz="1100" b="1" kern="1200" dirty="0" err="1">
              <a:solidFill>
                <a:srgbClr val="FFFF00"/>
              </a:solidFill>
            </a:rPr>
            <a:t>Sgro</a:t>
          </a:r>
          <a:endParaRPr lang="en-GB" sz="1100" b="1" kern="1200" dirty="0">
            <a:solidFill>
              <a:srgbClr val="FFFF00"/>
            </a:solidFill>
          </a:endParaRPr>
        </a:p>
        <a:p>
          <a:pPr marL="57150" lvl="1" indent="-57150" algn="l" defTabSz="400050">
            <a:lnSpc>
              <a:spcPct val="90000"/>
            </a:lnSpc>
            <a:spcBef>
              <a:spcPct val="0"/>
            </a:spcBef>
            <a:spcAft>
              <a:spcPct val="15000"/>
            </a:spcAft>
            <a:buChar char="•"/>
          </a:pPr>
          <a:r>
            <a:rPr lang="it-IT" sz="900" kern="1200" dirty="0"/>
            <a:t>Project Management </a:t>
          </a:r>
          <a:r>
            <a:rPr lang="it-IT" sz="900" kern="1200" dirty="0" err="1"/>
            <a:t>expert</a:t>
          </a:r>
          <a:endParaRPr lang="en-GB" sz="900" kern="1200" dirty="0"/>
        </a:p>
        <a:p>
          <a:pPr marL="57150" lvl="1" indent="-57150" algn="l" defTabSz="400050">
            <a:lnSpc>
              <a:spcPct val="90000"/>
            </a:lnSpc>
            <a:spcBef>
              <a:spcPct val="0"/>
            </a:spcBef>
            <a:spcAft>
              <a:spcPct val="15000"/>
            </a:spcAft>
            <a:buChar char="•"/>
          </a:pPr>
          <a:r>
            <a:rPr lang="it-IT" sz="900" kern="1200" dirty="0"/>
            <a:t>Health Management Engineer</a:t>
          </a:r>
        </a:p>
        <a:p>
          <a:pPr marL="57150" lvl="1" indent="-57150" algn="l" defTabSz="266700">
            <a:lnSpc>
              <a:spcPct val="90000"/>
            </a:lnSpc>
            <a:spcBef>
              <a:spcPct val="0"/>
            </a:spcBef>
            <a:spcAft>
              <a:spcPct val="15000"/>
            </a:spcAft>
            <a:buChar char="•"/>
          </a:pPr>
          <a:endParaRPr lang="en-GB" sz="600" kern="1200" dirty="0"/>
        </a:p>
        <a:p>
          <a:pPr marL="57150" lvl="1" indent="-57150" algn="l" defTabSz="266700">
            <a:lnSpc>
              <a:spcPct val="90000"/>
            </a:lnSpc>
            <a:spcBef>
              <a:spcPct val="0"/>
            </a:spcBef>
            <a:spcAft>
              <a:spcPct val="15000"/>
            </a:spcAft>
            <a:buChar char="•"/>
          </a:pPr>
          <a:endParaRPr lang="en-GB" sz="600" kern="1200" dirty="0"/>
        </a:p>
      </dsp:txBody>
      <dsp:txXfrm>
        <a:off x="807" y="698492"/>
        <a:ext cx="2292250" cy="698492"/>
      </dsp:txXfrm>
    </dsp:sp>
    <dsp:sp modelId="{737910C5-60BE-451A-8CA2-4601B483F6A2}">
      <dsp:nvSpPr>
        <dsp:cNvPr id="0" name=""/>
        <dsp:cNvSpPr/>
      </dsp:nvSpPr>
      <dsp:spPr>
        <a:xfrm>
          <a:off x="778427" y="41146"/>
          <a:ext cx="737010" cy="70874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5CE07FB-1224-4A64-8602-053FC70191AE}">
      <dsp:nvSpPr>
        <dsp:cNvPr id="0" name=""/>
        <dsp:cNvSpPr/>
      </dsp:nvSpPr>
      <dsp:spPr>
        <a:xfrm>
          <a:off x="2361825" y="0"/>
          <a:ext cx="2180067" cy="1746232"/>
        </a:xfrm>
        <a:prstGeom prst="roundRect">
          <a:avLst>
            <a:gd name="adj" fmla="val 10000"/>
          </a:avLst>
        </a:prstGeom>
        <a:gradFill rotWithShape="0">
          <a:gsLst>
            <a:gs pos="0">
              <a:schemeClr val="accent4">
                <a:hueOff val="-6192022"/>
                <a:satOff val="-26041"/>
                <a:lumOff val="-5686"/>
                <a:alphaOff val="0"/>
                <a:tint val="100000"/>
                <a:shade val="100000"/>
                <a:satMod val="130000"/>
              </a:schemeClr>
            </a:gs>
            <a:gs pos="100000">
              <a:schemeClr val="accent4">
                <a:hueOff val="-6192022"/>
                <a:satOff val="-26041"/>
                <a:lumOff val="-5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buNone/>
          </a:pPr>
          <a:endParaRPr lang="en-GB" sz="1000" b="1" kern="1200" dirty="0"/>
        </a:p>
        <a:p>
          <a:pPr marL="0" lvl="0" indent="0" algn="l" defTabSz="444500">
            <a:lnSpc>
              <a:spcPct val="90000"/>
            </a:lnSpc>
            <a:spcBef>
              <a:spcPct val="0"/>
            </a:spcBef>
            <a:spcAft>
              <a:spcPct val="35000"/>
            </a:spcAft>
            <a:buNone/>
          </a:pPr>
          <a:r>
            <a:rPr lang="pt-PT" sz="1100" b="1" kern="1200" dirty="0">
              <a:solidFill>
                <a:srgbClr val="FFFF00"/>
              </a:solidFill>
            </a:rPr>
            <a:t>Davide Capone</a:t>
          </a:r>
          <a:endParaRPr lang="en-GB" sz="1100" b="1" kern="1200" dirty="0">
            <a:solidFill>
              <a:srgbClr val="FFFF00"/>
            </a:solidFill>
          </a:endParaRPr>
        </a:p>
        <a:p>
          <a:pPr marL="57150" lvl="1" indent="-57150" algn="l" defTabSz="400050">
            <a:lnSpc>
              <a:spcPct val="90000"/>
            </a:lnSpc>
            <a:spcBef>
              <a:spcPct val="0"/>
            </a:spcBef>
            <a:spcAft>
              <a:spcPct val="15000"/>
            </a:spcAft>
            <a:buChar char="•"/>
          </a:pPr>
          <a:r>
            <a:rPr lang="it-IT" sz="900" kern="1200" dirty="0"/>
            <a:t> Project Management </a:t>
          </a:r>
          <a:r>
            <a:rPr lang="it-IT" sz="900" kern="1200" dirty="0" err="1"/>
            <a:t>expert</a:t>
          </a:r>
          <a:endParaRPr lang="en-GB" sz="900" kern="1200" dirty="0"/>
        </a:p>
        <a:p>
          <a:pPr marL="57150" lvl="1" indent="-57150" algn="l" defTabSz="400050">
            <a:lnSpc>
              <a:spcPct val="90000"/>
            </a:lnSpc>
            <a:spcBef>
              <a:spcPct val="0"/>
            </a:spcBef>
            <a:spcAft>
              <a:spcPct val="15000"/>
            </a:spcAft>
            <a:buChar char="•"/>
          </a:pPr>
          <a:r>
            <a:rPr lang="it-IT" sz="900" kern="1200" dirty="0"/>
            <a:t>Health Management Engineer</a:t>
          </a:r>
        </a:p>
      </dsp:txBody>
      <dsp:txXfrm>
        <a:off x="2361825" y="698492"/>
        <a:ext cx="2180067" cy="698492"/>
      </dsp:txXfrm>
    </dsp:sp>
    <dsp:sp modelId="{D93CD8DE-6B75-4BBE-AB3F-468F5D1FA98C}">
      <dsp:nvSpPr>
        <dsp:cNvPr id="0" name=""/>
        <dsp:cNvSpPr/>
      </dsp:nvSpPr>
      <dsp:spPr>
        <a:xfrm>
          <a:off x="3031682" y="39477"/>
          <a:ext cx="840353" cy="7120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BD2450C-4DA3-4457-A7F8-FA83D620657E}">
      <dsp:nvSpPr>
        <dsp:cNvPr id="0" name=""/>
        <dsp:cNvSpPr/>
      </dsp:nvSpPr>
      <dsp:spPr>
        <a:xfrm>
          <a:off x="4610660" y="0"/>
          <a:ext cx="2292250" cy="1746232"/>
        </a:xfrm>
        <a:prstGeom prst="roundRect">
          <a:avLst>
            <a:gd name="adj" fmla="val 10000"/>
          </a:avLst>
        </a:prstGeom>
        <a:gradFill rotWithShape="0">
          <a:gsLst>
            <a:gs pos="0">
              <a:schemeClr val="accent4">
                <a:hueOff val="-12384044"/>
                <a:satOff val="-52083"/>
                <a:lumOff val="-11372"/>
                <a:alphaOff val="0"/>
                <a:tint val="100000"/>
                <a:shade val="100000"/>
                <a:satMod val="130000"/>
              </a:schemeClr>
            </a:gs>
            <a:gs pos="100000">
              <a:schemeClr val="accent4">
                <a:hueOff val="-12384044"/>
                <a:satOff val="-52083"/>
                <a:lumOff val="-113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buNone/>
          </a:pPr>
          <a:endParaRPr lang="en-GB" sz="1000" b="1" kern="1200" dirty="0"/>
        </a:p>
        <a:p>
          <a:pPr marL="0" lvl="0" indent="0" algn="l" defTabSz="444500">
            <a:lnSpc>
              <a:spcPct val="90000"/>
            </a:lnSpc>
            <a:spcBef>
              <a:spcPct val="0"/>
            </a:spcBef>
            <a:spcAft>
              <a:spcPct val="35000"/>
            </a:spcAft>
            <a:buNone/>
          </a:pPr>
          <a:r>
            <a:rPr lang="en-GB" sz="1100" b="1" kern="1200" dirty="0">
              <a:solidFill>
                <a:srgbClr val="FFFF00"/>
              </a:solidFill>
            </a:rPr>
            <a:t>Samantha </a:t>
          </a:r>
          <a:r>
            <a:rPr lang="en-GB" sz="1100" b="1" kern="1200" dirty="0" err="1">
              <a:solidFill>
                <a:srgbClr val="FFFF00"/>
              </a:solidFill>
            </a:rPr>
            <a:t>Canonico</a:t>
          </a:r>
          <a:endParaRPr lang="en-GB" sz="1100" b="1" kern="1200" dirty="0">
            <a:solidFill>
              <a:srgbClr val="FFFF00"/>
            </a:solidFill>
          </a:endParaRPr>
        </a:p>
        <a:p>
          <a:pPr marL="57150" lvl="1" indent="-57150" algn="l" defTabSz="400050">
            <a:lnSpc>
              <a:spcPct val="90000"/>
            </a:lnSpc>
            <a:spcBef>
              <a:spcPct val="0"/>
            </a:spcBef>
            <a:spcAft>
              <a:spcPct val="15000"/>
            </a:spcAft>
            <a:buChar char="•"/>
          </a:pPr>
          <a:r>
            <a:rPr lang="it-IT" sz="900" kern="1200" dirty="0"/>
            <a:t>  Financial </a:t>
          </a:r>
          <a:r>
            <a:rPr lang="it-IT" sz="900" kern="1200" dirty="0" err="1"/>
            <a:t>Administrative</a:t>
          </a:r>
          <a:r>
            <a:rPr lang="it-IT" sz="900" kern="1200" dirty="0"/>
            <a:t> support</a:t>
          </a:r>
          <a:endParaRPr lang="en-GB" sz="900" kern="1200" dirty="0"/>
        </a:p>
      </dsp:txBody>
      <dsp:txXfrm>
        <a:off x="4610660" y="698492"/>
        <a:ext cx="2292250" cy="698492"/>
      </dsp:txXfrm>
    </dsp:sp>
    <dsp:sp modelId="{B84A584B-CF67-4EDB-BFDA-604407D6E4B2}">
      <dsp:nvSpPr>
        <dsp:cNvPr id="0" name=""/>
        <dsp:cNvSpPr/>
      </dsp:nvSpPr>
      <dsp:spPr>
        <a:xfrm>
          <a:off x="5400387" y="39477"/>
          <a:ext cx="712796" cy="71208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73A2557-7B78-4693-8203-C0F7479AD9D4}">
      <dsp:nvSpPr>
        <dsp:cNvPr id="0" name=""/>
        <dsp:cNvSpPr/>
      </dsp:nvSpPr>
      <dsp:spPr>
        <a:xfrm>
          <a:off x="-11" y="756129"/>
          <a:ext cx="6903741" cy="18657"/>
        </a:xfrm>
        <a:prstGeom prst="lef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8C45-4B08-47F5-A2DB-971B5FAAA61E}">
      <dsp:nvSpPr>
        <dsp:cNvPr id="0" name=""/>
        <dsp:cNvSpPr/>
      </dsp:nvSpPr>
      <dsp:spPr>
        <a:xfrm>
          <a:off x="1449" y="0"/>
          <a:ext cx="2255169" cy="2369493"/>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endParaRPr lang="pt-PT" sz="800" b="1" kern="1200" dirty="0"/>
        </a:p>
        <a:p>
          <a:pPr marL="0" lvl="0" indent="0" algn="l" defTabSz="355600">
            <a:lnSpc>
              <a:spcPct val="90000"/>
            </a:lnSpc>
            <a:spcBef>
              <a:spcPct val="0"/>
            </a:spcBef>
            <a:spcAft>
              <a:spcPct val="35000"/>
            </a:spcAft>
            <a:buNone/>
          </a:pPr>
          <a:r>
            <a:rPr lang="pt-PT" sz="1100" b="1" kern="1200" dirty="0">
              <a:solidFill>
                <a:srgbClr val="FFFF00"/>
              </a:solidFill>
            </a:rPr>
            <a:t>Alberto Lombardi</a:t>
          </a:r>
          <a:endParaRPr lang="en-GB" sz="1100" b="1" kern="1200" dirty="0">
            <a:solidFill>
              <a:srgbClr val="FFFF00"/>
            </a:solidFill>
          </a:endParaRPr>
        </a:p>
        <a:p>
          <a:pPr marL="57150" lvl="1" indent="-57150" algn="l" defTabSz="400050">
            <a:lnSpc>
              <a:spcPct val="90000"/>
            </a:lnSpc>
            <a:spcBef>
              <a:spcPct val="0"/>
            </a:spcBef>
            <a:spcAft>
              <a:spcPct val="15000"/>
            </a:spcAft>
            <a:buChar char="•"/>
          </a:pPr>
          <a:r>
            <a:rPr lang="it-IT" sz="900" kern="1200" dirty="0"/>
            <a:t> Data </a:t>
          </a:r>
          <a:r>
            <a:rPr lang="it-IT" sz="900" kern="1200" dirty="0" err="1"/>
            <a:t>Protection</a:t>
          </a:r>
          <a:r>
            <a:rPr lang="it-IT" sz="900" kern="1200" dirty="0"/>
            <a:t> </a:t>
          </a:r>
          <a:r>
            <a:rPr lang="it-IT" sz="900" kern="1200" dirty="0" err="1"/>
            <a:t>Officer</a:t>
          </a:r>
          <a:endParaRPr lang="en-GB" sz="900" kern="1200" dirty="0"/>
        </a:p>
        <a:p>
          <a:pPr marL="57150" lvl="1" indent="-57150" algn="l" defTabSz="400050">
            <a:lnSpc>
              <a:spcPct val="90000"/>
            </a:lnSpc>
            <a:spcBef>
              <a:spcPct val="0"/>
            </a:spcBef>
            <a:spcAft>
              <a:spcPct val="15000"/>
            </a:spcAft>
            <a:buChar char="•"/>
          </a:pPr>
          <a:r>
            <a:rPr lang="it-IT" sz="900" kern="1200" dirty="0"/>
            <a:t> </a:t>
          </a:r>
          <a:r>
            <a:rPr lang="en-US" sz="900" kern="1200" dirty="0"/>
            <a:t>Clinical Engineering Unit Manager</a:t>
          </a:r>
          <a:endParaRPr lang="en-GB" sz="900" kern="1200" dirty="0"/>
        </a:p>
        <a:p>
          <a:pPr marL="57150" lvl="1" indent="-57150" algn="l" defTabSz="400050">
            <a:lnSpc>
              <a:spcPct val="90000"/>
            </a:lnSpc>
            <a:spcBef>
              <a:spcPct val="0"/>
            </a:spcBef>
            <a:spcAft>
              <a:spcPct val="15000"/>
            </a:spcAft>
            <a:buChar char="•"/>
          </a:pPr>
          <a:r>
            <a:rPr lang="en-US" sz="900" kern="1200" dirty="0"/>
            <a:t> Prevention and Protection Officer</a:t>
          </a:r>
          <a:endParaRPr lang="en-GB" sz="900" kern="1200" dirty="0"/>
        </a:p>
        <a:p>
          <a:pPr marL="57150" lvl="1" indent="-57150" algn="l" defTabSz="400050">
            <a:lnSpc>
              <a:spcPct val="90000"/>
            </a:lnSpc>
            <a:spcBef>
              <a:spcPct val="0"/>
            </a:spcBef>
            <a:spcAft>
              <a:spcPct val="15000"/>
            </a:spcAft>
            <a:buChar char="•"/>
          </a:pPr>
          <a:r>
            <a:rPr lang="en-GB" sz="900" kern="1200" dirty="0"/>
            <a:t> HTA &amp; Telemedicine expert </a:t>
          </a:r>
        </a:p>
        <a:p>
          <a:pPr marL="57150" lvl="1" indent="-57150" algn="l" defTabSz="266700">
            <a:lnSpc>
              <a:spcPct val="90000"/>
            </a:lnSpc>
            <a:spcBef>
              <a:spcPct val="0"/>
            </a:spcBef>
            <a:spcAft>
              <a:spcPct val="15000"/>
            </a:spcAft>
            <a:buChar char="•"/>
          </a:pPr>
          <a:endParaRPr lang="en-GB" sz="600" kern="1200" dirty="0"/>
        </a:p>
      </dsp:txBody>
      <dsp:txXfrm>
        <a:off x="1449" y="947797"/>
        <a:ext cx="2255169" cy="947797"/>
      </dsp:txXfrm>
    </dsp:sp>
    <dsp:sp modelId="{737910C5-60BE-451A-8CA2-4601B483F6A2}">
      <dsp:nvSpPr>
        <dsp:cNvPr id="0" name=""/>
        <dsp:cNvSpPr/>
      </dsp:nvSpPr>
      <dsp:spPr>
        <a:xfrm>
          <a:off x="629003" y="55832"/>
          <a:ext cx="1000062" cy="961714"/>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5CE07FB-1224-4A64-8602-053FC70191AE}">
      <dsp:nvSpPr>
        <dsp:cNvPr id="0" name=""/>
        <dsp:cNvSpPr/>
      </dsp:nvSpPr>
      <dsp:spPr>
        <a:xfrm>
          <a:off x="2324274" y="0"/>
          <a:ext cx="2255169" cy="2369493"/>
        </a:xfrm>
        <a:prstGeom prst="roundRect">
          <a:avLst>
            <a:gd name="adj" fmla="val 10000"/>
          </a:avLst>
        </a:prstGeom>
        <a:gradFill rotWithShape="0">
          <a:gsLst>
            <a:gs pos="0">
              <a:schemeClr val="accent4">
                <a:hueOff val="-6192022"/>
                <a:satOff val="-26041"/>
                <a:lumOff val="-5686"/>
                <a:alphaOff val="0"/>
                <a:tint val="100000"/>
                <a:shade val="100000"/>
                <a:satMod val="130000"/>
              </a:schemeClr>
            </a:gs>
            <a:gs pos="100000">
              <a:schemeClr val="accent4">
                <a:hueOff val="-6192022"/>
                <a:satOff val="-26041"/>
                <a:lumOff val="-5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buNone/>
          </a:pPr>
          <a:endParaRPr lang="en-GB" sz="1000" b="1" kern="1200" dirty="0"/>
        </a:p>
        <a:p>
          <a:pPr marL="0" lvl="0" indent="0" algn="l" defTabSz="444500">
            <a:lnSpc>
              <a:spcPct val="90000"/>
            </a:lnSpc>
            <a:spcBef>
              <a:spcPct val="0"/>
            </a:spcBef>
            <a:spcAft>
              <a:spcPct val="35000"/>
            </a:spcAft>
            <a:buNone/>
          </a:pPr>
          <a:r>
            <a:rPr lang="en-GB" sz="1100" b="1" kern="1200" dirty="0">
              <a:solidFill>
                <a:srgbClr val="FFFF00"/>
              </a:solidFill>
            </a:rPr>
            <a:t>Roberto De Toma</a:t>
          </a:r>
        </a:p>
        <a:p>
          <a:pPr marL="57150" lvl="1" indent="-57150" algn="l" defTabSz="400050">
            <a:lnSpc>
              <a:spcPct val="90000"/>
            </a:lnSpc>
            <a:spcBef>
              <a:spcPct val="0"/>
            </a:spcBef>
            <a:spcAft>
              <a:spcPct val="15000"/>
            </a:spcAft>
            <a:buChar char="•"/>
          </a:pPr>
          <a:r>
            <a:rPr lang="it-IT" sz="900" kern="1200" dirty="0"/>
            <a:t> Procurement Department Director </a:t>
          </a:r>
          <a:endParaRPr lang="en-GB" sz="900" kern="1200" dirty="0"/>
        </a:p>
        <a:p>
          <a:pPr marL="57150" lvl="1" indent="-57150" algn="l" defTabSz="400050">
            <a:lnSpc>
              <a:spcPct val="90000"/>
            </a:lnSpc>
            <a:spcBef>
              <a:spcPct val="0"/>
            </a:spcBef>
            <a:spcAft>
              <a:spcPct val="15000"/>
            </a:spcAft>
            <a:buChar char="•"/>
          </a:pPr>
          <a:r>
            <a:rPr lang="it-IT" sz="900" kern="1200" dirty="0"/>
            <a:t> Health </a:t>
          </a:r>
          <a:r>
            <a:rPr lang="en-US" sz="900" kern="1200" dirty="0"/>
            <a:t>Civil Engineer</a:t>
          </a:r>
          <a:endParaRPr lang="it-IT" sz="900" kern="1200" dirty="0"/>
        </a:p>
        <a:p>
          <a:pPr marL="57150" lvl="1" indent="-57150" algn="l" defTabSz="400050">
            <a:lnSpc>
              <a:spcPct val="90000"/>
            </a:lnSpc>
            <a:spcBef>
              <a:spcPct val="0"/>
            </a:spcBef>
            <a:spcAft>
              <a:spcPct val="15000"/>
            </a:spcAft>
            <a:buChar char="•"/>
          </a:pPr>
          <a:r>
            <a:rPr lang="it-IT" sz="900" kern="1200" dirty="0"/>
            <a:t> Project Management </a:t>
          </a:r>
          <a:r>
            <a:rPr lang="it-IT" sz="900" kern="1200" dirty="0" err="1"/>
            <a:t>expert</a:t>
          </a:r>
          <a:endParaRPr lang="it-IT" sz="900" kern="1200" dirty="0"/>
        </a:p>
      </dsp:txBody>
      <dsp:txXfrm>
        <a:off x="2324274" y="947797"/>
        <a:ext cx="2255169" cy="947797"/>
      </dsp:txXfrm>
    </dsp:sp>
    <dsp:sp modelId="{D93CD8DE-6B75-4BBE-AB3F-468F5D1FA98C}">
      <dsp:nvSpPr>
        <dsp:cNvPr id="0" name=""/>
        <dsp:cNvSpPr/>
      </dsp:nvSpPr>
      <dsp:spPr>
        <a:xfrm>
          <a:off x="2881714" y="53568"/>
          <a:ext cx="1140290" cy="9662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BD2450C-4DA3-4457-A7F8-FA83D620657E}">
      <dsp:nvSpPr>
        <dsp:cNvPr id="0" name=""/>
        <dsp:cNvSpPr/>
      </dsp:nvSpPr>
      <dsp:spPr>
        <a:xfrm>
          <a:off x="4647099" y="0"/>
          <a:ext cx="2255169" cy="2369493"/>
        </a:xfrm>
        <a:prstGeom prst="roundRect">
          <a:avLst>
            <a:gd name="adj" fmla="val 10000"/>
          </a:avLst>
        </a:prstGeom>
        <a:gradFill rotWithShape="0">
          <a:gsLst>
            <a:gs pos="0">
              <a:schemeClr val="accent4">
                <a:hueOff val="-12384044"/>
                <a:satOff val="-52083"/>
                <a:lumOff val="-11372"/>
                <a:alphaOff val="0"/>
                <a:tint val="100000"/>
                <a:shade val="100000"/>
                <a:satMod val="130000"/>
              </a:schemeClr>
            </a:gs>
            <a:gs pos="100000">
              <a:schemeClr val="accent4">
                <a:hueOff val="-12384044"/>
                <a:satOff val="-52083"/>
                <a:lumOff val="-113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buNone/>
          </a:pPr>
          <a:endParaRPr lang="en-GB" sz="1000" b="1" kern="1200" dirty="0"/>
        </a:p>
        <a:p>
          <a:pPr marL="0" lvl="0" indent="0" algn="l" defTabSz="444500">
            <a:lnSpc>
              <a:spcPct val="90000"/>
            </a:lnSpc>
            <a:spcBef>
              <a:spcPct val="0"/>
            </a:spcBef>
            <a:spcAft>
              <a:spcPct val="35000"/>
            </a:spcAft>
            <a:buNone/>
          </a:pPr>
          <a:r>
            <a:rPr lang="en-GB" sz="1100" b="1" kern="1200" dirty="0">
              <a:solidFill>
                <a:srgbClr val="FFFF00"/>
              </a:solidFill>
            </a:rPr>
            <a:t>Maria Concetta Conte</a:t>
          </a:r>
        </a:p>
        <a:p>
          <a:pPr marL="57150" lvl="1" indent="-57150" algn="l" defTabSz="400050">
            <a:lnSpc>
              <a:spcPct val="90000"/>
            </a:lnSpc>
            <a:spcBef>
              <a:spcPct val="0"/>
            </a:spcBef>
            <a:spcAft>
              <a:spcPct val="15000"/>
            </a:spcAft>
            <a:buChar char="•"/>
          </a:pPr>
          <a:r>
            <a:rPr lang="it-IT" sz="900" kern="1200" dirty="0"/>
            <a:t> ASLBN Health Director</a:t>
          </a:r>
          <a:endParaRPr lang="en-GB" sz="900" kern="1200" dirty="0"/>
        </a:p>
        <a:p>
          <a:pPr marL="57150" lvl="1" indent="-57150" algn="l" defTabSz="400050">
            <a:lnSpc>
              <a:spcPct val="90000"/>
            </a:lnSpc>
            <a:spcBef>
              <a:spcPct val="0"/>
            </a:spcBef>
            <a:spcAft>
              <a:spcPct val="15000"/>
            </a:spcAft>
            <a:buChar char="•"/>
          </a:pPr>
          <a:r>
            <a:rPr lang="it-IT" sz="900" kern="1200" dirty="0"/>
            <a:t> Social Health </a:t>
          </a:r>
          <a:r>
            <a:rPr lang="it-IT" sz="900" kern="1200" dirty="0" err="1"/>
            <a:t>Coordination</a:t>
          </a:r>
          <a:r>
            <a:rPr lang="it-IT" sz="900" kern="1200" dirty="0"/>
            <a:t> Director</a:t>
          </a:r>
          <a:endParaRPr lang="en-GB" sz="900" kern="1200" dirty="0"/>
        </a:p>
        <a:p>
          <a:pPr marL="57150" lvl="1" indent="-57150" algn="l" defTabSz="400050">
            <a:lnSpc>
              <a:spcPct val="90000"/>
            </a:lnSpc>
            <a:spcBef>
              <a:spcPct val="0"/>
            </a:spcBef>
            <a:spcAft>
              <a:spcPct val="15000"/>
            </a:spcAft>
            <a:buChar char="•"/>
          </a:pPr>
          <a:r>
            <a:rPr lang="en-US" sz="900" kern="1200" dirty="0"/>
            <a:t>Campania Region Crisis Unit Member</a:t>
          </a:r>
          <a:endParaRPr lang="en-GB" sz="900" kern="1200" dirty="0"/>
        </a:p>
      </dsp:txBody>
      <dsp:txXfrm>
        <a:off x="4647099" y="947797"/>
        <a:ext cx="2255169" cy="947797"/>
      </dsp:txXfrm>
    </dsp:sp>
    <dsp:sp modelId="{B84A584B-CF67-4EDB-BFDA-604407D6E4B2}">
      <dsp:nvSpPr>
        <dsp:cNvPr id="0" name=""/>
        <dsp:cNvSpPr/>
      </dsp:nvSpPr>
      <dsp:spPr>
        <a:xfrm>
          <a:off x="5291081" y="53568"/>
          <a:ext cx="967206" cy="9662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73A2557-7B78-4693-8203-C0F7479AD9D4}">
      <dsp:nvSpPr>
        <dsp:cNvPr id="0" name=""/>
        <dsp:cNvSpPr/>
      </dsp:nvSpPr>
      <dsp:spPr>
        <a:xfrm>
          <a:off x="-11" y="1026005"/>
          <a:ext cx="6903741" cy="25316"/>
        </a:xfrm>
        <a:prstGeom prst="lef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6588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Welcome to the [Country] Open Market Consultation. This OMC is organised by [Organisation(s)] in the framework of the European project iProcure Security.</a:t>
            </a:r>
            <a:endParaRPr/>
          </a:p>
          <a:p>
            <a:pPr marL="0" lvl="0" indent="0" algn="l" rtl="0">
              <a:lnSpc>
                <a:spcPct val="100000"/>
              </a:lnSpc>
              <a:spcBef>
                <a:spcPts val="0"/>
              </a:spcBef>
              <a:spcAft>
                <a:spcPts val="0"/>
              </a:spcAft>
              <a:buSzPts val="1400"/>
              <a:buNone/>
            </a:pPr>
            <a:endParaRPr/>
          </a:p>
        </p:txBody>
      </p:sp>
      <p:sp>
        <p:nvSpPr>
          <p:cNvPr id="29" name="Google Shape;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9956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[Your organisation] is part of a consortium of partners - 9 procures from 5 countries which are collectively responsible for the pre-hospital care of over 40 million people. We work together with colleagues from Spain, Austria, Italy, Greece, Turkey and Germany.</a:t>
            </a:r>
            <a:endParaRPr/>
          </a:p>
        </p:txBody>
      </p:sp>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02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project is supported by three additional organisations who facilitate a smooth running of the pre-commercial procurement process. The coordinator of the project is SYNYO from Austria. In addition, we are being advised by many international EMS experts and the iProcureSecurity EMS network, which you can access through the project website.</a:t>
            </a:r>
            <a:endParaRPr/>
          </a:p>
        </p:txBody>
      </p:sp>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24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Describe the PCP process characteristics in brief:</a:t>
            </a:r>
            <a:endParaRPr dirty="0"/>
          </a:p>
          <a:p>
            <a:pPr marL="457200" lvl="0" indent="-317500" algn="l" rtl="0">
              <a:lnSpc>
                <a:spcPct val="100000"/>
              </a:lnSpc>
              <a:spcBef>
                <a:spcPts val="0"/>
              </a:spcBef>
              <a:spcAft>
                <a:spcPts val="0"/>
              </a:spcAft>
              <a:buClr>
                <a:schemeClr val="dk1"/>
              </a:buClr>
              <a:buSzPts val="1400"/>
              <a:buChar char="-"/>
            </a:pPr>
            <a:r>
              <a:rPr lang="en-US" dirty="0"/>
              <a:t>procurement of pre-commercial R&amp;D services, that means services which are not yet market-ready</a:t>
            </a:r>
            <a:endParaRPr dirty="0"/>
          </a:p>
          <a:p>
            <a:pPr marL="457200" lvl="0" indent="-317500" algn="l" rtl="0">
              <a:lnSpc>
                <a:spcPct val="100000"/>
              </a:lnSpc>
              <a:spcBef>
                <a:spcPts val="0"/>
              </a:spcBef>
              <a:spcAft>
                <a:spcPts val="0"/>
              </a:spcAft>
              <a:buClr>
                <a:schemeClr val="dk1"/>
              </a:buClr>
              <a:buSzPts val="1400"/>
              <a:buChar char="-"/>
            </a:pPr>
            <a:r>
              <a:rPr lang="en-US" dirty="0"/>
              <a:t>There will be different phases in which suppliers draft a solution design, build prototypes and test their advanced prototype solutions</a:t>
            </a:r>
            <a:endParaRPr dirty="0"/>
          </a:p>
          <a:p>
            <a:pPr marL="457200" lvl="0" indent="-317500" algn="l" rtl="0">
              <a:lnSpc>
                <a:spcPct val="100000"/>
              </a:lnSpc>
              <a:spcBef>
                <a:spcPts val="0"/>
              </a:spcBef>
              <a:spcAft>
                <a:spcPts val="0"/>
              </a:spcAft>
              <a:buSzPts val="1400"/>
              <a:buChar char="-"/>
            </a:pPr>
            <a:r>
              <a:rPr lang="en-US" dirty="0"/>
              <a:t>There will always be multiple competing supplier consortia in each phase</a:t>
            </a:r>
            <a:endParaRPr dirty="0"/>
          </a:p>
          <a:p>
            <a:pPr marL="457200" lvl="0" indent="-317500" algn="l" rtl="0">
              <a:lnSpc>
                <a:spcPct val="100000"/>
              </a:lnSpc>
              <a:spcBef>
                <a:spcPts val="0"/>
              </a:spcBef>
              <a:spcAft>
                <a:spcPts val="0"/>
              </a:spcAft>
              <a:buSzPts val="1400"/>
              <a:buChar char="-"/>
            </a:pPr>
            <a:r>
              <a:rPr lang="en-US" dirty="0"/>
              <a:t>To avoid lock-ins, at least two solutions will be piloted in the last Phase III</a:t>
            </a:r>
            <a:endParaRPr dirty="0"/>
          </a:p>
        </p:txBody>
      </p:sp>
      <p:sp>
        <p:nvSpPr>
          <p:cNvPr id="246" name="Google Shape;2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67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 would now like to give the word to [Name] who will provide an introduction to the iProcureSecurity PCP project.</a:t>
            </a: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944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 would now like to give the word to [Name] who will provide an introduction to the iProcureSecurity PCP project.</a:t>
            </a: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327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74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7B12A5CF-DFED-44E7-B45C-FFCAB9A4635D}" type="slidenum">
              <a:rPr lang="en-GB" smtClean="0"/>
              <a:t>16</a:t>
            </a:fld>
            <a:endParaRPr lang="en-GB"/>
          </a:p>
        </p:txBody>
      </p:sp>
    </p:spTree>
    <p:extLst>
      <p:ext uri="{BB962C8B-B14F-4D97-AF65-F5344CB8AC3E}">
        <p14:creationId xmlns:p14="http://schemas.microsoft.com/office/powerpoint/2010/main" val="133669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7B12A5CF-DFED-44E7-B45C-FFCAB9A4635D}" type="slidenum">
              <a:rPr lang="en-GB" smtClean="0"/>
              <a:t>17</a:t>
            </a:fld>
            <a:endParaRPr lang="en-GB"/>
          </a:p>
        </p:txBody>
      </p:sp>
    </p:spTree>
    <p:extLst>
      <p:ext uri="{BB962C8B-B14F-4D97-AF65-F5344CB8AC3E}">
        <p14:creationId xmlns:p14="http://schemas.microsoft.com/office/powerpoint/2010/main" val="241034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7B12A5CF-DFED-44E7-B45C-FFCAB9A4635D}" type="slidenum">
              <a:rPr lang="en-GB" smtClean="0"/>
              <a:t>18</a:t>
            </a:fld>
            <a:endParaRPr lang="en-GB"/>
          </a:p>
        </p:txBody>
      </p:sp>
    </p:spTree>
    <p:extLst>
      <p:ext uri="{BB962C8B-B14F-4D97-AF65-F5344CB8AC3E}">
        <p14:creationId xmlns:p14="http://schemas.microsoft.com/office/powerpoint/2010/main" val="308129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4" name="Google Shape;3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317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1B456C"/>
                </a:solidFill>
                <a:latin typeface="Verdana"/>
                <a:ea typeface="Verdana"/>
                <a:cs typeface="Verdana"/>
                <a:sym typeface="Verdana"/>
              </a:rPr>
              <a:t>Please note the following housekeeping rules for this webinar.</a:t>
            </a:r>
            <a:br>
              <a:rPr lang="en-US">
                <a:solidFill>
                  <a:srgbClr val="1B456C"/>
                </a:solidFill>
                <a:latin typeface="Verdana"/>
                <a:ea typeface="Verdana"/>
                <a:cs typeface="Verdana"/>
                <a:sym typeface="Verdana"/>
              </a:rPr>
            </a:br>
            <a:r>
              <a:rPr lang="en-US" sz="1200">
                <a:solidFill>
                  <a:srgbClr val="1B456C"/>
                </a:solidFill>
                <a:latin typeface="Verdana"/>
                <a:ea typeface="Verdana"/>
                <a:cs typeface="Verdana"/>
                <a:sym typeface="Verdana"/>
              </a:rPr>
              <a:t>By using your video and microphone you will be consenting to be recorded. If you do not want your voice and image to be recorded during the webinars, you may ask your questions using the chat. Consortium  shall use those records for the purpose of the project only.</a:t>
            </a:r>
            <a:endParaRPr/>
          </a:p>
        </p:txBody>
      </p:sp>
      <p:sp>
        <p:nvSpPr>
          <p:cNvPr id="57" name="Google Shape;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3574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B12A5CF-DFED-44E7-B45C-FFCAB9A4635D}" type="slidenum">
              <a:rPr lang="en-GB" smtClean="0"/>
              <a:pPr/>
              <a:t>20</a:t>
            </a:fld>
            <a:endParaRPr lang="en-GB"/>
          </a:p>
        </p:txBody>
      </p:sp>
    </p:spTree>
    <p:extLst>
      <p:ext uri="{BB962C8B-B14F-4D97-AF65-F5344CB8AC3E}">
        <p14:creationId xmlns:p14="http://schemas.microsoft.com/office/powerpoint/2010/main" val="217090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B12A5CF-DFED-44E7-B45C-FFCAB9A4635D}" type="slidenum">
              <a:rPr lang="en-GB" smtClean="0"/>
              <a:pPr/>
              <a:t>21</a:t>
            </a:fld>
            <a:endParaRPr lang="en-GB"/>
          </a:p>
        </p:txBody>
      </p:sp>
    </p:spTree>
    <p:extLst>
      <p:ext uri="{BB962C8B-B14F-4D97-AF65-F5344CB8AC3E}">
        <p14:creationId xmlns:p14="http://schemas.microsoft.com/office/powerpoint/2010/main" val="3753842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B12A5CF-DFED-44E7-B45C-FFCAB9A4635D}" type="slidenum">
              <a:rPr lang="en-GB" smtClean="0"/>
              <a:pPr/>
              <a:t>22</a:t>
            </a:fld>
            <a:endParaRPr lang="en-GB"/>
          </a:p>
        </p:txBody>
      </p:sp>
    </p:spTree>
    <p:extLst>
      <p:ext uri="{BB962C8B-B14F-4D97-AF65-F5344CB8AC3E}">
        <p14:creationId xmlns:p14="http://schemas.microsoft.com/office/powerpoint/2010/main" val="3855687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8164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describe the needs from the procurer’s perspective towards innovative solutions for Triage Management and what the solutions is expected to do</a:t>
            </a:r>
            <a:endParaRPr/>
          </a:p>
        </p:txBody>
      </p:sp>
      <p:sp>
        <p:nvSpPr>
          <p:cNvPr id="275" name="Google Shape;2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8807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scope of the solution. It shall focus on on-site management of Triage (light blue box) with links to further communication (e.g., hand-over to hospitals). The iPS PCP solution is expected to be an ICT-enabled solution that comes with all required devices and software to manage triage.</a:t>
            </a:r>
            <a:endParaRPr/>
          </a:p>
        </p:txBody>
      </p:sp>
      <p:sp>
        <p:nvSpPr>
          <p:cNvPr id="288" name="Google Shape;28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0731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Talk about some examples for requirements. Here, the topic of “Quick and accurate overview of casualties and their status”. More examples on the next slides</a:t>
            </a:r>
            <a:endParaRPr/>
          </a:p>
        </p:txBody>
      </p:sp>
      <p:sp>
        <p:nvSpPr>
          <p:cNvPr id="303" name="Google Shape;30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566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8590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1988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727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4866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965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requirements are summarised in use cases which will describe how the solution shall function. Use cases are: </a:t>
            </a:r>
            <a:endParaRPr/>
          </a:p>
          <a:p>
            <a:pPr marL="457200" lvl="0" indent="-298450" algn="l" rtl="0">
              <a:lnSpc>
                <a:spcPct val="115000"/>
              </a:lnSpc>
              <a:spcBef>
                <a:spcPts val="0"/>
              </a:spcBef>
              <a:spcAft>
                <a:spcPts val="0"/>
              </a:spcAft>
              <a:buClr>
                <a:schemeClr val="dk1"/>
              </a:buClr>
              <a:buSzPts val="1100"/>
              <a:buChar char="●"/>
            </a:pPr>
            <a:r>
              <a:rPr lang="en-US" sz="1100"/>
              <a:t>UC1: Central Information Hub</a:t>
            </a:r>
            <a:endParaRPr sz="1100"/>
          </a:p>
          <a:p>
            <a:pPr marL="457200" lvl="0" indent="-298450" algn="l" rtl="0">
              <a:lnSpc>
                <a:spcPct val="115000"/>
              </a:lnSpc>
              <a:spcBef>
                <a:spcPts val="0"/>
              </a:spcBef>
              <a:spcAft>
                <a:spcPts val="0"/>
              </a:spcAft>
              <a:buClr>
                <a:schemeClr val="dk1"/>
              </a:buClr>
              <a:buSzPts val="1100"/>
              <a:buChar char="●"/>
            </a:pPr>
            <a:r>
              <a:rPr lang="en-US" sz="1100"/>
              <a:t>UC2: Simple Triage and Rapid Treatment</a:t>
            </a:r>
            <a:endParaRPr sz="1100"/>
          </a:p>
          <a:p>
            <a:pPr marL="457200" lvl="0" indent="-298450" algn="l" rtl="0">
              <a:lnSpc>
                <a:spcPct val="115000"/>
              </a:lnSpc>
              <a:spcBef>
                <a:spcPts val="0"/>
              </a:spcBef>
              <a:spcAft>
                <a:spcPts val="0"/>
              </a:spcAft>
              <a:buClr>
                <a:schemeClr val="dk1"/>
              </a:buClr>
              <a:buSzPts val="1100"/>
              <a:buChar char="●"/>
            </a:pPr>
            <a:r>
              <a:rPr lang="en-US" sz="1100"/>
              <a:t>UC3: Overview of casualties and their status (continuous updated monitoring)</a:t>
            </a:r>
            <a:endParaRPr sz="1100"/>
          </a:p>
          <a:p>
            <a:pPr marL="457200" lvl="0" indent="-298450" algn="l" rtl="0">
              <a:lnSpc>
                <a:spcPct val="115000"/>
              </a:lnSpc>
              <a:spcBef>
                <a:spcPts val="0"/>
              </a:spcBef>
              <a:spcAft>
                <a:spcPts val="0"/>
              </a:spcAft>
              <a:buClr>
                <a:schemeClr val="dk1"/>
              </a:buClr>
              <a:buSzPts val="1100"/>
              <a:buChar char="●"/>
            </a:pPr>
            <a:r>
              <a:rPr lang="en-US" sz="1100"/>
              <a:t>UC4: Advanced Medical Site (decision-support on casualty transport)</a:t>
            </a:r>
            <a:endParaRPr sz="1100"/>
          </a:p>
          <a:p>
            <a:pPr marL="457200" lvl="0" indent="-298450" algn="l" rtl="0">
              <a:lnSpc>
                <a:spcPct val="115000"/>
              </a:lnSpc>
              <a:spcBef>
                <a:spcPts val="0"/>
              </a:spcBef>
              <a:spcAft>
                <a:spcPts val="0"/>
              </a:spcAft>
              <a:buClr>
                <a:schemeClr val="dk1"/>
              </a:buClr>
              <a:buSzPts val="1100"/>
              <a:buChar char="●"/>
            </a:pPr>
            <a:r>
              <a:rPr lang="en-US" sz="1100"/>
              <a:t>UC5: Clinical parameters collection and management</a:t>
            </a:r>
            <a:endParaRPr sz="1100"/>
          </a:p>
          <a:p>
            <a:pPr marL="457200" lvl="0" indent="-298450" algn="l" rtl="0">
              <a:lnSpc>
                <a:spcPct val="115000"/>
              </a:lnSpc>
              <a:spcBef>
                <a:spcPts val="0"/>
              </a:spcBef>
              <a:spcAft>
                <a:spcPts val="0"/>
              </a:spcAft>
              <a:buClr>
                <a:schemeClr val="dk1"/>
              </a:buClr>
              <a:buSzPts val="1100"/>
              <a:buChar char="●"/>
            </a:pPr>
            <a:r>
              <a:rPr lang="en-US" sz="1100"/>
              <a:t>UC6: Operation site management (support with set-up of site, general management for Central Command)</a:t>
            </a:r>
            <a:endParaRPr sz="1100"/>
          </a:p>
          <a:p>
            <a:pPr marL="457200" lvl="0" indent="-298450" algn="l" rtl="0">
              <a:lnSpc>
                <a:spcPct val="115000"/>
              </a:lnSpc>
              <a:spcBef>
                <a:spcPts val="0"/>
              </a:spcBef>
              <a:spcAft>
                <a:spcPts val="0"/>
              </a:spcAft>
              <a:buClr>
                <a:schemeClr val="dk1"/>
              </a:buClr>
              <a:buSzPts val="1100"/>
              <a:buChar char="●"/>
            </a:pPr>
            <a:r>
              <a:rPr lang="en-US" sz="1100"/>
              <a:t>UC7: Management of vehicles and resources (Logistics and required materials, in and out-flow of resources)</a:t>
            </a:r>
            <a:endParaRPr sz="1100"/>
          </a:p>
          <a:p>
            <a:pPr marL="457200" lvl="0" indent="-298450" algn="l" rtl="0">
              <a:lnSpc>
                <a:spcPct val="115000"/>
              </a:lnSpc>
              <a:spcBef>
                <a:spcPts val="0"/>
              </a:spcBef>
              <a:spcAft>
                <a:spcPts val="0"/>
              </a:spcAft>
              <a:buClr>
                <a:schemeClr val="dk1"/>
              </a:buClr>
              <a:buSzPts val="1100"/>
              <a:buChar char="●"/>
            </a:pPr>
            <a:r>
              <a:rPr lang="en-US" sz="1100"/>
              <a:t>UC8: Evaluation and Training</a:t>
            </a:r>
            <a:endParaRPr sz="1100"/>
          </a:p>
          <a:p>
            <a:pPr marL="457200" lvl="0" indent="-298450" algn="l" rtl="0">
              <a:lnSpc>
                <a:spcPct val="115000"/>
              </a:lnSpc>
              <a:spcBef>
                <a:spcPts val="0"/>
              </a:spcBef>
              <a:spcAft>
                <a:spcPts val="0"/>
              </a:spcAft>
              <a:buClr>
                <a:schemeClr val="dk1"/>
              </a:buClr>
              <a:buSzPts val="1100"/>
              <a:buChar char="●"/>
            </a:pPr>
            <a:r>
              <a:rPr lang="en-US" sz="1100"/>
              <a:t>UC9: Integration into legacy systems</a:t>
            </a:r>
            <a:endParaRPr sz="1100"/>
          </a:p>
          <a:p>
            <a:pPr marL="0" lvl="0" indent="0" algn="l" rtl="0">
              <a:lnSpc>
                <a:spcPct val="100000"/>
              </a:lnSpc>
              <a:spcBef>
                <a:spcPts val="0"/>
              </a:spcBef>
              <a:spcAft>
                <a:spcPts val="0"/>
              </a:spcAft>
              <a:buSzPts val="1400"/>
              <a:buNone/>
            </a:pPr>
            <a:r>
              <a:rPr lang="en-US"/>
              <a:t>A detailed list of all requirements and use cases will be provided in a scope document that is available on the iPS PCP website. A link to the scope document (and the supplier questionnaire at the end of the presentation).</a:t>
            </a:r>
            <a:endParaRPr/>
          </a:p>
        </p:txBody>
      </p:sp>
      <p:sp>
        <p:nvSpPr>
          <p:cNvPr id="360" name="Google Shape;36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9959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9351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Make clear that our project is a PCP, and there is no guarantee that a PPI will follow, this is to be decided at a later stage if some of the procurers are interested.</a:t>
            </a:r>
            <a:endParaRPr/>
          </a:p>
        </p:txBody>
      </p:sp>
      <p:sp>
        <p:nvSpPr>
          <p:cNvPr id="385" name="Google Shape;3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2128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Make clear that our project is a PCP, and there is no guarantee that a PPI will follow, this is to be decided at a later stage if some of the procurers are interested.</a:t>
            </a:r>
            <a:endParaRPr/>
          </a:p>
        </p:txBody>
      </p:sp>
      <p:sp>
        <p:nvSpPr>
          <p:cNvPr id="385" name="Google Shape;3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2015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Make clear that our project is a PCP, and there is no guarantee that a PPI will follow, this is to be decided at a later stage if some of the procurers are interested.</a:t>
            </a:r>
            <a:endParaRPr/>
          </a:p>
        </p:txBody>
      </p:sp>
      <p:sp>
        <p:nvSpPr>
          <p:cNvPr id="385" name="Google Shape;3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2237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briefly say that there will be different phases with objectives and that at the end of each Phase, suppliers will be selected to enter the next phase based on a list of selection criteria.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3" name="Google Shape;3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2239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7086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51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Phase 0: procurer’s needs, requirements and use cases were collected and structured. National and international suppliers for EMS solutions are contacted and invited to OMC sessions (current phase) to discuss the funding opportunities and to receive feedback on the list of requirements. Then, the project will launch the Call for Tenders. Tenders will be received, assessed and according to clear selection criteria, tenders will be selected to participate in Phase I. </a:t>
            </a:r>
            <a:endParaRPr/>
          </a:p>
        </p:txBody>
      </p:sp>
      <p:sp>
        <p:nvSpPr>
          <p:cNvPr id="433" name="Google Shape;4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797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1" name="Google Shape;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946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3222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28131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9110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details on the tender process. </a:t>
            </a:r>
            <a:endParaRPr/>
          </a:p>
        </p:txBody>
      </p:sp>
      <p:sp>
        <p:nvSpPr>
          <p:cNvPr id="469" name="Google Shape;4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5895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6619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1334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7089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0518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3584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076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have divided the event into six blocks, aiming to introduce you to the main challenges and scope of the expected procurement, the specific characteristics of the pre-commercial procurement instrument, further details about the iProcure Security PCP phases and tender process, and next steps in the procurement timeline.</a:t>
            </a:r>
            <a:endParaRPr/>
          </a:p>
          <a:p>
            <a:pPr marL="0" lvl="0" indent="0" algn="l" rtl="0">
              <a:lnSpc>
                <a:spcPct val="100000"/>
              </a:lnSpc>
              <a:spcBef>
                <a:spcPts val="0"/>
              </a:spcBef>
              <a:spcAft>
                <a:spcPts val="0"/>
              </a:spcAft>
              <a:buSzPts val="1400"/>
              <a:buNone/>
            </a:pPr>
            <a:r>
              <a:rPr lang="en-US"/>
              <a:t>Finally, we have reserved enough time for your questions.</a:t>
            </a:r>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179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7711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8548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OMC questionnaire will be available in English under the following links. Requirements and Use Cases are available in the Scope Document. </a:t>
            </a:r>
            <a:endParaRPr/>
          </a:p>
        </p:txBody>
      </p:sp>
      <p:sp>
        <p:nvSpPr>
          <p:cNvPr id="622" name="Google Shape;6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7041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Suppliers can register in the Matchmaking-Tool to form consortia.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During the international OMC, there will be a supplier pitching session at the end. Interested suppliers can register for the OMC and the Pitching Session on the </a:t>
            </a:r>
            <a:r>
              <a:rPr lang="en-US" dirty="0" err="1"/>
              <a:t>iPS</a:t>
            </a:r>
            <a:r>
              <a:rPr lang="en-US" dirty="0"/>
              <a:t> PCP website</a:t>
            </a:r>
            <a:endParaRPr dirty="0"/>
          </a:p>
        </p:txBody>
      </p:sp>
      <p:sp>
        <p:nvSpPr>
          <p:cNvPr id="639" name="Google Shape;63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7419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7572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075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 would now like to give the word to [Name] who will provide an introduction to the iProcureSecurity PCP project.</a:t>
            </a: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882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project was started based on the need of our </a:t>
            </a:r>
            <a:r>
              <a:rPr lang="en-US" dirty="0" err="1"/>
              <a:t>organisation</a:t>
            </a:r>
            <a:r>
              <a:rPr lang="en-US" dirty="0"/>
              <a:t>, alongside several other </a:t>
            </a:r>
            <a:r>
              <a:rPr lang="en-US" dirty="0" err="1"/>
              <a:t>organisations</a:t>
            </a:r>
            <a:r>
              <a:rPr lang="en-US" dirty="0"/>
              <a:t> responsible for the procuring EMS systems in Europe,  to address some challenges and inefficiencies in the current way triage management in the context of mass casualty incidents (MCI) is performed. All of us see these common challenges, which are related to different aspects of the process, including: </a:t>
            </a:r>
            <a:endParaRPr dirty="0"/>
          </a:p>
          <a:p>
            <a:pPr marL="457200" lvl="0" indent="-317500" algn="l" rtl="0">
              <a:lnSpc>
                <a:spcPct val="100000"/>
              </a:lnSpc>
              <a:spcBef>
                <a:spcPts val="0"/>
              </a:spcBef>
              <a:spcAft>
                <a:spcPts val="0"/>
              </a:spcAft>
              <a:buSzPts val="1400"/>
              <a:buChar char="●"/>
            </a:pPr>
            <a:r>
              <a:rPr lang="en-US" dirty="0"/>
              <a:t>The planning and decision making processing during an MCI - there should be more clarity, for example, for the head of operations and for the command and control structures and dispatch </a:t>
            </a:r>
            <a:r>
              <a:rPr lang="en-US" dirty="0" err="1"/>
              <a:t>centres</a:t>
            </a:r>
            <a:r>
              <a:rPr lang="en-US" dirty="0"/>
              <a:t>; or better support to those roles by using real-time data like traffic and weather conditions that helps the actors make the best decision on resource allocation, transportation, etc.</a:t>
            </a:r>
            <a:endParaRPr dirty="0"/>
          </a:p>
          <a:p>
            <a:pPr marL="457200" lvl="0" indent="-317500" algn="l" rtl="0">
              <a:lnSpc>
                <a:spcPct val="100000"/>
              </a:lnSpc>
              <a:spcBef>
                <a:spcPts val="0"/>
              </a:spcBef>
              <a:spcAft>
                <a:spcPts val="0"/>
              </a:spcAft>
              <a:buSzPts val="1400"/>
              <a:buChar char="●"/>
            </a:pPr>
            <a:r>
              <a:rPr lang="en-US" dirty="0"/>
              <a:t>Within resource allocation at MCIs, we observe often inefficiencies due to missing interoperability with the different systems and interfaces used in the process. We need rich data both during an event and following it, for evaluation and training purposes. An ICT-supported approach will help to free up human resources and enable better and quicker care of casualties</a:t>
            </a:r>
            <a:endParaRPr dirty="0"/>
          </a:p>
          <a:p>
            <a:pPr marL="457200" lvl="0" indent="-317500" algn="l" rtl="0">
              <a:lnSpc>
                <a:spcPct val="100000"/>
              </a:lnSpc>
              <a:spcBef>
                <a:spcPts val="0"/>
              </a:spcBef>
              <a:spcAft>
                <a:spcPts val="0"/>
              </a:spcAft>
              <a:buSzPts val="1400"/>
              <a:buChar char="●"/>
            </a:pPr>
            <a:r>
              <a:rPr lang="en-US" dirty="0"/>
              <a:t>Further improvements are desired in the triage practice and enabling more flexibility, better communication, and better connectedness of the various actors and systems that are involved in a complex environment that is an MCI</a:t>
            </a:r>
            <a:endParaRPr dirty="0"/>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678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Triage management is key for mitigating the effects of mass casualty events - a few seconds and inefficient processes can result in lost lives. Therefore, in </a:t>
            </a:r>
            <a:r>
              <a:rPr lang="en-US" dirty="0" err="1"/>
              <a:t>iProcureSecurity</a:t>
            </a:r>
            <a:r>
              <a:rPr lang="en-US" dirty="0"/>
              <a:t> we are </a:t>
            </a:r>
            <a:r>
              <a:rPr lang="en-US" dirty="0" err="1"/>
              <a:t>are</a:t>
            </a:r>
            <a:r>
              <a:rPr lang="en-US" dirty="0"/>
              <a:t> focusing on the whole process from when an incident occurs up to handover of casualties to a treatment </a:t>
            </a:r>
            <a:r>
              <a:rPr lang="en-US" dirty="0" err="1"/>
              <a:t>centre</a:t>
            </a:r>
            <a:r>
              <a:rPr lang="en-US" dirty="0"/>
              <a:t> or hospital.</a:t>
            </a:r>
            <a:endParaRPr dirty="0"/>
          </a:p>
          <a:p>
            <a:pPr marL="0" lvl="0" indent="0" algn="l" rtl="0">
              <a:lnSpc>
                <a:spcPct val="100000"/>
              </a:lnSpc>
              <a:spcBef>
                <a:spcPts val="0"/>
              </a:spcBef>
              <a:spcAft>
                <a:spcPts val="0"/>
              </a:spcAft>
              <a:buSzPts val="1400"/>
              <a:buNone/>
            </a:pPr>
            <a:r>
              <a:rPr lang="en-US" dirty="0"/>
              <a:t>During that time, we are looking for efficient use of resources like personnel, equipment involved in triaging casualties according to their needs.</a:t>
            </a:r>
            <a:endParaRPr dirty="0"/>
          </a:p>
          <a:p>
            <a:pPr marL="0" lvl="0" indent="0" algn="l" rtl="0">
              <a:lnSpc>
                <a:spcPct val="100000"/>
              </a:lnSpc>
              <a:spcBef>
                <a:spcPts val="0"/>
              </a:spcBef>
              <a:spcAft>
                <a:spcPts val="0"/>
              </a:spcAft>
              <a:buSzPts val="1400"/>
              <a:buNone/>
            </a:pPr>
            <a:r>
              <a:rPr lang="en-US" dirty="0"/>
              <a:t>We know that this is an important topic, because the number of natural and man-made disasters is increasing, and there are other risks that make incidents of that nature unavoidable - however, they should be managed as best as possible. Therefore we are happy to have so many participants, which hold pieces of the big puzzle that will helps us to improve our triage management.</a:t>
            </a:r>
            <a:endParaRPr dirty="0"/>
          </a:p>
        </p:txBody>
      </p:sp>
      <p:sp>
        <p:nvSpPr>
          <p:cNvPr id="161" name="Google Shape;1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694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overall goal of the project is therefore to improve triage scenarios through a flexible triage management system. For that, we are offering collectively 6.7 million Euros for R&amp;D services to address this.</a:t>
            </a:r>
            <a:endParaRPr/>
          </a:p>
        </p:txBody>
      </p:sp>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039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Background">
  <p:cSld name="BlueBackground">
    <p:bg>
      <p:bgPr>
        <a:solidFill>
          <a:srgbClr val="1B456C"/>
        </a:solidFill>
        <a:effectLst/>
      </p:bgPr>
    </p:bg>
    <p:spTree>
      <p:nvGrpSpPr>
        <p:cNvPr id="1" name="Shape 15"/>
        <p:cNvGrpSpPr/>
        <p:nvPr/>
      </p:nvGrpSpPr>
      <p:grpSpPr>
        <a:xfrm>
          <a:off x="0" y="0"/>
          <a:ext cx="0" cy="0"/>
          <a:chOff x="0" y="0"/>
          <a:chExt cx="0" cy="0"/>
        </a:xfrm>
      </p:grpSpPr>
      <p:pic>
        <p:nvPicPr>
          <p:cNvPr id="16" name="Google Shape;16;p42"/>
          <p:cNvPicPr preferRelativeResize="0"/>
          <p:nvPr/>
        </p:nvPicPr>
        <p:blipFill rotWithShape="1">
          <a:blip r:embed="rId2">
            <a:alphaModFix/>
          </a:blip>
          <a:srcRect/>
          <a:stretch/>
        </p:blipFill>
        <p:spPr>
          <a:xfrm>
            <a:off x="9007813" y="288858"/>
            <a:ext cx="2851824" cy="344596"/>
          </a:xfrm>
          <a:prstGeom prst="rect">
            <a:avLst/>
          </a:prstGeom>
          <a:noFill/>
          <a:ln>
            <a:noFill/>
          </a:ln>
        </p:spPr>
      </p:pic>
      <p:sp>
        <p:nvSpPr>
          <p:cNvPr id="17" name="Google Shape;17;p42"/>
          <p:cNvSpPr txBox="1">
            <a:spLocks noGrp="1"/>
          </p:cNvSpPr>
          <p:nvPr>
            <p:ph type="body" idx="1"/>
          </p:nvPr>
        </p:nvSpPr>
        <p:spPr>
          <a:xfrm>
            <a:off x="482600" y="635000"/>
            <a:ext cx="8229600" cy="448841"/>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lt1"/>
              </a:buClr>
              <a:buSzPts val="4000"/>
              <a:buNone/>
              <a:defRPr sz="4000" b="1" i="0" u="none" strike="noStrike" cap="none">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er">
  <p:cSld name="Presenter">
    <p:spTree>
      <p:nvGrpSpPr>
        <p:cNvPr id="1" name="Shape 18"/>
        <p:cNvGrpSpPr/>
        <p:nvPr/>
      </p:nvGrpSpPr>
      <p:grpSpPr>
        <a:xfrm>
          <a:off x="0" y="0"/>
          <a:ext cx="0" cy="0"/>
          <a:chOff x="0" y="0"/>
          <a:chExt cx="0" cy="0"/>
        </a:xfrm>
      </p:grpSpPr>
      <p:pic>
        <p:nvPicPr>
          <p:cNvPr id="19" name="Google Shape;19;p43"/>
          <p:cNvPicPr preferRelativeResize="0"/>
          <p:nvPr/>
        </p:nvPicPr>
        <p:blipFill rotWithShape="1">
          <a:blip r:embed="rId2">
            <a:alphaModFix/>
          </a:blip>
          <a:srcRect/>
          <a:stretch/>
        </p:blipFill>
        <p:spPr>
          <a:xfrm>
            <a:off x="9013656" y="285750"/>
            <a:ext cx="2853572" cy="345600"/>
          </a:xfrm>
          <a:prstGeom prst="rect">
            <a:avLst/>
          </a:prstGeom>
          <a:noFill/>
          <a:ln>
            <a:noFill/>
          </a:ln>
        </p:spPr>
      </p:pic>
      <p:sp>
        <p:nvSpPr>
          <p:cNvPr id="20" name="Google Shape;20;p43"/>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3"/>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43"/>
          <p:cNvSpPr txBox="1">
            <a:spLocks noGrp="1"/>
          </p:cNvSpPr>
          <p:nvPr>
            <p:ph type="body" idx="1"/>
          </p:nvPr>
        </p:nvSpPr>
        <p:spPr>
          <a:xfrm>
            <a:off x="5956300" y="2540000"/>
            <a:ext cx="4254500" cy="443198"/>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lt1"/>
              </a:buClr>
              <a:buSzPts val="3200"/>
              <a:buNone/>
              <a:defRPr sz="3200">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3"/>
          <p:cNvSpPr txBox="1">
            <a:spLocks noGrp="1"/>
          </p:cNvSpPr>
          <p:nvPr>
            <p:ph type="body" idx="2"/>
          </p:nvPr>
        </p:nvSpPr>
        <p:spPr>
          <a:xfrm>
            <a:off x="5969000" y="3505200"/>
            <a:ext cx="4254500" cy="399405"/>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lt1"/>
              </a:buClr>
              <a:buSzPts val="2000"/>
              <a:buNone/>
              <a:defRPr>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3"/>
          <p:cNvSpPr txBox="1">
            <a:spLocks noGrp="1"/>
          </p:cNvSpPr>
          <p:nvPr>
            <p:ph type="body" idx="3"/>
          </p:nvPr>
        </p:nvSpPr>
        <p:spPr>
          <a:xfrm>
            <a:off x="5969000" y="4889500"/>
            <a:ext cx="4267200" cy="399405"/>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lt1"/>
              </a:buClr>
              <a:buSzPts val="2000"/>
              <a:buNone/>
              <a:defRPr>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3"/>
          <p:cNvSpPr txBox="1">
            <a:spLocks noGrp="1"/>
          </p:cNvSpPr>
          <p:nvPr>
            <p:ph type="body" idx="4"/>
          </p:nvPr>
        </p:nvSpPr>
        <p:spPr>
          <a:xfrm>
            <a:off x="1612900" y="1397000"/>
            <a:ext cx="8699500"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rgbClr val="1B456C"/>
              </a:buClr>
              <a:buSzPts val="3600"/>
              <a:buNone/>
              <a:defRPr sz="3600" b="1">
                <a:solidFill>
                  <a:srgbClr val="1B456C"/>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3"/>
          <p:cNvSpPr>
            <a:spLocks noGrp="1"/>
          </p:cNvSpPr>
          <p:nvPr>
            <p:ph type="pic" idx="5"/>
          </p:nvPr>
        </p:nvSpPr>
        <p:spPr>
          <a:xfrm>
            <a:off x="1689100" y="2794000"/>
            <a:ext cx="2781300" cy="25527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14F2826-847D-4A6E-8B6A-42EAF910A4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51394" y="293753"/>
            <a:ext cx="2064856" cy="249503"/>
          </a:xfrm>
          <a:prstGeom prst="rect">
            <a:avLst/>
          </a:prstGeom>
        </p:spPr>
      </p:pic>
      <p:sp>
        <p:nvSpPr>
          <p:cNvPr id="2" name="Titel 1">
            <a:extLst>
              <a:ext uri="{FF2B5EF4-FFF2-40B4-BE49-F238E27FC236}">
                <a16:creationId xmlns:a16="http://schemas.microsoft.com/office/drawing/2014/main" id="{82F413F9-907F-4D53-8966-93646EA9FAD4}"/>
              </a:ext>
            </a:extLst>
          </p:cNvPr>
          <p:cNvSpPr>
            <a:spLocks noGrp="1"/>
          </p:cNvSpPr>
          <p:nvPr>
            <p:ph type="title"/>
          </p:nvPr>
        </p:nvSpPr>
        <p:spPr>
          <a:xfrm>
            <a:off x="426000" y="274926"/>
            <a:ext cx="9304436" cy="382299"/>
          </a:xfrm>
        </p:spPr>
        <p:txBody>
          <a:bodyPr/>
          <a:lstStyle/>
          <a:p>
            <a:r>
              <a:rPr lang="en-GB" noProof="0"/>
              <a:t>Mastertitelformat bearbeiten</a:t>
            </a:r>
          </a:p>
        </p:txBody>
      </p:sp>
      <p:sp>
        <p:nvSpPr>
          <p:cNvPr id="3" name="Inhaltsplatzhalter 2">
            <a:extLst>
              <a:ext uri="{FF2B5EF4-FFF2-40B4-BE49-F238E27FC236}">
                <a16:creationId xmlns:a16="http://schemas.microsoft.com/office/drawing/2014/main" id="{A2E66CD1-A7A7-457C-8758-A8A7ED186B2E}"/>
              </a:ext>
            </a:extLst>
          </p:cNvPr>
          <p:cNvSpPr>
            <a:spLocks noGrp="1"/>
          </p:cNvSpPr>
          <p:nvPr>
            <p:ph idx="1"/>
          </p:nvPr>
        </p:nvSpPr>
        <p:spPr/>
        <p:txBody>
          <a:bodyPr/>
          <a:lstStyle/>
          <a:p>
            <a:pPr lvl="0"/>
            <a:r>
              <a:rPr lang="en-GB" noProof="0"/>
              <a:t>Mastertextformat bearbeiten</a:t>
            </a:r>
          </a:p>
          <a:p>
            <a:pPr lvl="1"/>
            <a:r>
              <a:rPr lang="en-GB" noProof="0"/>
              <a:t>Zweite Ebene</a:t>
            </a:r>
          </a:p>
          <a:p>
            <a:pPr lvl="2"/>
            <a:r>
              <a:rPr lang="en-GB" noProof="0"/>
              <a:t>Dritte Ebene</a:t>
            </a:r>
          </a:p>
          <a:p>
            <a:pPr lvl="3"/>
            <a:r>
              <a:rPr lang="en-GB" noProof="0"/>
              <a:t>Vierte Ebene</a:t>
            </a:r>
          </a:p>
          <a:p>
            <a:pPr lvl="4"/>
            <a:r>
              <a:rPr lang="en-GB" noProof="0"/>
              <a:t>Fünfte Ebene</a:t>
            </a:r>
          </a:p>
        </p:txBody>
      </p:sp>
      <p:sp>
        <p:nvSpPr>
          <p:cNvPr id="8" name="Textplatzhalter 7">
            <a:extLst>
              <a:ext uri="{FF2B5EF4-FFF2-40B4-BE49-F238E27FC236}">
                <a16:creationId xmlns:a16="http://schemas.microsoft.com/office/drawing/2014/main" id="{D0B73725-B3AA-4B3D-8298-6071CA498C81}"/>
              </a:ext>
            </a:extLst>
          </p:cNvPr>
          <p:cNvSpPr>
            <a:spLocks noGrp="1"/>
          </p:cNvSpPr>
          <p:nvPr>
            <p:ph type="body" sz="quarter" idx="13"/>
          </p:nvPr>
        </p:nvSpPr>
        <p:spPr>
          <a:xfrm>
            <a:off x="426000" y="670693"/>
            <a:ext cx="9306190" cy="224657"/>
          </a:xfrm>
        </p:spPr>
        <p:txBody>
          <a:bodyPr tIns="0" bIns="0" anchor="ctr">
            <a:noAutofit/>
          </a:bodyPr>
          <a:lstStyle>
            <a:lvl1pPr>
              <a:defRPr sz="1400">
                <a:solidFill>
                  <a:schemeClr val="accent4"/>
                </a:solidFill>
              </a:defRPr>
            </a:lvl1pPr>
          </a:lstStyle>
          <a:p>
            <a:pPr lvl="0"/>
            <a:r>
              <a:rPr lang="en-GB" noProof="0"/>
              <a:t>Mastertextformat bearbeiten</a:t>
            </a:r>
          </a:p>
        </p:txBody>
      </p:sp>
      <p:sp>
        <p:nvSpPr>
          <p:cNvPr id="9" name="Fußzeilenplatzhalter 4">
            <a:extLst>
              <a:ext uri="{FF2B5EF4-FFF2-40B4-BE49-F238E27FC236}">
                <a16:creationId xmlns:a16="http://schemas.microsoft.com/office/drawing/2014/main" id="{F1772625-9EF4-4F52-A91C-EFCD3A93F44A}"/>
              </a:ext>
            </a:extLst>
          </p:cNvPr>
          <p:cNvSpPr>
            <a:spLocks noGrp="1"/>
          </p:cNvSpPr>
          <p:nvPr>
            <p:ph type="ftr" sz="quarter" idx="3"/>
          </p:nvPr>
        </p:nvSpPr>
        <p:spPr>
          <a:xfrm>
            <a:off x="426000" y="6493698"/>
            <a:ext cx="10577280" cy="227777"/>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GB" dirty="0"/>
              <a:t>iProcureSecurity PCP</a:t>
            </a:r>
            <a:endParaRPr lang="en-GB" noProof="0" dirty="0"/>
          </a:p>
        </p:txBody>
      </p:sp>
      <p:sp>
        <p:nvSpPr>
          <p:cNvPr id="10" name="Foliennummernplatzhalter 5">
            <a:extLst>
              <a:ext uri="{FF2B5EF4-FFF2-40B4-BE49-F238E27FC236}">
                <a16:creationId xmlns:a16="http://schemas.microsoft.com/office/drawing/2014/main" id="{55D4F345-BAED-42FF-B729-030D4315FD9D}"/>
              </a:ext>
            </a:extLst>
          </p:cNvPr>
          <p:cNvSpPr>
            <a:spLocks noGrp="1"/>
          </p:cNvSpPr>
          <p:nvPr>
            <p:ph type="sldNum" sz="quarter" idx="4"/>
          </p:nvPr>
        </p:nvSpPr>
        <p:spPr>
          <a:xfrm>
            <a:off x="11083894" y="6493698"/>
            <a:ext cx="682105" cy="227777"/>
          </a:xfrm>
          <a:prstGeom prst="rect">
            <a:avLst/>
          </a:prstGeom>
        </p:spPr>
        <p:txBody>
          <a:bodyPr vert="horz" lIns="91440" tIns="45720" rIns="91440" bIns="45720" rtlCol="0" anchor="ctr"/>
          <a:lstStyle>
            <a:lvl1pPr algn="r">
              <a:defRPr sz="1000">
                <a:solidFill>
                  <a:schemeClr val="tx1">
                    <a:tint val="75000"/>
                  </a:schemeClr>
                </a:solidFill>
              </a:defRPr>
            </a:lvl1pPr>
          </a:lstStyle>
          <a:p>
            <a:fld id="{7D8F40E6-5147-4048-8648-74966E0AD208}" type="slidenum">
              <a:rPr lang="en-GB" noProof="0" smtClean="0"/>
              <a:pPr/>
              <a:t>‹#›</a:t>
            </a:fld>
            <a:endParaRPr lang="en-GB" noProof="0"/>
          </a:p>
        </p:txBody>
      </p:sp>
    </p:spTree>
    <p:extLst>
      <p:ext uri="{BB962C8B-B14F-4D97-AF65-F5344CB8AC3E}">
        <p14:creationId xmlns:p14="http://schemas.microsoft.com/office/powerpoint/2010/main" val="5572131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426000" y="274926"/>
            <a:ext cx="11340000" cy="382299"/>
          </a:xfrm>
          <a:prstGeom prst="rect">
            <a:avLst/>
          </a:prstGeom>
          <a:noFill/>
          <a:ln>
            <a:noFill/>
          </a:ln>
        </p:spPr>
        <p:txBody>
          <a:bodyPr spcFirstLastPara="1" wrap="square" lIns="91425" tIns="0" rIns="91425" bIns="0" anchor="ctr" anchorCtr="0">
            <a:normAutofit/>
          </a:bodyPr>
          <a:lstStyle>
            <a:lvl1pPr marR="0" lvl="0" algn="l" rtl="0">
              <a:lnSpc>
                <a:spcPct val="90000"/>
              </a:lnSpc>
              <a:spcBef>
                <a:spcPts val="0"/>
              </a:spcBef>
              <a:spcAft>
                <a:spcPts val="0"/>
              </a:spcAft>
              <a:buClr>
                <a:schemeClr val="accent1"/>
              </a:buClr>
              <a:buSzPts val="2300"/>
              <a:buFont typeface="Verdana"/>
              <a:buNone/>
              <a:defRPr sz="2300" b="1" i="0" u="none" strike="noStrike" cap="none">
                <a:solidFill>
                  <a:schemeClr val="accen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Noto Sans Symbols"/>
              <a:buNone/>
              <a:defRPr sz="2000" b="0" i="0" u="none" strike="noStrike" cap="none">
                <a:solidFill>
                  <a:schemeClr val="dk1"/>
                </a:solidFill>
                <a:latin typeface="Verdana"/>
                <a:ea typeface="Verdana"/>
                <a:cs typeface="Verdana"/>
                <a:sym typeface="Verdana"/>
              </a:defRPr>
            </a:lvl1pPr>
            <a:lvl2pPr marL="914400" marR="0" lvl="1" indent="-336550" algn="l" rtl="0">
              <a:lnSpc>
                <a:spcPct val="90000"/>
              </a:lnSpc>
              <a:spcBef>
                <a:spcPts val="500"/>
              </a:spcBef>
              <a:spcAft>
                <a:spcPts val="0"/>
              </a:spcAft>
              <a:buClr>
                <a:schemeClr val="dk1"/>
              </a:buClr>
              <a:buSzPts val="1700"/>
              <a:buFont typeface="Noto Sans Symbols"/>
              <a:buChar char="▪"/>
              <a:defRPr sz="1700" b="0" i="0" u="none" strike="noStrike" cap="none">
                <a:solidFill>
                  <a:schemeClr val="dk1"/>
                </a:solidFill>
                <a:latin typeface="Verdana"/>
                <a:ea typeface="Verdana"/>
                <a:cs typeface="Verdana"/>
                <a:sym typeface="Verdana"/>
              </a:defRPr>
            </a:lvl2pPr>
            <a:lvl3pPr marL="1371600" marR="0" lvl="2" indent="-323850" algn="l" rtl="0">
              <a:lnSpc>
                <a:spcPct val="90000"/>
              </a:lnSpc>
              <a:spcBef>
                <a:spcPts val="500"/>
              </a:spcBef>
              <a:spcAft>
                <a:spcPts val="0"/>
              </a:spcAft>
              <a:buClr>
                <a:schemeClr val="dk1"/>
              </a:buClr>
              <a:buSzPts val="1500"/>
              <a:buFont typeface="Noto Sans Symbols"/>
              <a:buChar char="▪"/>
              <a:defRPr sz="1500" b="0" i="0" u="none" strike="noStrike" cap="none">
                <a:solidFill>
                  <a:schemeClr val="dk1"/>
                </a:solidFill>
                <a:latin typeface="Verdana"/>
                <a:ea typeface="Verdana"/>
                <a:cs typeface="Verdana"/>
                <a:sym typeface="Verdana"/>
              </a:defRPr>
            </a:lvl3pPr>
            <a:lvl4pPr marL="1828800" marR="0" lvl="3" indent="-311150" algn="l" rtl="0">
              <a:lnSpc>
                <a:spcPct val="90000"/>
              </a:lnSpc>
              <a:spcBef>
                <a:spcPts val="500"/>
              </a:spcBef>
              <a:spcAft>
                <a:spcPts val="0"/>
              </a:spcAft>
              <a:buClr>
                <a:schemeClr val="dk1"/>
              </a:buClr>
              <a:buSzPts val="1300"/>
              <a:buFont typeface="Noto Sans Symbols"/>
              <a:buChar char="▪"/>
              <a:defRPr sz="1300" b="0" i="0" u="none" strike="noStrike" cap="none">
                <a:solidFill>
                  <a:schemeClr val="dk1"/>
                </a:solidFill>
                <a:latin typeface="Verdana"/>
                <a:ea typeface="Verdana"/>
                <a:cs typeface="Verdana"/>
                <a:sym typeface="Verdana"/>
              </a:defRPr>
            </a:lvl4pPr>
            <a:lvl5pPr marL="2286000" marR="0" lvl="4" indent="-298450" algn="l" rtl="0">
              <a:lnSpc>
                <a:spcPct val="90000"/>
              </a:lnSpc>
              <a:spcBef>
                <a:spcPts val="500"/>
              </a:spcBef>
              <a:spcAft>
                <a:spcPts val="0"/>
              </a:spcAft>
              <a:buClr>
                <a:schemeClr val="dk1"/>
              </a:buClr>
              <a:buSzPts val="1100"/>
              <a:buFont typeface="Noto Sans Symbols"/>
              <a:buChar char="▪"/>
              <a:defRPr sz="11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 name="Google Shape;12;p4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E8E8E"/>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4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5">
          <p15:clr>
            <a:srgbClr val="F26B43"/>
          </p15:clr>
        </p15:guide>
        <p15:guide id="2" orient="horz" pos="2387">
          <p15:clr>
            <a:srgbClr val="F26B43"/>
          </p15:clr>
        </p15:guide>
        <p15:guide id="3" pos="7355">
          <p15:clr>
            <a:srgbClr val="F26B43"/>
          </p15:clr>
        </p15:guide>
        <p15:guide id="4" orient="horz" pos="754">
          <p15:clr>
            <a:srgbClr val="F26B43"/>
          </p15:clr>
        </p15:guide>
        <p15:guide id="5" orient="horz" pos="402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iprocuresecurity.eu/ems-network/"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6.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jp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fif"/><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gif"/><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image" Target="../media/image61.jpe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openxmlformats.org/officeDocument/2006/relationships/notesSlide" Target="../notesSlides/notesSlide21.xml"/><Relationship Id="rId16" Type="http://schemas.openxmlformats.org/officeDocument/2006/relationships/diagramLayout" Target="../diagrams/layout4.xml"/><Relationship Id="rId1" Type="http://schemas.openxmlformats.org/officeDocument/2006/relationships/slideLayout" Target="../slideLayouts/slideLayout4.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diagramData" Target="../diagrams/data4.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image" Target="../media/image54.jpeg"/><Relationship Id="rId9" Type="http://schemas.microsoft.com/office/2007/relationships/diagramDrawing" Target="../diagrams/drawing2.xml"/><Relationship Id="rId14" Type="http://schemas.microsoft.com/office/2007/relationships/diagramDrawing" Target="../diagrams/drawing3.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png"/><Relationship Id="rId7"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17.jp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53.xml.rels><?xml version="1.0" encoding="UTF-8" standalone="yes"?>
<Relationships xmlns="http://schemas.openxmlformats.org/package/2006/relationships"><Relationship Id="rId3" Type="http://schemas.openxmlformats.org/officeDocument/2006/relationships/hyperlink" Target="https://ec.europa.eu/eusurvey/runner/OMCiProcureSecurityPCP"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0.jp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1.jp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1"/>
          <p:cNvSpPr/>
          <p:nvPr/>
        </p:nvSpPr>
        <p:spPr>
          <a:xfrm>
            <a:off x="0" y="0"/>
            <a:ext cx="12192000" cy="6858000"/>
          </a:xfrm>
          <a:prstGeom prst="rect">
            <a:avLst/>
          </a:prstGeom>
          <a:solidFill>
            <a:srgbClr val="1B456C"/>
          </a:solidFill>
          <a:ln w="12700" cap="flat" cmpd="sng">
            <a:solidFill>
              <a:srgbClr val="1A385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2" name="Google Shape;32;p1"/>
          <p:cNvSpPr/>
          <p:nvPr/>
        </p:nvSpPr>
        <p:spPr>
          <a:xfrm>
            <a:off x="0" y="0"/>
            <a:ext cx="12192000" cy="189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3" name="Google Shape;33;p1"/>
          <p:cNvSpPr txBox="1"/>
          <p:nvPr/>
        </p:nvSpPr>
        <p:spPr>
          <a:xfrm>
            <a:off x="0" y="2865768"/>
            <a:ext cx="1219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Verdana"/>
                <a:ea typeface="Verdana"/>
                <a:cs typeface="Verdana"/>
                <a:sym typeface="Verdana"/>
              </a:rPr>
              <a:t>Open Market Consultation</a:t>
            </a:r>
            <a:endParaRPr sz="1400" b="0" i="0" u="none" strike="noStrike" cap="none">
              <a:solidFill>
                <a:srgbClr val="000000"/>
              </a:solidFill>
              <a:latin typeface="Arial"/>
              <a:ea typeface="Arial"/>
              <a:cs typeface="Arial"/>
              <a:sym typeface="Arial"/>
            </a:endParaRPr>
          </a:p>
        </p:txBody>
      </p:sp>
      <p:pic>
        <p:nvPicPr>
          <p:cNvPr id="34" name="Google Shape;34;p1"/>
          <p:cNvPicPr preferRelativeResize="0"/>
          <p:nvPr/>
        </p:nvPicPr>
        <p:blipFill rotWithShape="1">
          <a:blip r:embed="rId3">
            <a:alphaModFix/>
          </a:blip>
          <a:srcRect/>
          <a:stretch/>
        </p:blipFill>
        <p:spPr>
          <a:xfrm>
            <a:off x="342323" y="332432"/>
            <a:ext cx="4561504" cy="552450"/>
          </a:xfrm>
          <a:prstGeom prst="rect">
            <a:avLst/>
          </a:prstGeom>
          <a:noFill/>
          <a:ln>
            <a:noFill/>
          </a:ln>
        </p:spPr>
      </p:pic>
      <p:pic>
        <p:nvPicPr>
          <p:cNvPr id="35" name="Google Shape;35;p1" descr="Ein Bild, das Text, Himmel, draußen enthält.&#10;&#10;Automatisch generierte Beschreibung"/>
          <p:cNvPicPr preferRelativeResize="0"/>
          <p:nvPr/>
        </p:nvPicPr>
        <p:blipFill rotWithShape="1">
          <a:blip r:embed="rId4">
            <a:alphaModFix/>
          </a:blip>
          <a:srcRect/>
          <a:stretch/>
        </p:blipFill>
        <p:spPr>
          <a:xfrm>
            <a:off x="8322866" y="0"/>
            <a:ext cx="2883582" cy="1895475"/>
          </a:xfrm>
          <a:prstGeom prst="rect">
            <a:avLst/>
          </a:prstGeom>
          <a:noFill/>
          <a:ln>
            <a:noFill/>
          </a:ln>
        </p:spPr>
      </p:pic>
      <p:sp>
        <p:nvSpPr>
          <p:cNvPr id="36" name="Google Shape;36;p1"/>
          <p:cNvSpPr/>
          <p:nvPr/>
        </p:nvSpPr>
        <p:spPr>
          <a:xfrm>
            <a:off x="5020072" y="827858"/>
            <a:ext cx="2887376" cy="2806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7" name="Google Shape;37;p1"/>
          <p:cNvSpPr/>
          <p:nvPr/>
        </p:nvSpPr>
        <p:spPr>
          <a:xfrm>
            <a:off x="3873500" y="1076778"/>
            <a:ext cx="4033948" cy="2806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8" name="Google Shape;38;p1"/>
          <p:cNvSpPr/>
          <p:nvPr/>
        </p:nvSpPr>
        <p:spPr>
          <a:xfrm>
            <a:off x="3625850" y="1291408"/>
            <a:ext cx="4281598" cy="2806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9" name="Google Shape;39;p1"/>
          <p:cNvSpPr/>
          <p:nvPr/>
        </p:nvSpPr>
        <p:spPr>
          <a:xfrm>
            <a:off x="4921250" y="1507308"/>
            <a:ext cx="2986198" cy="2806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0" name="Google Shape;40;p1"/>
          <p:cNvSpPr txBox="1"/>
          <p:nvPr/>
        </p:nvSpPr>
        <p:spPr>
          <a:xfrm>
            <a:off x="3498850" y="622370"/>
            <a:ext cx="4417652"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Verdana"/>
              <a:ea typeface="Verdana"/>
              <a:cs typeface="Verdana"/>
              <a:sym typeface="Verdana"/>
            </a:endParaRPr>
          </a:p>
          <a:p>
            <a:pPr marL="0" marR="180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 Pre-Commercial Procurement </a:t>
            </a:r>
            <a:br>
              <a:rPr lang="en-US" sz="1400" b="0" i="0" u="none" strike="noStrike" cap="none">
                <a:solidFill>
                  <a:schemeClr val="lt1"/>
                </a:solidFill>
                <a:latin typeface="Verdana"/>
                <a:ea typeface="Verdana"/>
                <a:cs typeface="Verdana"/>
                <a:sym typeface="Verdana"/>
              </a:rPr>
            </a:br>
            <a:r>
              <a:rPr lang="en-US" sz="1400" b="0" i="0" u="none" strike="noStrike" cap="none">
                <a:solidFill>
                  <a:schemeClr val="lt1"/>
                </a:solidFill>
                <a:latin typeface="Verdana"/>
                <a:ea typeface="Verdana"/>
                <a:cs typeface="Verdana"/>
                <a:sym typeface="Verdana"/>
              </a:rPr>
              <a:t>of Innovative Triage Management Systems </a:t>
            </a:r>
            <a:br>
              <a:rPr lang="en-US" sz="1400" b="0" i="0" u="none" strike="noStrike" cap="none">
                <a:solidFill>
                  <a:schemeClr val="lt1"/>
                </a:solidFill>
                <a:latin typeface="Verdana"/>
                <a:ea typeface="Verdana"/>
                <a:cs typeface="Verdana"/>
                <a:sym typeface="Verdana"/>
              </a:rPr>
            </a:br>
            <a:r>
              <a:rPr lang="en-US" sz="1400" b="0" i="0" u="none" strike="noStrike" cap="none">
                <a:solidFill>
                  <a:schemeClr val="lt1"/>
                </a:solidFill>
                <a:latin typeface="Verdana"/>
                <a:ea typeface="Verdana"/>
                <a:cs typeface="Verdana"/>
                <a:sym typeface="Verdana"/>
              </a:rPr>
              <a:t>Strengthening Resilience and Interoperability </a:t>
            </a:r>
            <a:br>
              <a:rPr lang="en-US" sz="1400" b="0" i="0" u="none" strike="noStrike" cap="none">
                <a:solidFill>
                  <a:schemeClr val="lt1"/>
                </a:solidFill>
                <a:latin typeface="Verdana"/>
                <a:ea typeface="Verdana"/>
                <a:cs typeface="Verdana"/>
                <a:sym typeface="Verdana"/>
              </a:rPr>
            </a:br>
            <a:r>
              <a:rPr lang="en-US" sz="1400" b="0" i="0" u="none" strike="noStrike" cap="none">
                <a:solidFill>
                  <a:schemeClr val="lt1"/>
                </a:solidFill>
                <a:latin typeface="Verdana"/>
                <a:ea typeface="Verdana"/>
                <a:cs typeface="Verdana"/>
                <a:sym typeface="Verdana"/>
              </a:rPr>
              <a:t>of Emergency Medical Services </a:t>
            </a:r>
            <a:endParaRPr sz="1400" b="0" i="0" u="none" strike="noStrike" cap="none">
              <a:solidFill>
                <a:schemeClr val="lt1"/>
              </a:solidFill>
              <a:latin typeface="Verdana"/>
              <a:ea typeface="Verdana"/>
              <a:cs typeface="Verdana"/>
              <a:sym typeface="Verdana"/>
            </a:endParaRPr>
          </a:p>
        </p:txBody>
      </p:sp>
      <p:sp>
        <p:nvSpPr>
          <p:cNvPr id="41" name="Google Shape;41;p1"/>
          <p:cNvSpPr txBox="1"/>
          <p:nvPr/>
        </p:nvSpPr>
        <p:spPr>
          <a:xfrm>
            <a:off x="0" y="3780168"/>
            <a:ext cx="12192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D9325D"/>
                </a:solidFill>
                <a:latin typeface="Verdana"/>
                <a:ea typeface="Verdana"/>
                <a:cs typeface="Verdana"/>
                <a:sym typeface="Verdana"/>
              </a:rPr>
              <a:t>ITALIA</a:t>
            </a:r>
            <a:endParaRPr sz="1400" b="0" i="0" u="none" strike="noStrike" cap="none">
              <a:solidFill>
                <a:srgbClr val="000000"/>
              </a:solidFill>
              <a:latin typeface="Arial"/>
              <a:ea typeface="Arial"/>
              <a:cs typeface="Arial"/>
              <a:sym typeface="Arial"/>
            </a:endParaRPr>
          </a:p>
        </p:txBody>
      </p:sp>
      <p:sp>
        <p:nvSpPr>
          <p:cNvPr id="42" name="Google Shape;42;p1"/>
          <p:cNvSpPr txBox="1"/>
          <p:nvPr/>
        </p:nvSpPr>
        <p:spPr>
          <a:xfrm>
            <a:off x="0" y="4618368"/>
            <a:ext cx="121919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10</a:t>
            </a:r>
            <a:r>
              <a:rPr lang="en-US" sz="2400" b="0" i="0" u="none" strike="noStrike" cap="none">
                <a:solidFill>
                  <a:schemeClr val="lt1"/>
                </a:solidFill>
                <a:latin typeface="Calibri"/>
                <a:ea typeface="Calibri"/>
                <a:cs typeface="Calibri"/>
                <a:sym typeface="Calibri"/>
              </a:rPr>
              <a:t> M</a:t>
            </a:r>
            <a:r>
              <a:rPr lang="en-US" sz="2400">
                <a:solidFill>
                  <a:schemeClr val="lt1"/>
                </a:solidFill>
                <a:latin typeface="Calibri"/>
                <a:ea typeface="Calibri"/>
                <a:cs typeface="Calibri"/>
                <a:sym typeface="Calibri"/>
              </a:rPr>
              <a:t>arzo</a:t>
            </a:r>
            <a:r>
              <a:rPr lang="en-US" sz="2400" b="0" i="0" u="none" strike="noStrike" cap="none">
                <a:solidFill>
                  <a:schemeClr val="lt1"/>
                </a:solidFill>
                <a:latin typeface="Calibri"/>
                <a:ea typeface="Calibri"/>
                <a:cs typeface="Calibri"/>
                <a:sym typeface="Calibri"/>
              </a:rPr>
              <a:t> 202</a:t>
            </a:r>
            <a:r>
              <a:rPr lang="en-US" sz="2400">
                <a:solidFill>
                  <a:schemeClr val="lt1"/>
                </a:solidFill>
                <a:latin typeface="Calibri"/>
                <a:ea typeface="Calibri"/>
                <a:cs typeface="Calibri"/>
                <a:sym typeface="Calibri"/>
              </a:rPr>
              <a:t>2</a:t>
            </a:r>
            <a:r>
              <a:rPr lang="en-US" sz="2400" b="0" i="0" u="none" strike="noStrike" cap="non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ore</a:t>
            </a:r>
            <a:r>
              <a:rPr lang="en-US" sz="2400" b="0" i="0" u="none" strike="noStrike" cap="non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11</a:t>
            </a:r>
            <a:r>
              <a:rPr lang="en-US" sz="2400" b="0" i="0" u="none" strike="noStrike" cap="none">
                <a:solidFill>
                  <a:schemeClr val="lt1"/>
                </a:solidFill>
                <a:latin typeface="Calibri"/>
                <a:ea typeface="Calibri"/>
                <a:cs typeface="Calibri"/>
                <a:sym typeface="Calibri"/>
              </a:rPr>
              <a:t>:</a:t>
            </a:r>
            <a:r>
              <a:rPr lang="en-US" sz="2400">
                <a:solidFill>
                  <a:schemeClr val="lt1"/>
                </a:solidFill>
                <a:latin typeface="Calibri"/>
                <a:ea typeface="Calibri"/>
                <a:cs typeface="Calibri"/>
                <a:sym typeface="Calibri"/>
              </a:rPr>
              <a:t>00</a:t>
            </a:r>
            <a:r>
              <a:rPr lang="en-US" sz="2400" b="0" i="0" u="none" strike="noStrike" cap="none">
                <a:solidFill>
                  <a:schemeClr val="lt1"/>
                </a:solidFill>
                <a:latin typeface="Calibri"/>
                <a:ea typeface="Calibri"/>
                <a:cs typeface="Calibri"/>
                <a:sym typeface="Calibri"/>
              </a:rPr>
              <a:t> – </a:t>
            </a:r>
            <a:r>
              <a:rPr lang="en-US" sz="2400">
                <a:solidFill>
                  <a:schemeClr val="lt1"/>
                </a:solidFill>
                <a:latin typeface="Calibri"/>
                <a:ea typeface="Calibri"/>
                <a:cs typeface="Calibri"/>
                <a:sym typeface="Calibri"/>
              </a:rPr>
              <a:t>13</a:t>
            </a:r>
            <a:r>
              <a:rPr lang="en-US" sz="2400" b="0" i="0" u="none" strike="noStrike" cap="none">
                <a:solidFill>
                  <a:schemeClr val="lt1"/>
                </a:solidFill>
                <a:latin typeface="Calibri"/>
                <a:ea typeface="Calibri"/>
                <a:cs typeface="Calibri"/>
                <a:sym typeface="Calibri"/>
              </a:rPr>
              <a:t>:</a:t>
            </a:r>
            <a:r>
              <a:rPr lang="en-US" sz="2400">
                <a:solidFill>
                  <a:schemeClr val="lt1"/>
                </a:solidFill>
                <a:latin typeface="Calibri"/>
                <a:ea typeface="Calibri"/>
                <a:cs typeface="Calibri"/>
                <a:sym typeface="Calibri"/>
              </a:rPr>
              <a:t>00</a:t>
            </a:r>
            <a:r>
              <a:rPr lang="en-US" sz="2400" b="0" i="0" u="none" strike="noStrike" cap="none">
                <a:solidFill>
                  <a:schemeClr val="lt1"/>
                </a:solidFill>
                <a:latin typeface="Calibri"/>
                <a:ea typeface="Calibri"/>
                <a:cs typeface="Calibri"/>
                <a:sym typeface="Calibri"/>
              </a:rPr>
              <a:t> CET</a:t>
            </a:r>
            <a:endParaRPr sz="1400" b="0" i="0" u="none" strike="noStrike" cap="none">
              <a:solidFill>
                <a:srgbClr val="000000"/>
              </a:solidFill>
              <a:latin typeface="Arial"/>
              <a:ea typeface="Arial"/>
              <a:cs typeface="Arial"/>
              <a:sym typeface="Arial"/>
            </a:endParaRPr>
          </a:p>
        </p:txBody>
      </p:sp>
      <p:sp>
        <p:nvSpPr>
          <p:cNvPr id="43" name="Google Shape;43;p1"/>
          <p:cNvSpPr/>
          <p:nvPr/>
        </p:nvSpPr>
        <p:spPr>
          <a:xfrm rot="10800000">
            <a:off x="7908128" y="828674"/>
            <a:ext cx="200027" cy="945356"/>
          </a:xfrm>
          <a:prstGeom prst="triangle">
            <a:avLst>
              <a:gd name="adj" fmla="val 10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4" name="Google Shape;44;p1" descr="Umschlag mit einfarbiger Füllung"/>
          <p:cNvPicPr preferRelativeResize="0"/>
          <p:nvPr/>
        </p:nvPicPr>
        <p:blipFill rotWithShape="1">
          <a:blip r:embed="rId5">
            <a:alphaModFix/>
          </a:blip>
          <a:srcRect/>
          <a:stretch/>
        </p:blipFill>
        <p:spPr>
          <a:xfrm>
            <a:off x="930688" y="6252353"/>
            <a:ext cx="288000" cy="288000"/>
          </a:xfrm>
          <a:prstGeom prst="rect">
            <a:avLst/>
          </a:prstGeom>
          <a:noFill/>
          <a:ln>
            <a:noFill/>
          </a:ln>
        </p:spPr>
      </p:pic>
      <p:sp>
        <p:nvSpPr>
          <p:cNvPr id="45" name="Google Shape;45;p1"/>
          <p:cNvSpPr/>
          <p:nvPr/>
        </p:nvSpPr>
        <p:spPr>
          <a:xfrm>
            <a:off x="893383" y="6217587"/>
            <a:ext cx="360000" cy="360000"/>
          </a:xfrm>
          <a:prstGeom prst="ellipse">
            <a:avLst/>
          </a:prstGeom>
          <a:noFill/>
          <a:ln w="28575" cap="flat" cmpd="sng">
            <a:solidFill>
              <a:srgbClr val="D932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6" name="Google Shape;46;p1" descr="Monitor mit einfarbiger Füllung"/>
          <p:cNvPicPr preferRelativeResize="0"/>
          <p:nvPr/>
        </p:nvPicPr>
        <p:blipFill rotWithShape="1">
          <a:blip r:embed="rId6">
            <a:alphaModFix/>
          </a:blip>
          <a:srcRect/>
          <a:stretch/>
        </p:blipFill>
        <p:spPr>
          <a:xfrm>
            <a:off x="3052178" y="6271403"/>
            <a:ext cx="288000" cy="288000"/>
          </a:xfrm>
          <a:prstGeom prst="rect">
            <a:avLst/>
          </a:prstGeom>
          <a:noFill/>
          <a:ln>
            <a:noFill/>
          </a:ln>
        </p:spPr>
      </p:pic>
      <p:sp>
        <p:nvSpPr>
          <p:cNvPr id="47" name="Google Shape;47;p1"/>
          <p:cNvSpPr/>
          <p:nvPr/>
        </p:nvSpPr>
        <p:spPr>
          <a:xfrm>
            <a:off x="3012333" y="6220762"/>
            <a:ext cx="360000" cy="360000"/>
          </a:xfrm>
          <a:prstGeom prst="ellipse">
            <a:avLst/>
          </a:prstGeom>
          <a:noFill/>
          <a:ln w="28575" cap="flat" cmpd="sng">
            <a:solidFill>
              <a:srgbClr val="D932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8" name="Google Shape;48;p1"/>
          <p:cNvPicPr preferRelativeResize="0"/>
          <p:nvPr/>
        </p:nvPicPr>
        <p:blipFill rotWithShape="1">
          <a:blip r:embed="rId7">
            <a:alphaModFix/>
          </a:blip>
          <a:srcRect/>
          <a:stretch/>
        </p:blipFill>
        <p:spPr>
          <a:xfrm>
            <a:off x="4886968" y="6264261"/>
            <a:ext cx="288000" cy="288000"/>
          </a:xfrm>
          <a:prstGeom prst="rect">
            <a:avLst/>
          </a:prstGeom>
          <a:noFill/>
          <a:ln>
            <a:noFill/>
          </a:ln>
        </p:spPr>
      </p:pic>
      <p:sp>
        <p:nvSpPr>
          <p:cNvPr id="49" name="Google Shape;49;p1"/>
          <p:cNvSpPr/>
          <p:nvPr/>
        </p:nvSpPr>
        <p:spPr>
          <a:xfrm>
            <a:off x="4843154" y="6216000"/>
            <a:ext cx="360000" cy="360000"/>
          </a:xfrm>
          <a:prstGeom prst="ellipse">
            <a:avLst/>
          </a:prstGeom>
          <a:noFill/>
          <a:ln w="28575" cap="flat" cmpd="sng">
            <a:solidFill>
              <a:srgbClr val="D932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0" name="Google Shape;50;p1"/>
          <p:cNvSpPr txBox="1"/>
          <p:nvPr/>
        </p:nvSpPr>
        <p:spPr>
          <a:xfrm>
            <a:off x="144850" y="6567875"/>
            <a:ext cx="21144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Verdana"/>
                <a:ea typeface="Verdana"/>
                <a:cs typeface="Verdana"/>
                <a:sym typeface="Verdana"/>
              </a:rPr>
              <a:t>office@iprocuresecurity.eu</a:t>
            </a:r>
            <a:endParaRPr sz="1050" b="0" i="0" u="none" strike="noStrike" cap="none">
              <a:solidFill>
                <a:schemeClr val="lt1"/>
              </a:solidFill>
              <a:latin typeface="Verdana"/>
              <a:ea typeface="Verdana"/>
              <a:cs typeface="Verdana"/>
              <a:sym typeface="Verdana"/>
            </a:endParaRPr>
          </a:p>
        </p:txBody>
      </p:sp>
      <p:sp>
        <p:nvSpPr>
          <p:cNvPr id="51" name="Google Shape;51;p1"/>
          <p:cNvSpPr txBox="1"/>
          <p:nvPr/>
        </p:nvSpPr>
        <p:spPr>
          <a:xfrm>
            <a:off x="2344600" y="6576925"/>
            <a:ext cx="18153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Verdana"/>
                <a:ea typeface="Verdana"/>
                <a:cs typeface="Verdana"/>
                <a:sym typeface="Verdana"/>
              </a:rPr>
              <a:t>pcp.iprocuresecurity.eu</a:t>
            </a:r>
            <a:endParaRPr sz="1050" b="0" i="0" u="none" strike="noStrike" cap="none">
              <a:solidFill>
                <a:schemeClr val="lt1"/>
              </a:solidFill>
              <a:latin typeface="Verdana"/>
              <a:ea typeface="Verdana"/>
              <a:cs typeface="Verdana"/>
              <a:sym typeface="Verdana"/>
            </a:endParaRPr>
          </a:p>
        </p:txBody>
      </p:sp>
      <p:sp>
        <p:nvSpPr>
          <p:cNvPr id="52" name="Google Shape;52;p1"/>
          <p:cNvSpPr txBox="1"/>
          <p:nvPr/>
        </p:nvSpPr>
        <p:spPr>
          <a:xfrm>
            <a:off x="4335850" y="6567875"/>
            <a:ext cx="14979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Verdana"/>
                <a:ea typeface="Verdana"/>
                <a:cs typeface="Verdana"/>
                <a:sym typeface="Verdana"/>
              </a:rPr>
              <a:t>@procuresecurity</a:t>
            </a:r>
            <a:endParaRPr sz="1050" b="0" i="0" u="none" strike="noStrike" cap="none">
              <a:solidFill>
                <a:schemeClr val="lt1"/>
              </a:solidFill>
              <a:latin typeface="Verdana"/>
              <a:ea typeface="Verdana"/>
              <a:cs typeface="Verdana"/>
              <a:sym typeface="Verdana"/>
            </a:endParaRPr>
          </a:p>
        </p:txBody>
      </p:sp>
      <p:sp>
        <p:nvSpPr>
          <p:cNvPr id="53" name="Google Shape;53;p1"/>
          <p:cNvSpPr txBox="1"/>
          <p:nvPr/>
        </p:nvSpPr>
        <p:spPr>
          <a:xfrm>
            <a:off x="7038975" y="6158128"/>
            <a:ext cx="5115000" cy="7080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000"/>
              <a:buFont typeface="Arial"/>
              <a:buNone/>
            </a:pPr>
            <a:r>
              <a:rPr lang="en-US" sz="1000" b="0" i="0" u="none" strike="noStrike" cap="none">
                <a:solidFill>
                  <a:schemeClr val="lt1"/>
                </a:solidFill>
                <a:latin typeface="Verdana"/>
                <a:ea typeface="Verdana"/>
                <a:cs typeface="Verdana"/>
                <a:sym typeface="Verdana"/>
              </a:rPr>
              <a:t>This project has received funding from the European Union’s Horizon 2020 research and innovation programme under grant agreement No 101022061.</a:t>
            </a:r>
            <a:endParaRPr sz="1400" b="0" i="0" u="none" strike="noStrike" cap="none">
              <a:solidFill>
                <a:srgbClr val="000000"/>
              </a:solidFill>
              <a:latin typeface="Arial"/>
              <a:ea typeface="Arial"/>
              <a:cs typeface="Arial"/>
              <a:sym typeface="Arial"/>
            </a:endParaRPr>
          </a:p>
        </p:txBody>
      </p:sp>
      <p:pic>
        <p:nvPicPr>
          <p:cNvPr id="54" name="Google Shape;54;p1" descr="Ein Bild, das fliegend, Himmel, Flugzeug, Luft enthält.&#10;&#10;Automatisch generierte Beschreibung"/>
          <p:cNvPicPr preferRelativeResize="0"/>
          <p:nvPr/>
        </p:nvPicPr>
        <p:blipFill rotWithShape="1">
          <a:blip r:embed="rId8">
            <a:alphaModFix/>
          </a:blip>
          <a:srcRect/>
          <a:stretch/>
        </p:blipFill>
        <p:spPr>
          <a:xfrm>
            <a:off x="6273924" y="6273108"/>
            <a:ext cx="722895" cy="482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0"/>
          <p:cNvPicPr preferRelativeResize="0"/>
          <p:nvPr/>
        </p:nvPicPr>
        <p:blipFill rotWithShape="1">
          <a:blip r:embed="rId3">
            <a:alphaModFix/>
          </a:blip>
          <a:srcRect/>
          <a:stretch/>
        </p:blipFill>
        <p:spPr>
          <a:xfrm>
            <a:off x="4314850" y="1759868"/>
            <a:ext cx="1026561" cy="555551"/>
          </a:xfrm>
          <a:prstGeom prst="rect">
            <a:avLst/>
          </a:prstGeom>
          <a:noFill/>
          <a:ln>
            <a:noFill/>
          </a:ln>
        </p:spPr>
      </p:pic>
      <p:sp>
        <p:nvSpPr>
          <p:cNvPr id="188" name="Google Shape;188;p10"/>
          <p:cNvSpPr/>
          <p:nvPr/>
        </p:nvSpPr>
        <p:spPr>
          <a:xfrm>
            <a:off x="-1" y="0"/>
            <a:ext cx="3575721" cy="685800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89" name="Google Shape;189;p10"/>
          <p:cNvPicPr preferRelativeResize="0"/>
          <p:nvPr/>
        </p:nvPicPr>
        <p:blipFill rotWithShape="1">
          <a:blip r:embed="rId4">
            <a:alphaModFix/>
          </a:blip>
          <a:srcRect/>
          <a:stretch/>
        </p:blipFill>
        <p:spPr>
          <a:xfrm>
            <a:off x="9013656" y="285750"/>
            <a:ext cx="2853572" cy="345600"/>
          </a:xfrm>
          <a:prstGeom prst="rect">
            <a:avLst/>
          </a:prstGeom>
          <a:noFill/>
          <a:ln>
            <a:noFill/>
          </a:ln>
        </p:spPr>
      </p:pic>
      <p:sp>
        <p:nvSpPr>
          <p:cNvPr id="190" name="Google Shape;190;p10"/>
          <p:cNvSpPr txBox="1"/>
          <p:nvPr/>
        </p:nvSpPr>
        <p:spPr>
          <a:xfrm>
            <a:off x="145664" y="529470"/>
            <a:ext cx="3255000" cy="495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a:solidFill>
                  <a:srgbClr val="70AD47"/>
                </a:solidFill>
                <a:latin typeface="Verdana"/>
                <a:ea typeface="Verdana"/>
                <a:cs typeface="Verdana"/>
                <a:sym typeface="Verdana"/>
              </a:rPr>
              <a:t>9</a:t>
            </a:r>
            <a:r>
              <a:rPr lang="en-US" sz="2800" b="1" i="0" u="none" strike="noStrike" cap="none" dirty="0">
                <a:solidFill>
                  <a:srgbClr val="FFFFF6"/>
                </a:solidFill>
                <a:latin typeface="Verdana"/>
                <a:ea typeface="Verdana"/>
                <a:cs typeface="Verdana"/>
                <a:sym typeface="Verdana"/>
              </a:rPr>
              <a:t> p</a:t>
            </a:r>
            <a:r>
              <a:rPr lang="en-US" sz="2800" b="1" dirty="0">
                <a:solidFill>
                  <a:srgbClr val="FFFFF6"/>
                </a:solidFill>
                <a:latin typeface="Verdana"/>
                <a:ea typeface="Verdana"/>
                <a:cs typeface="Verdana"/>
                <a:sym typeface="Verdana"/>
              </a:rPr>
              <a:t>artne</a:t>
            </a:r>
            <a:r>
              <a:rPr lang="en-US" sz="2800" b="1" i="0" u="none" strike="noStrike" cap="none" dirty="0">
                <a:solidFill>
                  <a:srgbClr val="FFFFF6"/>
                </a:solidFill>
                <a:latin typeface="Verdana"/>
                <a:ea typeface="Verdana"/>
                <a:cs typeface="Verdana"/>
                <a:sym typeface="Verdana"/>
              </a:rPr>
              <a:t>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800"/>
              <a:buFont typeface="Arial"/>
              <a:buNone/>
            </a:pPr>
            <a:r>
              <a:rPr lang="en-US" sz="1800" dirty="0">
                <a:solidFill>
                  <a:srgbClr val="FFFFF6"/>
                </a:solidFill>
                <a:latin typeface="Verdana"/>
                <a:ea typeface="Verdana"/>
                <a:cs typeface="Verdana"/>
                <a:sym typeface="Verdana"/>
              </a:rPr>
              <a:t>da</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6000"/>
              <a:buFont typeface="Arial"/>
              <a:buNone/>
            </a:pPr>
            <a:r>
              <a:rPr lang="en-US" sz="6000" b="1" i="0" u="none" strike="noStrike" cap="none" dirty="0">
                <a:solidFill>
                  <a:srgbClr val="70AD47"/>
                </a:solidFill>
                <a:latin typeface="Verdana"/>
                <a:ea typeface="Verdana"/>
                <a:cs typeface="Verdana"/>
                <a:sym typeface="Verdana"/>
              </a:rPr>
              <a:t>5</a:t>
            </a:r>
            <a:r>
              <a:rPr lang="en-US" sz="2800" b="1" i="0" u="none" strike="noStrike" cap="none" dirty="0">
                <a:solidFill>
                  <a:srgbClr val="FFFFF6"/>
                </a:solidFill>
                <a:latin typeface="Verdana"/>
                <a:ea typeface="Verdana"/>
                <a:cs typeface="Verdana"/>
                <a:sym typeface="Verdana"/>
              </a:rPr>
              <a:t> </a:t>
            </a:r>
            <a:r>
              <a:rPr lang="en-US" sz="2800" b="1" dirty="0" err="1">
                <a:solidFill>
                  <a:srgbClr val="FFFFF6"/>
                </a:solidFill>
                <a:latin typeface="Verdana"/>
                <a:ea typeface="Verdana"/>
                <a:cs typeface="Verdana"/>
                <a:sym typeface="Verdana"/>
              </a:rPr>
              <a:t>nazioni</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800"/>
              <a:buFont typeface="Arial"/>
              <a:buNone/>
            </a:pPr>
            <a:r>
              <a:rPr lang="en-US" sz="1800" dirty="0" err="1">
                <a:solidFill>
                  <a:srgbClr val="FFFFF6"/>
                </a:solidFill>
                <a:latin typeface="Verdana"/>
                <a:ea typeface="Verdana"/>
                <a:cs typeface="Verdana"/>
                <a:sym typeface="Verdana"/>
              </a:rPr>
              <a:t>responsabili</a:t>
            </a:r>
            <a:r>
              <a:rPr lang="en-US" sz="1800" dirty="0">
                <a:solidFill>
                  <a:srgbClr val="FFFFF6"/>
                </a:solidFill>
                <a:latin typeface="Verdana"/>
                <a:ea typeface="Verdana"/>
                <a:cs typeface="Verdana"/>
                <a:sym typeface="Verdana"/>
              </a:rPr>
              <a:t> per </a:t>
            </a:r>
            <a:r>
              <a:rPr lang="en-US" sz="1800" dirty="0" err="1">
                <a:solidFill>
                  <a:srgbClr val="FFFFF6"/>
                </a:solidFill>
                <a:latin typeface="Verdana"/>
                <a:ea typeface="Verdana"/>
                <a:cs typeface="Verdana"/>
                <a:sym typeface="Verdana"/>
              </a:rPr>
              <a:t>il</a:t>
            </a:r>
            <a:r>
              <a:rPr lang="en-US" sz="1800" dirty="0">
                <a:solidFill>
                  <a:srgbClr val="FFFFF6"/>
                </a:solidFill>
                <a:latin typeface="Verdana"/>
                <a:ea typeface="Verdana"/>
                <a:cs typeface="Verdana"/>
                <a:sym typeface="Verdana"/>
              </a:rPr>
              <a:t> </a:t>
            </a:r>
            <a:r>
              <a:rPr lang="en-US" sz="1800" dirty="0" err="1">
                <a:solidFill>
                  <a:srgbClr val="FFFFF6"/>
                </a:solidFill>
                <a:latin typeface="Verdana"/>
                <a:ea typeface="Verdana"/>
                <a:cs typeface="Verdana"/>
                <a:sym typeface="Verdana"/>
              </a:rPr>
              <a:t>soccorso</a:t>
            </a:r>
            <a:r>
              <a:rPr lang="en-US" sz="1800" dirty="0">
                <a:solidFill>
                  <a:srgbClr val="FFFFF6"/>
                </a:solidFill>
                <a:latin typeface="Verdana"/>
                <a:ea typeface="Verdana"/>
                <a:cs typeface="Verdana"/>
                <a:sym typeface="Verdana"/>
              </a:rPr>
              <a:t> pre-</a:t>
            </a:r>
            <a:r>
              <a:rPr lang="en-US" sz="1800" dirty="0" err="1">
                <a:solidFill>
                  <a:srgbClr val="FFFFF6"/>
                </a:solidFill>
                <a:latin typeface="Verdana"/>
                <a:ea typeface="Verdana"/>
                <a:cs typeface="Verdana"/>
                <a:sym typeface="Verdana"/>
              </a:rPr>
              <a:t>ospedaliero</a:t>
            </a:r>
            <a:r>
              <a:rPr lang="en-US" sz="1800" dirty="0">
                <a:solidFill>
                  <a:srgbClr val="FFFFF6"/>
                </a:solidFill>
                <a:latin typeface="Verdana"/>
                <a:ea typeface="Verdana"/>
                <a:cs typeface="Verdana"/>
                <a:sym typeface="Verdana"/>
              </a:rPr>
              <a:t> di</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800"/>
              </a:spcBef>
              <a:spcAft>
                <a:spcPts val="1800"/>
              </a:spcAft>
              <a:buClr>
                <a:srgbClr val="000000"/>
              </a:buClr>
              <a:buSzPts val="6000"/>
              <a:buFont typeface="Arial"/>
              <a:buNone/>
            </a:pPr>
            <a:r>
              <a:rPr lang="en-US" sz="6000" b="1" i="0" u="none" strike="noStrike" cap="none" dirty="0">
                <a:solidFill>
                  <a:srgbClr val="70AD47"/>
                </a:solidFill>
                <a:latin typeface="Verdana"/>
                <a:ea typeface="Verdana"/>
                <a:cs typeface="Verdana"/>
                <a:sym typeface="Verdana"/>
              </a:rPr>
              <a:t>40</a:t>
            </a:r>
            <a:r>
              <a:rPr lang="en-US" sz="2800" b="1" i="0" u="none" strike="noStrike" cap="none" dirty="0">
                <a:solidFill>
                  <a:srgbClr val="FFFFF6"/>
                </a:solidFill>
                <a:latin typeface="Verdana"/>
                <a:ea typeface="Verdana"/>
                <a:cs typeface="Verdana"/>
                <a:sym typeface="Verdana"/>
              </a:rPr>
              <a:t> </a:t>
            </a:r>
            <a:r>
              <a:rPr lang="en-US" sz="2800" b="1" dirty="0" err="1">
                <a:solidFill>
                  <a:srgbClr val="FFFFF6"/>
                </a:solidFill>
                <a:latin typeface="Verdana"/>
                <a:ea typeface="Verdana"/>
                <a:cs typeface="Verdana"/>
                <a:sym typeface="Verdana"/>
              </a:rPr>
              <a:t>milioni</a:t>
            </a:r>
            <a:r>
              <a:rPr lang="en-US" sz="2800" b="1" dirty="0">
                <a:solidFill>
                  <a:srgbClr val="FFFFF6"/>
                </a:solidFill>
                <a:latin typeface="Verdana"/>
                <a:ea typeface="Verdana"/>
                <a:cs typeface="Verdana"/>
                <a:sym typeface="Verdana"/>
              </a:rPr>
              <a:t> di </a:t>
            </a:r>
            <a:r>
              <a:rPr lang="en-US" sz="2800" b="1" dirty="0" err="1">
                <a:solidFill>
                  <a:srgbClr val="FFFFF6"/>
                </a:solidFill>
                <a:latin typeface="Verdana"/>
                <a:ea typeface="Verdana"/>
                <a:cs typeface="Verdana"/>
                <a:sym typeface="Verdana"/>
              </a:rPr>
              <a:t>persone</a:t>
            </a:r>
            <a:endParaRPr sz="2800" b="1" i="0" u="none" strike="noStrike" cap="none" dirty="0">
              <a:solidFill>
                <a:srgbClr val="000000"/>
              </a:solidFill>
              <a:latin typeface="Verdana"/>
              <a:ea typeface="Verdana"/>
              <a:cs typeface="Verdana"/>
              <a:sym typeface="Verdana"/>
            </a:endParaRPr>
          </a:p>
        </p:txBody>
      </p:sp>
      <p:grpSp>
        <p:nvGrpSpPr>
          <p:cNvPr id="191" name="Google Shape;191;p10"/>
          <p:cNvGrpSpPr/>
          <p:nvPr/>
        </p:nvGrpSpPr>
        <p:grpSpPr>
          <a:xfrm>
            <a:off x="3959487" y="349326"/>
            <a:ext cx="345999" cy="345999"/>
            <a:chOff x="6997962" y="1320876"/>
            <a:chExt cx="486198" cy="486198"/>
          </a:xfrm>
        </p:grpSpPr>
        <p:sp>
          <p:nvSpPr>
            <p:cNvPr id="192" name="Google Shape;192;p10"/>
            <p:cNvSpPr/>
            <p:nvPr/>
          </p:nvSpPr>
          <p:spPr>
            <a:xfrm>
              <a:off x="7052738" y="140391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0"/>
            <p:cNvSpPr/>
            <p:nvPr/>
          </p:nvSpPr>
          <p:spPr>
            <a:xfrm>
              <a:off x="6997962" y="132087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4" name="Google Shape;194;p10"/>
          <p:cNvSpPr txBox="1"/>
          <p:nvPr/>
        </p:nvSpPr>
        <p:spPr>
          <a:xfrm>
            <a:off x="5570927" y="1942038"/>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EMPRESA PUBLICA DE EMERGENCIAS SANITARIAS (EPES) - SPAIN</a:t>
            </a:r>
            <a:endParaRPr sz="1400" b="0" i="0" u="none" strike="noStrike" cap="none">
              <a:solidFill>
                <a:srgbClr val="000000"/>
              </a:solidFill>
              <a:latin typeface="Arial"/>
              <a:ea typeface="Arial"/>
              <a:cs typeface="Arial"/>
              <a:sym typeface="Arial"/>
            </a:endParaRPr>
          </a:p>
        </p:txBody>
      </p:sp>
      <p:sp>
        <p:nvSpPr>
          <p:cNvPr id="195" name="Google Shape;195;p10"/>
          <p:cNvSpPr txBox="1"/>
          <p:nvPr/>
        </p:nvSpPr>
        <p:spPr>
          <a:xfrm>
            <a:off x="4513653" y="451581"/>
            <a:ext cx="3630300" cy="250200"/>
          </a:xfrm>
          <a:prstGeom prst="rect">
            <a:avLst/>
          </a:prstGeom>
          <a:noFill/>
          <a:ln>
            <a:noFill/>
          </a:ln>
        </p:spPr>
        <p:txBody>
          <a:bodyPr spcFirstLastPara="1" wrap="square" lIns="0" tIns="0" rIns="0" bIns="0" anchor="t" anchorCtr="0">
            <a:spAutoFit/>
          </a:bodyPr>
          <a:lstStyle/>
          <a:p>
            <a:pPr marL="0" marR="0" lvl="0" indent="0" algn="l" rtl="0">
              <a:lnSpc>
                <a:spcPct val="67708"/>
              </a:lnSpc>
              <a:spcBef>
                <a:spcPts val="0"/>
              </a:spcBef>
              <a:spcAft>
                <a:spcPts val="0"/>
              </a:spcAft>
              <a:buClr>
                <a:srgbClr val="000000"/>
              </a:buClr>
              <a:buSzPts val="2400"/>
              <a:buFont typeface="Arial"/>
              <a:buNone/>
            </a:pPr>
            <a:r>
              <a:rPr lang="en-US" sz="2400">
                <a:solidFill>
                  <a:srgbClr val="191919"/>
                </a:solidFill>
                <a:latin typeface="Verdana"/>
                <a:ea typeface="Verdana"/>
                <a:cs typeface="Verdana"/>
                <a:sym typeface="Verdana"/>
              </a:rPr>
              <a:t>Partners del Progetto</a:t>
            </a:r>
            <a:endParaRPr sz="1400" b="0" i="0" u="none" strike="noStrike" cap="none">
              <a:solidFill>
                <a:srgbClr val="000000"/>
              </a:solidFill>
              <a:latin typeface="Arial"/>
              <a:ea typeface="Arial"/>
              <a:cs typeface="Arial"/>
              <a:sym typeface="Arial"/>
            </a:endParaRPr>
          </a:p>
        </p:txBody>
      </p:sp>
      <p:sp>
        <p:nvSpPr>
          <p:cNvPr id="196" name="Google Shape;196;p10"/>
          <p:cNvSpPr txBox="1"/>
          <p:nvPr/>
        </p:nvSpPr>
        <p:spPr>
          <a:xfrm>
            <a:off x="5570927" y="2513538"/>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SERVICIO MADRILENO DE SALUD (SERMAS) - SPAIN</a:t>
            </a:r>
            <a:endParaRPr sz="1400" b="0" i="0" u="none" strike="noStrike" cap="none">
              <a:solidFill>
                <a:srgbClr val="000000"/>
              </a:solidFill>
              <a:latin typeface="Arial"/>
              <a:ea typeface="Arial"/>
              <a:cs typeface="Arial"/>
              <a:sym typeface="Arial"/>
            </a:endParaRPr>
          </a:p>
        </p:txBody>
      </p:sp>
      <p:pic>
        <p:nvPicPr>
          <p:cNvPr id="197" name="Google Shape;197;p10"/>
          <p:cNvPicPr preferRelativeResize="0"/>
          <p:nvPr/>
        </p:nvPicPr>
        <p:blipFill rotWithShape="1">
          <a:blip r:embed="rId5">
            <a:alphaModFix/>
          </a:blip>
          <a:srcRect/>
          <a:stretch/>
        </p:blipFill>
        <p:spPr>
          <a:xfrm>
            <a:off x="4411241" y="2414738"/>
            <a:ext cx="840009" cy="454593"/>
          </a:xfrm>
          <a:prstGeom prst="rect">
            <a:avLst/>
          </a:prstGeom>
          <a:noFill/>
          <a:ln>
            <a:noFill/>
          </a:ln>
        </p:spPr>
      </p:pic>
      <p:pic>
        <p:nvPicPr>
          <p:cNvPr id="198" name="Google Shape;198;p10"/>
          <p:cNvPicPr preferRelativeResize="0"/>
          <p:nvPr/>
        </p:nvPicPr>
        <p:blipFill rotWithShape="1">
          <a:blip r:embed="rId6">
            <a:alphaModFix/>
          </a:blip>
          <a:srcRect/>
          <a:stretch/>
        </p:blipFill>
        <p:spPr>
          <a:xfrm>
            <a:off x="4348758" y="2958339"/>
            <a:ext cx="957702" cy="518286"/>
          </a:xfrm>
          <a:prstGeom prst="rect">
            <a:avLst/>
          </a:prstGeom>
          <a:noFill/>
          <a:ln>
            <a:noFill/>
          </a:ln>
        </p:spPr>
      </p:pic>
      <p:sp>
        <p:nvSpPr>
          <p:cNvPr id="199" name="Google Shape;199;p10"/>
          <p:cNvSpPr txBox="1"/>
          <p:nvPr/>
        </p:nvSpPr>
        <p:spPr>
          <a:xfrm>
            <a:off x="5570927" y="3056463"/>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OSTERREICHISCHES ROTES KREUZ (ARC) - AUSTRIA</a:t>
            </a:r>
            <a:endParaRPr sz="1400" b="0" i="0" u="none" strike="noStrike" cap="none">
              <a:solidFill>
                <a:srgbClr val="000000"/>
              </a:solidFill>
              <a:latin typeface="Arial"/>
              <a:ea typeface="Arial"/>
              <a:cs typeface="Arial"/>
              <a:sym typeface="Arial"/>
            </a:endParaRPr>
          </a:p>
        </p:txBody>
      </p:sp>
      <p:pic>
        <p:nvPicPr>
          <p:cNvPr id="200" name="Google Shape;200;p10" descr="Ein Bild, das Text enthält.&#10;&#10;Automatisch generierte Beschreibung"/>
          <p:cNvPicPr preferRelativeResize="0"/>
          <p:nvPr/>
        </p:nvPicPr>
        <p:blipFill rotWithShape="1">
          <a:blip r:embed="rId7">
            <a:alphaModFix/>
          </a:blip>
          <a:srcRect/>
          <a:stretch/>
        </p:blipFill>
        <p:spPr>
          <a:xfrm>
            <a:off x="4417238" y="3596257"/>
            <a:ext cx="805502" cy="435919"/>
          </a:xfrm>
          <a:prstGeom prst="rect">
            <a:avLst/>
          </a:prstGeom>
          <a:noFill/>
          <a:ln>
            <a:noFill/>
          </a:ln>
        </p:spPr>
      </p:pic>
      <p:sp>
        <p:nvSpPr>
          <p:cNvPr id="201" name="Google Shape;201;p10"/>
          <p:cNvSpPr txBox="1"/>
          <p:nvPr/>
        </p:nvSpPr>
        <p:spPr>
          <a:xfrm>
            <a:off x="5570927" y="3675588"/>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AGENZIA REGIONALE EMERGENZA URGENZA (AREU) - ITALY</a:t>
            </a:r>
            <a:endParaRPr sz="1400" b="0" i="0" u="none" strike="noStrike" cap="none">
              <a:solidFill>
                <a:srgbClr val="000000"/>
              </a:solidFill>
              <a:latin typeface="Arial"/>
              <a:ea typeface="Arial"/>
              <a:cs typeface="Arial"/>
              <a:sym typeface="Arial"/>
            </a:endParaRPr>
          </a:p>
        </p:txBody>
      </p:sp>
      <p:pic>
        <p:nvPicPr>
          <p:cNvPr id="202" name="Google Shape;202;p10"/>
          <p:cNvPicPr preferRelativeResize="0"/>
          <p:nvPr/>
        </p:nvPicPr>
        <p:blipFill rotWithShape="1">
          <a:blip r:embed="rId8">
            <a:alphaModFix/>
          </a:blip>
          <a:srcRect/>
          <a:stretch/>
        </p:blipFill>
        <p:spPr>
          <a:xfrm>
            <a:off x="4367807" y="4159273"/>
            <a:ext cx="903451" cy="488927"/>
          </a:xfrm>
          <a:prstGeom prst="rect">
            <a:avLst/>
          </a:prstGeom>
          <a:noFill/>
          <a:ln>
            <a:noFill/>
          </a:ln>
        </p:spPr>
      </p:pic>
      <p:sp>
        <p:nvSpPr>
          <p:cNvPr id="203" name="Google Shape;203;p10"/>
          <p:cNvSpPr txBox="1"/>
          <p:nvPr/>
        </p:nvSpPr>
        <p:spPr>
          <a:xfrm>
            <a:off x="5570927" y="4304238"/>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AZIENDA SANITARIA LOCALE BENEVENTO (ASLBN) - ITALY</a:t>
            </a:r>
            <a:endParaRPr sz="1400" b="0" i="0" u="none" strike="noStrike" cap="none">
              <a:solidFill>
                <a:srgbClr val="000000"/>
              </a:solidFill>
              <a:latin typeface="Arial"/>
              <a:ea typeface="Arial"/>
              <a:cs typeface="Arial"/>
              <a:sym typeface="Arial"/>
            </a:endParaRPr>
          </a:p>
        </p:txBody>
      </p:sp>
      <p:pic>
        <p:nvPicPr>
          <p:cNvPr id="204" name="Google Shape;204;p10"/>
          <p:cNvPicPr preferRelativeResize="0"/>
          <p:nvPr/>
        </p:nvPicPr>
        <p:blipFill rotWithShape="1">
          <a:blip r:embed="rId9">
            <a:alphaModFix/>
          </a:blip>
          <a:srcRect/>
          <a:stretch/>
        </p:blipFill>
        <p:spPr>
          <a:xfrm>
            <a:off x="4324351" y="4752975"/>
            <a:ext cx="968030" cy="523875"/>
          </a:xfrm>
          <a:prstGeom prst="rect">
            <a:avLst/>
          </a:prstGeom>
          <a:noFill/>
          <a:ln>
            <a:noFill/>
          </a:ln>
        </p:spPr>
      </p:pic>
      <p:sp>
        <p:nvSpPr>
          <p:cNvPr id="205" name="Google Shape;205;p10"/>
          <p:cNvSpPr txBox="1"/>
          <p:nvPr/>
        </p:nvSpPr>
        <p:spPr>
          <a:xfrm>
            <a:off x="5570927" y="4970988"/>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ELLINIKOS ERYTHROS STAVROS (HRC) - GREECE</a:t>
            </a:r>
            <a:endParaRPr sz="1400" b="0" i="0" u="none" strike="noStrike" cap="none">
              <a:solidFill>
                <a:srgbClr val="000000"/>
              </a:solidFill>
              <a:latin typeface="Arial"/>
              <a:ea typeface="Arial"/>
              <a:cs typeface="Arial"/>
              <a:sym typeface="Arial"/>
            </a:endParaRPr>
          </a:p>
        </p:txBody>
      </p:sp>
      <p:pic>
        <p:nvPicPr>
          <p:cNvPr id="206" name="Google Shape;206;p10"/>
          <p:cNvPicPr preferRelativeResize="0"/>
          <p:nvPr/>
        </p:nvPicPr>
        <p:blipFill rotWithShape="1">
          <a:blip r:embed="rId10">
            <a:alphaModFix/>
          </a:blip>
          <a:srcRect/>
          <a:stretch/>
        </p:blipFill>
        <p:spPr>
          <a:xfrm>
            <a:off x="4292735" y="5349948"/>
            <a:ext cx="1069840" cy="578972"/>
          </a:xfrm>
          <a:prstGeom prst="rect">
            <a:avLst/>
          </a:prstGeom>
          <a:noFill/>
          <a:ln>
            <a:noFill/>
          </a:ln>
        </p:spPr>
      </p:pic>
      <p:sp>
        <p:nvSpPr>
          <p:cNvPr id="207" name="Google Shape;207;p10"/>
          <p:cNvSpPr txBox="1"/>
          <p:nvPr/>
        </p:nvSpPr>
        <p:spPr>
          <a:xfrm>
            <a:off x="5570927" y="5580588"/>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ETHINKO KENTRO AMESIS VOITHEIAS (EKAB) - GREECE</a:t>
            </a:r>
            <a:endParaRPr sz="1400" b="0" i="0" u="none" strike="noStrike" cap="none">
              <a:solidFill>
                <a:srgbClr val="000000"/>
              </a:solidFill>
              <a:latin typeface="Arial"/>
              <a:ea typeface="Arial"/>
              <a:cs typeface="Arial"/>
              <a:sym typeface="Arial"/>
            </a:endParaRPr>
          </a:p>
        </p:txBody>
      </p:sp>
      <p:pic>
        <p:nvPicPr>
          <p:cNvPr id="208" name="Google Shape;208;p10"/>
          <p:cNvPicPr preferRelativeResize="0"/>
          <p:nvPr/>
        </p:nvPicPr>
        <p:blipFill rotWithShape="1">
          <a:blip r:embed="rId11">
            <a:alphaModFix/>
          </a:blip>
          <a:srcRect/>
          <a:stretch/>
        </p:blipFill>
        <p:spPr>
          <a:xfrm>
            <a:off x="4276725" y="6035824"/>
            <a:ext cx="1114425" cy="603101"/>
          </a:xfrm>
          <a:prstGeom prst="rect">
            <a:avLst/>
          </a:prstGeom>
          <a:noFill/>
          <a:ln>
            <a:noFill/>
          </a:ln>
        </p:spPr>
      </p:pic>
      <p:sp>
        <p:nvSpPr>
          <p:cNvPr id="209" name="Google Shape;209;p10"/>
          <p:cNvSpPr txBox="1"/>
          <p:nvPr/>
        </p:nvSpPr>
        <p:spPr>
          <a:xfrm>
            <a:off x="5570927" y="6209238"/>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IZMIR BUYUKSEHIR BELEDIYESI (IBB) - TURKEY</a:t>
            </a:r>
            <a:endParaRPr sz="1400" b="0" i="0" u="none" strike="noStrike" cap="none">
              <a:solidFill>
                <a:srgbClr val="000000"/>
              </a:solidFill>
              <a:latin typeface="Arial"/>
              <a:ea typeface="Arial"/>
              <a:cs typeface="Arial"/>
              <a:sym typeface="Arial"/>
            </a:endParaRPr>
          </a:p>
        </p:txBody>
      </p:sp>
      <p:pic>
        <p:nvPicPr>
          <p:cNvPr id="210" name="Google Shape;210;p10"/>
          <p:cNvPicPr preferRelativeResize="0"/>
          <p:nvPr/>
        </p:nvPicPr>
        <p:blipFill rotWithShape="1">
          <a:blip r:embed="rId12">
            <a:alphaModFix/>
          </a:blip>
          <a:srcRect/>
          <a:stretch/>
        </p:blipFill>
        <p:spPr>
          <a:xfrm>
            <a:off x="4439816" y="1126654"/>
            <a:ext cx="847725" cy="458769"/>
          </a:xfrm>
          <a:prstGeom prst="rect">
            <a:avLst/>
          </a:prstGeom>
          <a:noFill/>
          <a:ln>
            <a:noFill/>
          </a:ln>
        </p:spPr>
      </p:pic>
      <p:sp>
        <p:nvSpPr>
          <p:cNvPr id="211" name="Google Shape;211;p10"/>
          <p:cNvSpPr txBox="1"/>
          <p:nvPr/>
        </p:nvSpPr>
        <p:spPr>
          <a:xfrm>
            <a:off x="5570927" y="1253609"/>
            <a:ext cx="5544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191919"/>
                </a:solidFill>
                <a:latin typeface="Verdana"/>
                <a:ea typeface="Verdana"/>
                <a:cs typeface="Verdana"/>
                <a:sym typeface="Verdana"/>
              </a:rPr>
              <a:t>KENTRO MELETON ASFALEIAS (KEMEA) – GREECE *</a:t>
            </a:r>
            <a:endParaRPr sz="1200" b="0" i="0" u="none" strike="noStrike" cap="none" dirty="0">
              <a:solidFill>
                <a:srgbClr val="191919"/>
              </a:solidFill>
              <a:latin typeface="Verdana"/>
              <a:ea typeface="Verdana"/>
              <a:cs typeface="Verdana"/>
              <a:sym typeface="Verdana"/>
            </a:endParaRPr>
          </a:p>
        </p:txBody>
      </p:sp>
      <p:sp>
        <p:nvSpPr>
          <p:cNvPr id="212" name="Google Shape;212;p10"/>
          <p:cNvSpPr txBox="1"/>
          <p:nvPr/>
        </p:nvSpPr>
        <p:spPr>
          <a:xfrm>
            <a:off x="114300" y="6505575"/>
            <a:ext cx="125707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Verdana"/>
                <a:ea typeface="Verdana"/>
                <a:cs typeface="Verdana"/>
                <a:sym typeface="Verdana"/>
              </a:rPr>
              <a:t>* Lead Procurer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1"/>
          <p:cNvPicPr preferRelativeResize="0"/>
          <p:nvPr/>
        </p:nvPicPr>
        <p:blipFill rotWithShape="1">
          <a:blip r:embed="rId3">
            <a:alphaModFix/>
          </a:blip>
          <a:srcRect/>
          <a:stretch/>
        </p:blipFill>
        <p:spPr>
          <a:xfrm>
            <a:off x="4151784" y="1881783"/>
            <a:ext cx="1443245" cy="781050"/>
          </a:xfrm>
          <a:prstGeom prst="rect">
            <a:avLst/>
          </a:prstGeom>
          <a:noFill/>
          <a:ln>
            <a:noFill/>
          </a:ln>
        </p:spPr>
      </p:pic>
      <p:sp>
        <p:nvSpPr>
          <p:cNvPr id="218" name="Google Shape;218;p11"/>
          <p:cNvSpPr/>
          <p:nvPr/>
        </p:nvSpPr>
        <p:spPr>
          <a:xfrm>
            <a:off x="-1" y="0"/>
            <a:ext cx="3575721" cy="685800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19" name="Google Shape;219;p11"/>
          <p:cNvPicPr preferRelativeResize="0"/>
          <p:nvPr/>
        </p:nvPicPr>
        <p:blipFill rotWithShape="1">
          <a:blip r:embed="rId4">
            <a:alphaModFix/>
          </a:blip>
          <a:srcRect/>
          <a:stretch/>
        </p:blipFill>
        <p:spPr>
          <a:xfrm>
            <a:off x="9013656" y="285750"/>
            <a:ext cx="2853572" cy="345600"/>
          </a:xfrm>
          <a:prstGeom prst="rect">
            <a:avLst/>
          </a:prstGeom>
          <a:noFill/>
          <a:ln>
            <a:noFill/>
          </a:ln>
        </p:spPr>
      </p:pic>
      <p:sp>
        <p:nvSpPr>
          <p:cNvPr id="220" name="Google Shape;220;p11"/>
          <p:cNvSpPr txBox="1"/>
          <p:nvPr/>
        </p:nvSpPr>
        <p:spPr>
          <a:xfrm>
            <a:off x="145664" y="529470"/>
            <a:ext cx="3254988" cy="61093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70AD47"/>
                </a:solidFill>
                <a:latin typeface="Verdana"/>
                <a:ea typeface="Verdana"/>
                <a:cs typeface="Verdana"/>
                <a:sym typeface="Verdana"/>
              </a:rPr>
              <a:t>12</a:t>
            </a:r>
            <a:r>
              <a:rPr lang="en-US" sz="2800" b="1" i="0" u="none" strike="noStrike" cap="none">
                <a:solidFill>
                  <a:srgbClr val="FFFFF6"/>
                </a:solidFill>
                <a:latin typeface="Verdana"/>
                <a:ea typeface="Verdana"/>
                <a:cs typeface="Verdana"/>
                <a:sym typeface="Verdana"/>
              </a:rPr>
              <a:t> partners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800"/>
              <a:buFont typeface="Arial"/>
              <a:buNone/>
            </a:pPr>
            <a:r>
              <a:rPr lang="en-US" sz="1800" b="0" i="0" u="none" strike="noStrike" cap="none">
                <a:solidFill>
                  <a:srgbClr val="FFFFF6"/>
                </a:solidFill>
                <a:latin typeface="Verdana"/>
                <a:ea typeface="Verdana"/>
                <a:cs typeface="Verdana"/>
                <a:sym typeface="Verdana"/>
              </a:rPr>
              <a:t>from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70AD47"/>
                </a:solidFill>
                <a:latin typeface="Verdana"/>
                <a:ea typeface="Verdana"/>
                <a:cs typeface="Verdana"/>
                <a:sym typeface="Verdana"/>
              </a:rPr>
              <a:t>6</a:t>
            </a:r>
            <a:r>
              <a:rPr lang="en-US" sz="2800" b="1" i="0" u="none" strike="noStrike" cap="none">
                <a:solidFill>
                  <a:srgbClr val="FFFFF6"/>
                </a:solidFill>
                <a:latin typeface="Verdana"/>
                <a:ea typeface="Verdana"/>
                <a:cs typeface="Verdana"/>
                <a:sym typeface="Verdana"/>
              </a:rPr>
              <a:t> countries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6000"/>
              <a:buFont typeface="Arial"/>
              <a:buNone/>
            </a:pPr>
            <a:r>
              <a:rPr lang="en-US" sz="6000" b="1" i="0" u="none" strike="noStrike" cap="none">
                <a:solidFill>
                  <a:srgbClr val="70AD47"/>
                </a:solidFill>
                <a:latin typeface="Verdana"/>
                <a:ea typeface="Verdana"/>
                <a:cs typeface="Verdana"/>
                <a:sym typeface="Verdana"/>
              </a:rPr>
              <a:t>10  </a:t>
            </a:r>
            <a:r>
              <a:rPr lang="en-US" sz="2800" b="1" i="0" u="none" strike="noStrike" cap="none">
                <a:solidFill>
                  <a:srgbClr val="FFFFF6"/>
                </a:solidFill>
                <a:latin typeface="Verdana"/>
                <a:ea typeface="Verdana"/>
                <a:cs typeface="Verdana"/>
                <a:sym typeface="Verdana"/>
              </a:rPr>
              <a:t> advisors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1800"/>
              </a:spcAft>
              <a:buClr>
                <a:srgbClr val="000000"/>
              </a:buClr>
              <a:buSzPts val="6000"/>
              <a:buFont typeface="Arial"/>
              <a:buNone/>
            </a:pPr>
            <a:r>
              <a:rPr lang="en-US" sz="6000" b="1" i="0" u="none" strike="noStrike" cap="none">
                <a:solidFill>
                  <a:srgbClr val="70AD47"/>
                </a:solidFill>
                <a:latin typeface="Verdana"/>
                <a:ea typeface="Verdana"/>
                <a:cs typeface="Verdana"/>
                <a:sym typeface="Verdana"/>
              </a:rPr>
              <a:t>160+</a:t>
            </a:r>
            <a:r>
              <a:rPr lang="en-US" sz="2800" b="1" i="0" u="none" strike="noStrike" cap="none">
                <a:solidFill>
                  <a:srgbClr val="FFFFF6"/>
                </a:solidFill>
                <a:latin typeface="Verdana"/>
                <a:ea typeface="Verdana"/>
                <a:cs typeface="Verdana"/>
                <a:sym typeface="Verdana"/>
              </a:rPr>
              <a:t> EMS network members</a:t>
            </a:r>
            <a:endParaRPr sz="2800" b="1" i="0" u="none" strike="noStrike" cap="none">
              <a:solidFill>
                <a:srgbClr val="000000"/>
              </a:solidFill>
              <a:latin typeface="Verdana"/>
              <a:ea typeface="Verdana"/>
              <a:cs typeface="Verdana"/>
              <a:sym typeface="Verdana"/>
            </a:endParaRPr>
          </a:p>
        </p:txBody>
      </p:sp>
      <p:grpSp>
        <p:nvGrpSpPr>
          <p:cNvPr id="221" name="Google Shape;221;p11"/>
          <p:cNvGrpSpPr/>
          <p:nvPr/>
        </p:nvGrpSpPr>
        <p:grpSpPr>
          <a:xfrm>
            <a:off x="3959487" y="349326"/>
            <a:ext cx="345999" cy="345999"/>
            <a:chOff x="6997962" y="1320876"/>
            <a:chExt cx="486198" cy="486198"/>
          </a:xfrm>
        </p:grpSpPr>
        <p:sp>
          <p:nvSpPr>
            <p:cNvPr id="222" name="Google Shape;222;p11"/>
            <p:cNvSpPr/>
            <p:nvPr/>
          </p:nvSpPr>
          <p:spPr>
            <a:xfrm>
              <a:off x="7052738" y="140391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1"/>
            <p:cNvSpPr/>
            <p:nvPr/>
          </p:nvSpPr>
          <p:spPr>
            <a:xfrm>
              <a:off x="6997962" y="132087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 name="Google Shape;224;p11"/>
          <p:cNvSpPr txBox="1"/>
          <p:nvPr/>
        </p:nvSpPr>
        <p:spPr>
          <a:xfrm>
            <a:off x="5570927" y="2153058"/>
            <a:ext cx="5544747"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191919"/>
                </a:solidFill>
                <a:latin typeface="Verdana"/>
                <a:ea typeface="Verdana"/>
                <a:cs typeface="Verdana"/>
                <a:sym typeface="Verdana"/>
              </a:rPr>
              <a:t>ACIL AFET AMBULANS HEKIMLERI DERNEGI (AAHD) - TURKEY</a:t>
            </a:r>
            <a:endParaRPr sz="1400" b="0" i="0" u="none" strike="noStrike" cap="none" dirty="0">
              <a:solidFill>
                <a:srgbClr val="000000"/>
              </a:solidFill>
              <a:latin typeface="Arial"/>
              <a:ea typeface="Arial"/>
              <a:cs typeface="Arial"/>
              <a:sym typeface="Arial"/>
            </a:endParaRPr>
          </a:p>
        </p:txBody>
      </p:sp>
      <p:sp>
        <p:nvSpPr>
          <p:cNvPr id="225" name="Google Shape;225;p11"/>
          <p:cNvSpPr txBox="1"/>
          <p:nvPr/>
        </p:nvSpPr>
        <p:spPr>
          <a:xfrm>
            <a:off x="4513652" y="451581"/>
            <a:ext cx="3811197" cy="217688"/>
          </a:xfrm>
          <a:prstGeom prst="rect">
            <a:avLst/>
          </a:prstGeom>
          <a:noFill/>
          <a:ln>
            <a:noFill/>
          </a:ln>
        </p:spPr>
        <p:txBody>
          <a:bodyPr spcFirstLastPara="1" wrap="square" lIns="0" tIns="0" rIns="0" bIns="0" anchor="t" anchorCtr="0">
            <a:spAutoFit/>
          </a:bodyPr>
          <a:lstStyle/>
          <a:p>
            <a:pPr marL="0" marR="0" lvl="0" indent="0" algn="l" rtl="0">
              <a:lnSpc>
                <a:spcPct val="67708"/>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Supporting </a:t>
            </a:r>
            <a:r>
              <a:rPr lang="en-US" sz="2400" b="0" i="0" u="none" strike="noStrike" cap="none" dirty="0" err="1">
                <a:solidFill>
                  <a:srgbClr val="191919"/>
                </a:solidFill>
                <a:latin typeface="Verdana"/>
                <a:ea typeface="Verdana"/>
                <a:cs typeface="Verdana"/>
                <a:sym typeface="Verdana"/>
              </a:rPr>
              <a:t>organisations</a:t>
            </a:r>
            <a:endParaRPr sz="1400" b="0" i="0" u="none" strike="noStrike" cap="none" dirty="0">
              <a:solidFill>
                <a:srgbClr val="000000"/>
              </a:solidFill>
              <a:latin typeface="Arial"/>
              <a:ea typeface="Arial"/>
              <a:cs typeface="Arial"/>
              <a:sym typeface="Arial"/>
            </a:endParaRPr>
          </a:p>
        </p:txBody>
      </p:sp>
      <p:sp>
        <p:nvSpPr>
          <p:cNvPr id="226" name="Google Shape;226;p11"/>
          <p:cNvSpPr txBox="1"/>
          <p:nvPr/>
        </p:nvSpPr>
        <p:spPr>
          <a:xfrm>
            <a:off x="5570927" y="3104088"/>
            <a:ext cx="5544747"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191919"/>
                </a:solidFill>
                <a:latin typeface="Verdana"/>
                <a:ea typeface="Verdana"/>
                <a:cs typeface="Verdana"/>
                <a:sym typeface="Verdana"/>
              </a:rPr>
              <a:t>EMPIRICA TECHNOLOGY RESEARCH (EMPIRICA) - GERMANY</a:t>
            </a:r>
            <a:endParaRPr sz="1400" b="0" i="0" u="none" strike="noStrike" cap="none" dirty="0">
              <a:solidFill>
                <a:srgbClr val="000000"/>
              </a:solidFill>
              <a:latin typeface="Arial"/>
              <a:ea typeface="Arial"/>
              <a:cs typeface="Arial"/>
              <a:sym typeface="Arial"/>
            </a:endParaRPr>
          </a:p>
        </p:txBody>
      </p:sp>
      <p:sp>
        <p:nvSpPr>
          <p:cNvPr id="227" name="Google Shape;227;p11"/>
          <p:cNvSpPr txBox="1"/>
          <p:nvPr/>
        </p:nvSpPr>
        <p:spPr>
          <a:xfrm>
            <a:off x="5570927" y="1191328"/>
            <a:ext cx="5544747"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91919"/>
                </a:solidFill>
                <a:latin typeface="Verdana"/>
                <a:ea typeface="Verdana"/>
                <a:cs typeface="Verdana"/>
                <a:sym typeface="Verdana"/>
              </a:rPr>
              <a:t>SYNYO GmbH – AUSTRIA *</a:t>
            </a:r>
            <a:endParaRPr sz="1400" b="0" i="0" u="none" strike="noStrike" cap="none">
              <a:solidFill>
                <a:srgbClr val="000000"/>
              </a:solidFill>
              <a:latin typeface="Arial"/>
              <a:ea typeface="Arial"/>
              <a:cs typeface="Arial"/>
              <a:sym typeface="Arial"/>
            </a:endParaRPr>
          </a:p>
        </p:txBody>
      </p:sp>
      <p:sp>
        <p:nvSpPr>
          <p:cNvPr id="228" name="Google Shape;228;p11"/>
          <p:cNvSpPr txBox="1"/>
          <p:nvPr/>
        </p:nvSpPr>
        <p:spPr>
          <a:xfrm>
            <a:off x="114300" y="6505575"/>
            <a:ext cx="160653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Verdana"/>
                <a:ea typeface="Verdana"/>
                <a:cs typeface="Verdana"/>
                <a:sym typeface="Verdana"/>
              </a:rPr>
              <a:t>* Project coordinator</a:t>
            </a:r>
            <a:endParaRPr sz="1400" b="0" i="0" u="none" strike="noStrike" cap="none">
              <a:solidFill>
                <a:srgbClr val="000000"/>
              </a:solidFill>
              <a:latin typeface="Arial"/>
              <a:ea typeface="Arial"/>
              <a:cs typeface="Arial"/>
              <a:sym typeface="Arial"/>
            </a:endParaRPr>
          </a:p>
        </p:txBody>
      </p:sp>
      <p:pic>
        <p:nvPicPr>
          <p:cNvPr id="229" name="Google Shape;229;p11" descr="Ein Bild, das Text, ClipArt enthält.&#10;&#10;Automatisch generierte Beschreibung"/>
          <p:cNvPicPr preferRelativeResize="0"/>
          <p:nvPr/>
        </p:nvPicPr>
        <p:blipFill rotWithShape="1">
          <a:blip r:embed="rId5">
            <a:alphaModFix/>
          </a:blip>
          <a:srcRect/>
          <a:stretch/>
        </p:blipFill>
        <p:spPr>
          <a:xfrm>
            <a:off x="4240902" y="981075"/>
            <a:ext cx="1169297" cy="632796"/>
          </a:xfrm>
          <a:prstGeom prst="rect">
            <a:avLst/>
          </a:prstGeom>
          <a:noFill/>
          <a:ln>
            <a:noFill/>
          </a:ln>
        </p:spPr>
      </p:pic>
      <p:pic>
        <p:nvPicPr>
          <p:cNvPr id="230" name="Google Shape;230;p11"/>
          <p:cNvPicPr preferRelativeResize="0"/>
          <p:nvPr/>
        </p:nvPicPr>
        <p:blipFill rotWithShape="1">
          <a:blip r:embed="rId6">
            <a:alphaModFix/>
          </a:blip>
          <a:srcRect/>
          <a:stretch/>
        </p:blipFill>
        <p:spPr>
          <a:xfrm>
            <a:off x="4219989" y="2886075"/>
            <a:ext cx="1161636" cy="628650"/>
          </a:xfrm>
          <a:prstGeom prst="rect">
            <a:avLst/>
          </a:prstGeom>
          <a:noFill/>
          <a:ln>
            <a:noFill/>
          </a:ln>
        </p:spPr>
      </p:pic>
      <p:grpSp>
        <p:nvGrpSpPr>
          <p:cNvPr id="231" name="Google Shape;231;p11"/>
          <p:cNvGrpSpPr/>
          <p:nvPr/>
        </p:nvGrpSpPr>
        <p:grpSpPr>
          <a:xfrm>
            <a:off x="3969012" y="3873576"/>
            <a:ext cx="345999" cy="345999"/>
            <a:chOff x="6997962" y="1320876"/>
            <a:chExt cx="486198" cy="486198"/>
          </a:xfrm>
        </p:grpSpPr>
        <p:sp>
          <p:nvSpPr>
            <p:cNvPr id="232" name="Google Shape;232;p11"/>
            <p:cNvSpPr/>
            <p:nvPr/>
          </p:nvSpPr>
          <p:spPr>
            <a:xfrm>
              <a:off x="7052738" y="140391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1"/>
            <p:cNvSpPr/>
            <p:nvPr/>
          </p:nvSpPr>
          <p:spPr>
            <a:xfrm>
              <a:off x="6997962" y="132087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4" name="Google Shape;234;p11"/>
          <p:cNvSpPr txBox="1"/>
          <p:nvPr/>
        </p:nvSpPr>
        <p:spPr>
          <a:xfrm>
            <a:off x="4523177" y="3899631"/>
            <a:ext cx="5811448"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Complemented by an Advisory Board of international EMS experts and the wider </a:t>
            </a:r>
            <a:r>
              <a:rPr lang="en-US" sz="2400" b="0" i="0" u="none" strike="noStrike" cap="none" dirty="0" err="1">
                <a:solidFill>
                  <a:srgbClr val="191919"/>
                </a:solidFill>
                <a:latin typeface="Verdana"/>
                <a:ea typeface="Verdana"/>
                <a:cs typeface="Verdana"/>
                <a:sym typeface="Verdana"/>
              </a:rPr>
              <a:t>iProcureSecurity</a:t>
            </a:r>
            <a:r>
              <a:rPr lang="en-US" sz="2400" b="0" i="0" u="none" strike="noStrike" cap="none" dirty="0">
                <a:solidFill>
                  <a:srgbClr val="191919"/>
                </a:solidFill>
                <a:latin typeface="Verdana"/>
                <a:ea typeface="Verdana"/>
                <a:cs typeface="Verdana"/>
                <a:sym typeface="Verdana"/>
              </a:rPr>
              <a:t> </a:t>
            </a:r>
            <a:r>
              <a:rPr lang="en-US" sz="2400" b="0" i="0" u="sng" strike="noStrike" cap="none" dirty="0">
                <a:solidFill>
                  <a:srgbClr val="191919"/>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EMS Network</a:t>
            </a:r>
            <a:endParaRPr sz="2400" b="0" i="0" u="none" strike="noStrike" cap="none" dirty="0">
              <a:solidFill>
                <a:srgbClr val="191919"/>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3" descr="A picture containing grass, outdoor, sky, road&#10;&#10;Description automatically generated"/>
          <p:cNvPicPr preferRelativeResize="0"/>
          <p:nvPr/>
        </p:nvPicPr>
        <p:blipFill rotWithShape="1">
          <a:blip r:embed="rId3">
            <a:alphaModFix amt="10000"/>
          </a:blip>
          <a:srcRect l="17526"/>
          <a:stretch/>
        </p:blipFill>
        <p:spPr>
          <a:xfrm>
            <a:off x="5577994" y="762000"/>
            <a:ext cx="6462041" cy="5223494"/>
          </a:xfrm>
          <a:prstGeom prst="rect">
            <a:avLst/>
          </a:prstGeom>
          <a:noFill/>
          <a:ln>
            <a:noFill/>
          </a:ln>
        </p:spPr>
      </p:pic>
      <p:sp>
        <p:nvSpPr>
          <p:cNvPr id="249" name="Google Shape;249;p13"/>
          <p:cNvSpPr/>
          <p:nvPr/>
        </p:nvSpPr>
        <p:spPr>
          <a:xfrm>
            <a:off x="624236" y="19633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3"/>
          <p:cNvSpPr txBox="1"/>
          <p:nvPr/>
        </p:nvSpPr>
        <p:spPr>
          <a:xfrm>
            <a:off x="1190625" y="1924050"/>
            <a:ext cx="61510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Pre-Commercial Procurement of R&amp;D services</a:t>
            </a:r>
            <a:endParaRPr sz="1400" b="0" i="0" u="none" strike="noStrike" cap="none" dirty="0">
              <a:solidFill>
                <a:srgbClr val="000000"/>
              </a:solidFill>
              <a:latin typeface="Arial"/>
              <a:ea typeface="Arial"/>
              <a:cs typeface="Arial"/>
              <a:sym typeface="Arial"/>
            </a:endParaRPr>
          </a:p>
        </p:txBody>
      </p:sp>
      <p:sp>
        <p:nvSpPr>
          <p:cNvPr id="251" name="Google Shape;251;p13"/>
          <p:cNvSpPr/>
          <p:nvPr/>
        </p:nvSpPr>
        <p:spPr>
          <a:xfrm>
            <a:off x="569460" y="18802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3"/>
          <p:cNvSpPr/>
          <p:nvPr/>
        </p:nvSpPr>
        <p:spPr>
          <a:xfrm>
            <a:off x="627139" y="2744185"/>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3"/>
          <p:cNvSpPr txBox="1"/>
          <p:nvPr/>
        </p:nvSpPr>
        <p:spPr>
          <a:xfrm>
            <a:off x="1193528" y="2704919"/>
            <a:ext cx="95878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Verdana"/>
                <a:ea typeface="Verdana"/>
                <a:cs typeface="Verdana"/>
                <a:sym typeface="Verdana"/>
              </a:rPr>
              <a:t>Phased approach, moving from design, through prototyping and testing </a:t>
            </a:r>
            <a:endParaRPr sz="1400" b="0" i="0" u="none" strike="noStrike" cap="none">
              <a:solidFill>
                <a:srgbClr val="000000"/>
              </a:solidFill>
              <a:latin typeface="Arial"/>
              <a:ea typeface="Arial"/>
              <a:cs typeface="Arial"/>
              <a:sym typeface="Arial"/>
            </a:endParaRPr>
          </a:p>
        </p:txBody>
      </p:sp>
      <p:sp>
        <p:nvSpPr>
          <p:cNvPr id="254" name="Google Shape;254;p13"/>
          <p:cNvSpPr/>
          <p:nvPr/>
        </p:nvSpPr>
        <p:spPr>
          <a:xfrm>
            <a:off x="572363" y="2661144"/>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3"/>
          <p:cNvSpPr/>
          <p:nvPr/>
        </p:nvSpPr>
        <p:spPr>
          <a:xfrm>
            <a:off x="614439" y="3607785"/>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3"/>
          <p:cNvSpPr txBox="1"/>
          <p:nvPr/>
        </p:nvSpPr>
        <p:spPr>
          <a:xfrm>
            <a:off x="1180828" y="3568519"/>
            <a:ext cx="909415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Verdana"/>
                <a:ea typeface="Verdana"/>
                <a:cs typeface="Verdana"/>
                <a:sym typeface="Verdana"/>
              </a:rPr>
              <a:t>Competitive process – several contractors active in any given phase </a:t>
            </a:r>
            <a:endParaRPr sz="1400" b="0" i="0" u="none" strike="noStrike" cap="none">
              <a:solidFill>
                <a:srgbClr val="000000"/>
              </a:solidFill>
              <a:latin typeface="Arial"/>
              <a:ea typeface="Arial"/>
              <a:cs typeface="Arial"/>
              <a:sym typeface="Arial"/>
            </a:endParaRPr>
          </a:p>
        </p:txBody>
      </p:sp>
      <p:sp>
        <p:nvSpPr>
          <p:cNvPr id="257" name="Google Shape;257;p13"/>
          <p:cNvSpPr/>
          <p:nvPr/>
        </p:nvSpPr>
        <p:spPr>
          <a:xfrm>
            <a:off x="559663" y="3524744"/>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3"/>
          <p:cNvSpPr/>
          <p:nvPr/>
        </p:nvSpPr>
        <p:spPr>
          <a:xfrm>
            <a:off x="614439" y="4458685"/>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3"/>
          <p:cNvSpPr txBox="1"/>
          <p:nvPr/>
        </p:nvSpPr>
        <p:spPr>
          <a:xfrm>
            <a:off x="1180828" y="4419419"/>
            <a:ext cx="89033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Verdana"/>
                <a:ea typeface="Verdana"/>
                <a:cs typeface="Verdana"/>
                <a:sym typeface="Verdana"/>
              </a:rPr>
              <a:t>Avoids lock-in – at least two solutions fully tested in the last phase</a:t>
            </a:r>
            <a:endParaRPr sz="1400" b="0" i="0" u="none" strike="noStrike" cap="none">
              <a:solidFill>
                <a:srgbClr val="000000"/>
              </a:solidFill>
              <a:latin typeface="Arial"/>
              <a:ea typeface="Arial"/>
              <a:cs typeface="Arial"/>
              <a:sym typeface="Arial"/>
            </a:endParaRPr>
          </a:p>
        </p:txBody>
      </p:sp>
      <p:sp>
        <p:nvSpPr>
          <p:cNvPr id="260" name="Google Shape;260;p13"/>
          <p:cNvSpPr/>
          <p:nvPr/>
        </p:nvSpPr>
        <p:spPr>
          <a:xfrm>
            <a:off x="559663" y="4375644"/>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3"/>
          <p:cNvSpPr txBox="1">
            <a:spLocks noGrp="1"/>
          </p:cNvSpPr>
          <p:nvPr>
            <p:ph type="body" idx="1"/>
          </p:nvPr>
        </p:nvSpPr>
        <p:spPr>
          <a:xfrm>
            <a:off x="482600" y="635000"/>
            <a:ext cx="8229600" cy="5539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D9325D"/>
              </a:buClr>
              <a:buSzPts val="4000"/>
              <a:buNone/>
            </a:pPr>
            <a:r>
              <a:rPr lang="en-US" dirty="0">
                <a:solidFill>
                  <a:srgbClr val="D9325D"/>
                </a:solidFill>
              </a:rPr>
              <a:t>P</a:t>
            </a:r>
            <a:r>
              <a:rPr lang="en-US" dirty="0"/>
              <a:t>rocess</a:t>
            </a:r>
            <a:endParaRPr dirty="0"/>
          </a:p>
        </p:txBody>
      </p:sp>
    </p:spTree>
    <p:extLst>
      <p:ext uri="{BB962C8B-B14F-4D97-AF65-F5344CB8AC3E}">
        <p14:creationId xmlns:p14="http://schemas.microsoft.com/office/powerpoint/2010/main" val="4276894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6"/>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131" name="Google Shape;131;p6"/>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6"/>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6"/>
          <p:cNvSpPr txBox="1"/>
          <p:nvPr/>
        </p:nvSpPr>
        <p:spPr>
          <a:xfrm>
            <a:off x="5946274" y="2498163"/>
            <a:ext cx="4075912"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Verdana"/>
                <a:ea typeface="Verdana"/>
                <a:cs typeface="Verdana"/>
                <a:sym typeface="Verdana"/>
              </a:rPr>
              <a:t>Piero Maria Brambilla</a:t>
            </a:r>
            <a:endParaRPr sz="1400" b="0" i="0" u="none" strike="noStrike" cap="none" dirty="0">
              <a:solidFill>
                <a:srgbClr val="000000"/>
              </a:solidFill>
              <a:latin typeface="Arial"/>
              <a:ea typeface="Arial"/>
              <a:cs typeface="Arial"/>
              <a:sym typeface="Arial"/>
            </a:endParaRPr>
          </a:p>
        </p:txBody>
      </p:sp>
      <p:sp>
        <p:nvSpPr>
          <p:cNvPr id="134" name="Google Shape;134;p6"/>
          <p:cNvSpPr txBox="1"/>
          <p:nvPr/>
        </p:nvSpPr>
        <p:spPr>
          <a:xfrm>
            <a:off x="5989576" y="3736015"/>
            <a:ext cx="3996396" cy="92333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GB" sz="2000" b="0" i="0" u="none" strike="noStrike" cap="none" dirty="0">
                <a:solidFill>
                  <a:schemeClr val="lt1"/>
                </a:solidFill>
                <a:latin typeface="Verdana"/>
                <a:ea typeface="Verdana"/>
                <a:cs typeface="Verdana"/>
                <a:sym typeface="Verdana"/>
              </a:rPr>
              <a:t>Senior Consultant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1821"/>
          <a:stretch/>
        </p:blipFill>
        <p:spPr>
          <a:xfrm>
            <a:off x="1372756" y="2767966"/>
            <a:ext cx="2766829" cy="2695572"/>
          </a:xfrm>
          <a:prstGeom prst="rect">
            <a:avLst/>
          </a:prstGeom>
        </p:spPr>
      </p:pic>
      <p:sp>
        <p:nvSpPr>
          <p:cNvPr id="10" name="Google Shape;382;p17"/>
          <p:cNvSpPr txBox="1"/>
          <p:nvPr/>
        </p:nvSpPr>
        <p:spPr>
          <a:xfrm>
            <a:off x="1591145" y="802174"/>
            <a:ext cx="88746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D9325D"/>
                </a:solidFill>
                <a:latin typeface="Verdana"/>
                <a:ea typeface="Verdana"/>
                <a:cs typeface="Verdana"/>
                <a:sym typeface="Verdana"/>
              </a:rPr>
              <a:t>A</a:t>
            </a:r>
            <a:r>
              <a:rPr lang="en-US" sz="3600" b="1" dirty="0">
                <a:solidFill>
                  <a:srgbClr val="1B456C"/>
                </a:solidFill>
                <a:latin typeface="Verdana"/>
                <a:ea typeface="Verdana"/>
                <a:cs typeface="Verdana"/>
                <a:sym typeface="Verdana"/>
              </a:rPr>
              <a:t>BOUT </a:t>
            </a:r>
            <a:r>
              <a:rPr lang="en-US" sz="3600" b="1" i="0" u="none" strike="noStrike" cap="none" dirty="0">
                <a:solidFill>
                  <a:srgbClr val="1B456C"/>
                </a:solidFill>
                <a:latin typeface="Verdana"/>
                <a:ea typeface="Verdana"/>
                <a:cs typeface="Verdana"/>
                <a:sym typeface="Verdana"/>
              </a:rPr>
              <a:t>AREU</a:t>
            </a:r>
            <a:endParaRPr sz="3600" b="0" i="0" u="none" strike="noStrike" cap="none" dirty="0">
              <a:solidFill>
                <a:srgbClr val="1B456C"/>
              </a:solidFill>
              <a:latin typeface="Verdana"/>
              <a:ea typeface="Verdana"/>
              <a:cs typeface="Verdana"/>
              <a:sym typeface="Verdana"/>
            </a:endParaRPr>
          </a:p>
        </p:txBody>
      </p:sp>
      <p:pic>
        <p:nvPicPr>
          <p:cNvPr id="11" name="Immagine 4" descr="Immagine che contiene testo&#10;&#10;Descrizione generata automaticamente">
            <a:extLst>
              <a:ext uri="{FF2B5EF4-FFF2-40B4-BE49-F238E27FC236}">
                <a16:creationId xmlns:a16="http://schemas.microsoft.com/office/drawing/2014/main" id="{A7ABBC69-8905-3745-A004-9453E82835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92504" y="559093"/>
            <a:ext cx="1938579" cy="1163147"/>
          </a:xfrm>
          <a:prstGeom prst="rect">
            <a:avLst/>
          </a:prstGeom>
        </p:spPr>
      </p:pic>
      <p:pic>
        <p:nvPicPr>
          <p:cNvPr id="12" name="Google Shape;200;p10" descr="Ein Bild, das Text enthält.&#10;&#10;Automatisch generierte Beschreibung"/>
          <p:cNvPicPr preferRelativeResize="0"/>
          <p:nvPr/>
        </p:nvPicPr>
        <p:blipFill rotWithShape="1">
          <a:blip r:embed="rId6">
            <a:alphaModFix/>
          </a:blip>
          <a:srcRect/>
          <a:stretch/>
        </p:blipFill>
        <p:spPr>
          <a:xfrm>
            <a:off x="6000063" y="5029340"/>
            <a:ext cx="1035439" cy="560356"/>
          </a:xfrm>
          <a:prstGeom prst="rect">
            <a:avLst/>
          </a:prstGeom>
          <a:noFill/>
          <a:ln>
            <a:noFill/>
          </a:ln>
        </p:spPr>
      </p:pic>
    </p:spTree>
    <p:extLst>
      <p:ext uri="{BB962C8B-B14F-4D97-AF65-F5344CB8AC3E}">
        <p14:creationId xmlns:p14="http://schemas.microsoft.com/office/powerpoint/2010/main" val="6673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597" y="1874484"/>
            <a:ext cx="6535703" cy="4627278"/>
          </a:xfrm>
          <a:prstGeom prst="rect">
            <a:avLst/>
          </a:prstGeom>
        </p:spPr>
      </p:pic>
      <p:sp>
        <p:nvSpPr>
          <p:cNvPr id="14" name="Segnaposto contenuto 2"/>
          <p:cNvSpPr txBox="1">
            <a:spLocks/>
          </p:cNvSpPr>
          <p:nvPr/>
        </p:nvSpPr>
        <p:spPr>
          <a:xfrm>
            <a:off x="372929" y="1795318"/>
            <a:ext cx="4309871" cy="38745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bg1">
                    <a:lumMod val="85000"/>
                  </a:schemeClr>
                </a:solidFill>
              </a:rPr>
              <a:t>Instituted on April 2</a:t>
            </a:r>
            <a:r>
              <a:rPr lang="en-US" sz="2800" baseline="30000" dirty="0">
                <a:solidFill>
                  <a:schemeClr val="bg1">
                    <a:lumMod val="85000"/>
                  </a:schemeClr>
                </a:solidFill>
              </a:rPr>
              <a:t>nd</a:t>
            </a:r>
            <a:r>
              <a:rPr lang="en-US" sz="2800" dirty="0">
                <a:solidFill>
                  <a:schemeClr val="bg1">
                    <a:lumMod val="85000"/>
                  </a:schemeClr>
                </a:solidFill>
              </a:rPr>
              <a:t> 2008 by the Government of Lombardy with the deliberation 6994/2008</a:t>
            </a:r>
          </a:p>
          <a:p>
            <a:endParaRPr lang="en-US" sz="2800" dirty="0">
              <a:solidFill>
                <a:schemeClr val="bg1">
                  <a:lumMod val="85000"/>
                </a:schemeClr>
              </a:solidFill>
            </a:endParaRPr>
          </a:p>
          <a:p>
            <a:r>
              <a:rPr lang="en-US" sz="2800" dirty="0">
                <a:solidFill>
                  <a:schemeClr val="bg1">
                    <a:lumMod val="85000"/>
                  </a:schemeClr>
                </a:solidFill>
              </a:rPr>
              <a:t>AREU is 100% owned and financed by the Government of Lombardy</a:t>
            </a:r>
          </a:p>
        </p:txBody>
      </p:sp>
      <p:sp>
        <p:nvSpPr>
          <p:cNvPr id="2" name="Text Placeholder 1"/>
          <p:cNvSpPr>
            <a:spLocks noGrp="1"/>
          </p:cNvSpPr>
          <p:nvPr>
            <p:ph type="body" idx="1"/>
          </p:nvPr>
        </p:nvSpPr>
        <p:spPr>
          <a:xfrm>
            <a:off x="149108" y="839399"/>
            <a:ext cx="11604637" cy="626838"/>
          </a:xfrm>
        </p:spPr>
        <p:txBody>
          <a:bodyPr/>
          <a:lstStyle/>
          <a:p>
            <a:r>
              <a:rPr lang="en-GB" sz="3600" dirty="0"/>
              <a:t>AREU </a:t>
            </a:r>
            <a:r>
              <a:rPr lang="en-GB" sz="3600" b="0" dirty="0"/>
              <a:t>- </a:t>
            </a:r>
            <a:r>
              <a:rPr lang="en-GB" sz="3600" b="0" dirty="0" err="1"/>
              <a:t>Agenzia</a:t>
            </a:r>
            <a:r>
              <a:rPr lang="en-GB" sz="3600" b="0" dirty="0"/>
              <a:t> </a:t>
            </a:r>
            <a:r>
              <a:rPr lang="en-GB" sz="3600" b="0" dirty="0" err="1"/>
              <a:t>Regionale</a:t>
            </a:r>
            <a:r>
              <a:rPr lang="en-GB" sz="3600" b="0" dirty="0"/>
              <a:t> </a:t>
            </a:r>
            <a:r>
              <a:rPr lang="en-GB" sz="3600" b="0" dirty="0" err="1"/>
              <a:t>Emergenza</a:t>
            </a:r>
            <a:r>
              <a:rPr lang="en-GB" sz="3600" b="0" dirty="0"/>
              <a:t> </a:t>
            </a:r>
            <a:r>
              <a:rPr lang="en-GB" sz="3600" b="0" dirty="0" err="1"/>
              <a:t>Urgenza</a:t>
            </a:r>
            <a:endParaRPr lang="it-IT" sz="3600" b="0" dirty="0"/>
          </a:p>
        </p:txBody>
      </p:sp>
      <p:pic>
        <p:nvPicPr>
          <p:cNvPr id="15" name="Immagine 4" descr="Immagine che contiene testo&#10;&#10;Descrizione generata automaticamente">
            <a:extLst>
              <a:ext uri="{FF2B5EF4-FFF2-40B4-BE49-F238E27FC236}">
                <a16:creationId xmlns:a16="http://schemas.microsoft.com/office/drawing/2014/main" id="{A7ABBC69-8905-3745-A004-9453E82835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929" y="5572157"/>
            <a:ext cx="1938579" cy="1163147"/>
          </a:xfrm>
          <a:prstGeom prst="rect">
            <a:avLst/>
          </a:prstGeom>
        </p:spPr>
      </p:pic>
    </p:spTree>
    <p:extLst>
      <p:ext uri="{BB962C8B-B14F-4D97-AF65-F5344CB8AC3E}">
        <p14:creationId xmlns:p14="http://schemas.microsoft.com/office/powerpoint/2010/main" val="278120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77215-176B-48F3-8EA7-0B8FD213D845}"/>
              </a:ext>
            </a:extLst>
          </p:cNvPr>
          <p:cNvSpPr>
            <a:spLocks noGrp="1"/>
          </p:cNvSpPr>
          <p:nvPr>
            <p:ph type="title"/>
          </p:nvPr>
        </p:nvSpPr>
        <p:spPr/>
        <p:txBody>
          <a:bodyPr/>
          <a:lstStyle/>
          <a:p>
            <a:r>
              <a:rPr lang="en-GB" noProof="0" dirty="0"/>
              <a:t>Focus</a:t>
            </a:r>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p:txBody>
          <a:bodyPr/>
          <a:lstStyle/>
          <a:p>
            <a:r>
              <a:rPr lang="en-GB" dirty="0"/>
              <a:t>iProcureSecurity PCP</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p:txBody>
          <a:bodyPr/>
          <a:lstStyle/>
          <a:p>
            <a:fld id="{7D8F40E6-5147-4048-8648-74966E0AD208}" type="slidenum">
              <a:rPr lang="en-GB" smtClean="0"/>
              <a:pPr/>
              <a:t>15</a:t>
            </a:fld>
            <a:endParaRPr lang="en-GB"/>
          </a:p>
        </p:txBody>
      </p:sp>
      <p:pic>
        <p:nvPicPr>
          <p:cNvPr id="9" name="Immagine 4" descr="Immagine che contiene testo&#10;&#10;Descrizione generata automaticamente">
            <a:extLst>
              <a:ext uri="{FF2B5EF4-FFF2-40B4-BE49-F238E27FC236}">
                <a16:creationId xmlns:a16="http://schemas.microsoft.com/office/drawing/2014/main" id="{A7ABBC69-8905-3745-A004-9453E82835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547" y="5676920"/>
            <a:ext cx="1060288" cy="636173"/>
          </a:xfrm>
          <a:prstGeom prst="rect">
            <a:avLst/>
          </a:prstGeom>
        </p:spPr>
      </p:pic>
      <p:sp>
        <p:nvSpPr>
          <p:cNvPr id="15" name="Text Box 1"/>
          <p:cNvSpPr txBox="1">
            <a:spLocks noChangeArrowheads="1"/>
          </p:cNvSpPr>
          <p:nvPr/>
        </p:nvSpPr>
        <p:spPr bwMode="auto">
          <a:xfrm>
            <a:off x="423205" y="718219"/>
            <a:ext cx="10160572" cy="482533"/>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68883" tIns="54004" rIns="68883" bIns="35819"/>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a:lnSpc>
                <a:spcPct val="93000"/>
              </a:lnSpc>
              <a:spcBef>
                <a:spcPts val="538"/>
              </a:spcBef>
              <a:buNone/>
            </a:pPr>
            <a:r>
              <a:rPr lang="it-IT" altLang="it-IT" sz="2800" dirty="0" err="1">
                <a:solidFill>
                  <a:srgbClr val="C00000"/>
                </a:solidFill>
                <a:latin typeface="Verdana" panose="020B0604030504040204" pitchFamily="34" charset="0"/>
                <a:ea typeface="Verdana" panose="020B0604030504040204" pitchFamily="34" charset="0"/>
                <a:cs typeface="Arial Unicode MS" panose="020B0604020202020204" pitchFamily="34" charset="-128"/>
              </a:rPr>
              <a:t>Ensure</a:t>
            </a:r>
            <a:r>
              <a:rPr lang="it-IT" altLang="it-IT" sz="2800" dirty="0">
                <a:solidFill>
                  <a:srgbClr val="C00000"/>
                </a:solidFill>
                <a:latin typeface="Verdana" panose="020B0604030504040204" pitchFamily="34" charset="0"/>
                <a:ea typeface="Verdana" panose="020B0604030504040204" pitchFamily="34" charset="0"/>
                <a:cs typeface="Arial Unicode MS" panose="020B0604020202020204" pitchFamily="34" charset="-128"/>
              </a:rPr>
              <a:t> </a:t>
            </a:r>
            <a:r>
              <a:rPr lang="it-IT" altLang="it-IT" sz="2800" dirty="0" err="1">
                <a:solidFill>
                  <a:srgbClr val="C00000"/>
                </a:solidFill>
                <a:latin typeface="Verdana" panose="020B0604030504040204" pitchFamily="34" charset="0"/>
                <a:ea typeface="Verdana" panose="020B0604030504040204" pitchFamily="34" charset="0"/>
                <a:cs typeface="Arial Unicode MS" panose="020B0604020202020204" pitchFamily="34" charset="-128"/>
              </a:rPr>
              <a:t>consistent</a:t>
            </a:r>
            <a:r>
              <a:rPr lang="it-IT" altLang="it-IT" sz="2800" dirty="0">
                <a:solidFill>
                  <a:srgbClr val="C00000"/>
                </a:solidFill>
                <a:latin typeface="Verdana" panose="020B0604030504040204" pitchFamily="34" charset="0"/>
                <a:ea typeface="Verdana" panose="020B0604030504040204" pitchFamily="34" charset="0"/>
                <a:cs typeface="Arial Unicode MS" panose="020B0604020202020204" pitchFamily="34" charset="-128"/>
              </a:rPr>
              <a:t> and </a:t>
            </a:r>
            <a:r>
              <a:rPr lang="it-IT" altLang="it-IT" sz="2800" dirty="0" err="1">
                <a:solidFill>
                  <a:srgbClr val="C00000"/>
                </a:solidFill>
                <a:latin typeface="Verdana" panose="020B0604030504040204" pitchFamily="34" charset="0"/>
                <a:ea typeface="Verdana" panose="020B0604030504040204" pitchFamily="34" charset="0"/>
                <a:cs typeface="Arial Unicode MS" panose="020B0604020202020204" pitchFamily="34" charset="-128"/>
              </a:rPr>
              <a:t>effective</a:t>
            </a:r>
            <a:endParaRPr lang="it-IT" altLang="it-IT" sz="2800" dirty="0">
              <a:solidFill>
                <a:srgbClr val="C00000"/>
              </a:solidFill>
              <a:latin typeface="Verdana" panose="020B0604030504040204" pitchFamily="34" charset="0"/>
              <a:ea typeface="Verdana" panose="020B0604030504040204" pitchFamily="34" charset="0"/>
              <a:cs typeface="Arial Unicode MS" panose="020B0604020202020204" pitchFamily="34" charset="-128"/>
            </a:endParaRPr>
          </a:p>
        </p:txBody>
      </p:sp>
      <p:grpSp>
        <p:nvGrpSpPr>
          <p:cNvPr id="16" name="Gruppo 3">
            <a:extLst>
              <a:ext uri="{FF2B5EF4-FFF2-40B4-BE49-F238E27FC236}">
                <a16:creationId xmlns:a16="http://schemas.microsoft.com/office/drawing/2014/main" id="{F9296FCE-C58C-B144-B4A6-22C28136A075}"/>
              </a:ext>
            </a:extLst>
          </p:cNvPr>
          <p:cNvGrpSpPr/>
          <p:nvPr/>
        </p:nvGrpSpPr>
        <p:grpSpPr>
          <a:xfrm>
            <a:off x="1255490" y="1273369"/>
            <a:ext cx="4248001" cy="1224671"/>
            <a:chOff x="1847529" y="2414698"/>
            <a:chExt cx="3840558" cy="1224671"/>
          </a:xfrm>
        </p:grpSpPr>
        <p:pic>
          <p:nvPicPr>
            <p:cNvPr id="17" name="Immagin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3544" y="2508192"/>
              <a:ext cx="1143126" cy="103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arrotondato 8"/>
            <p:cNvSpPr/>
            <p:nvPr/>
          </p:nvSpPr>
          <p:spPr>
            <a:xfrm>
              <a:off x="1847529" y="2414698"/>
              <a:ext cx="3840558" cy="1224671"/>
            </a:xfrm>
            <a:prstGeom prst="roundRect">
              <a:avLst/>
            </a:prstGeom>
            <a:noFill/>
            <a:ln>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5A9E"/>
                </a:solidFill>
              </a:endParaRPr>
            </a:p>
          </p:txBody>
        </p:sp>
        <p:sp>
          <p:nvSpPr>
            <p:cNvPr id="19" name="Rettangolo 11"/>
            <p:cNvSpPr/>
            <p:nvPr/>
          </p:nvSpPr>
          <p:spPr>
            <a:xfrm>
              <a:off x="3189578" y="2654568"/>
              <a:ext cx="2275736" cy="674031"/>
            </a:xfrm>
            <a:prstGeom prst="rect">
              <a:avLst/>
            </a:prstGeom>
          </p:spPr>
          <p:txBody>
            <a:bodyPr wrap="square">
              <a:spAutoFit/>
            </a:bodyPr>
            <a:lstStyle/>
            <a:p>
              <a:pPr algn="ctr">
                <a:lnSpc>
                  <a:spcPct val="90000"/>
                </a:lnSpc>
                <a:spcAft>
                  <a:spcPct val="35000"/>
                </a:spcAft>
              </a:pPr>
              <a:r>
                <a:rPr lang="en-US" altLang="it-IT" sz="1400" b="1" dirty="0">
                  <a:latin typeface="Verdana" panose="020B0604030504040204" pitchFamily="34" charset="0"/>
                  <a:ea typeface="Verdana" panose="020B0604030504040204" pitchFamily="34" charset="0"/>
                  <a:cs typeface="Verdana" panose="020B0604030504040204" pitchFamily="34" charset="0"/>
                </a:rPr>
                <a:t>Management of extra-hospital Emergency Medical Services (EMS)</a:t>
              </a:r>
              <a:endParaRPr lang="it-IT" altLang="it-IT" sz="14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20" name="Gruppo 9">
            <a:extLst>
              <a:ext uri="{FF2B5EF4-FFF2-40B4-BE49-F238E27FC236}">
                <a16:creationId xmlns:a16="http://schemas.microsoft.com/office/drawing/2014/main" id="{7FE21269-6D87-4449-8FF7-212713B32E2C}"/>
              </a:ext>
            </a:extLst>
          </p:cNvPr>
          <p:cNvGrpSpPr/>
          <p:nvPr/>
        </p:nvGrpSpPr>
        <p:grpSpPr>
          <a:xfrm>
            <a:off x="1684002" y="2591534"/>
            <a:ext cx="4248000" cy="1224672"/>
            <a:chOff x="5853561" y="2414697"/>
            <a:chExt cx="4191147" cy="1224672"/>
          </a:xfrm>
        </p:grpSpPr>
        <p:pic>
          <p:nvPicPr>
            <p:cNvPr id="21" name="Immagine 10"/>
            <p:cNvPicPr>
              <a:picLocks noChangeAspect="1"/>
            </p:cNvPicPr>
            <p:nvPr/>
          </p:nvPicPr>
          <p:blipFill rotWithShape="1">
            <a:blip r:embed="rId5" cstate="screen">
              <a:extLst>
                <a:ext uri="{28A0092B-C50C-407E-A947-70E740481C1C}">
                  <a14:useLocalDpi xmlns:a14="http://schemas.microsoft.com/office/drawing/2010/main"/>
                </a:ext>
              </a:extLst>
            </a:blip>
            <a:srcRect b="19203"/>
            <a:stretch/>
          </p:blipFill>
          <p:spPr>
            <a:xfrm>
              <a:off x="6029629" y="2447003"/>
              <a:ext cx="1030846" cy="1089163"/>
            </a:xfrm>
            <a:prstGeom prst="rect">
              <a:avLst/>
            </a:prstGeom>
            <a:ln>
              <a:noFill/>
            </a:ln>
            <a:effectLst>
              <a:softEdge rad="112500"/>
            </a:effectLst>
          </p:spPr>
        </p:pic>
        <p:sp>
          <p:nvSpPr>
            <p:cNvPr id="22" name="Rettangolo 7"/>
            <p:cNvSpPr>
              <a:spLocks noChangeArrowheads="1"/>
            </p:cNvSpPr>
            <p:nvPr/>
          </p:nvSpPr>
          <p:spPr bwMode="auto">
            <a:xfrm>
              <a:off x="6985029" y="2498453"/>
              <a:ext cx="2956171"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287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1287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1287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ct val="35000"/>
                </a:spcAft>
                <a:buNone/>
              </a:pPr>
              <a:r>
                <a:rPr lang="en-US" altLang="it-IT" sz="1350" b="1" dirty="0">
                  <a:latin typeface="Verdana" panose="020B0604030504040204" pitchFamily="34" charset="0"/>
                  <a:ea typeface="Verdana" panose="020B0604030504040204" pitchFamily="34" charset="0"/>
                  <a:cs typeface="Verdana" panose="020B0604030504040204" pitchFamily="34" charset="0"/>
                </a:rPr>
                <a:t>exchange and compensation of blood and blood components coordinated by the Regional Coordination Structure</a:t>
              </a:r>
            </a:p>
          </p:txBody>
        </p:sp>
        <p:sp>
          <p:nvSpPr>
            <p:cNvPr id="23" name="Rettangolo arrotondato 13"/>
            <p:cNvSpPr/>
            <p:nvPr/>
          </p:nvSpPr>
          <p:spPr>
            <a:xfrm>
              <a:off x="5853561" y="2414697"/>
              <a:ext cx="4191147" cy="1224672"/>
            </a:xfrm>
            <a:prstGeom prst="roundRect">
              <a:avLst/>
            </a:prstGeom>
            <a:noFill/>
            <a:ln>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5A9E"/>
                </a:solidFill>
              </a:endParaRPr>
            </a:p>
          </p:txBody>
        </p:sp>
      </p:grpSp>
      <p:grpSp>
        <p:nvGrpSpPr>
          <p:cNvPr id="24" name="Gruppo 27">
            <a:extLst>
              <a:ext uri="{FF2B5EF4-FFF2-40B4-BE49-F238E27FC236}">
                <a16:creationId xmlns:a16="http://schemas.microsoft.com/office/drawing/2014/main" id="{15AAD191-BDA8-EE47-BA28-E70C10F461D3}"/>
              </a:ext>
            </a:extLst>
          </p:cNvPr>
          <p:cNvGrpSpPr/>
          <p:nvPr/>
        </p:nvGrpSpPr>
        <p:grpSpPr>
          <a:xfrm>
            <a:off x="2034283" y="4078639"/>
            <a:ext cx="4293483" cy="1204899"/>
            <a:chOff x="5880447" y="3752457"/>
            <a:chExt cx="4164260" cy="1095507"/>
          </a:xfrm>
        </p:grpSpPr>
        <p:sp>
          <p:nvSpPr>
            <p:cNvPr id="25" name="Rettangolo 5"/>
            <p:cNvSpPr>
              <a:spLocks noChangeArrowheads="1"/>
            </p:cNvSpPr>
            <p:nvPr/>
          </p:nvSpPr>
          <p:spPr bwMode="auto">
            <a:xfrm>
              <a:off x="7060476" y="3809523"/>
              <a:ext cx="2867856" cy="59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287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1287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1287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ct val="35000"/>
                </a:spcAft>
                <a:buNone/>
              </a:pPr>
              <a:r>
                <a:rPr lang="en-US" altLang="it-IT" sz="1350" b="1" dirty="0">
                  <a:latin typeface="Verdana" panose="020B0604030504040204" pitchFamily="34" charset="0"/>
                  <a:ea typeface="Verdana" panose="020B0604030504040204" pitchFamily="34" charset="0"/>
                  <a:cs typeface="Verdana" panose="020B0604030504040204" pitchFamily="34" charset="0"/>
                </a:rPr>
                <a:t>Definition, implementation and management of Regional 112 PSAPs</a:t>
              </a:r>
            </a:p>
          </p:txBody>
        </p:sp>
        <p:sp>
          <p:nvSpPr>
            <p:cNvPr id="26" name="Rettangolo arrotondato 15"/>
            <p:cNvSpPr/>
            <p:nvPr/>
          </p:nvSpPr>
          <p:spPr>
            <a:xfrm>
              <a:off x="5880447" y="3752457"/>
              <a:ext cx="4164260" cy="1095507"/>
            </a:xfrm>
            <a:prstGeom prst="roundRect">
              <a:avLst/>
            </a:prstGeom>
            <a:noFill/>
            <a:ln>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5A9E"/>
                </a:solidFill>
              </a:endParaRPr>
            </a:p>
          </p:txBody>
        </p:sp>
        <p:pic>
          <p:nvPicPr>
            <p:cNvPr id="27" name="Immagine 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01456" y="3865400"/>
              <a:ext cx="1087193" cy="8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o 28">
            <a:extLst>
              <a:ext uri="{FF2B5EF4-FFF2-40B4-BE49-F238E27FC236}">
                <a16:creationId xmlns:a16="http://schemas.microsoft.com/office/drawing/2014/main" id="{188D69A5-B95C-3B4F-8DA8-C3703EB2D525}"/>
              </a:ext>
            </a:extLst>
          </p:cNvPr>
          <p:cNvGrpSpPr/>
          <p:nvPr/>
        </p:nvGrpSpPr>
        <p:grpSpPr>
          <a:xfrm>
            <a:off x="6297263" y="2609228"/>
            <a:ext cx="4248001" cy="1224671"/>
            <a:chOff x="1847529" y="4916266"/>
            <a:chExt cx="3840558" cy="1134640"/>
          </a:xfrm>
        </p:grpSpPr>
        <p:sp>
          <p:nvSpPr>
            <p:cNvPr id="29" name="Rettangolo 18"/>
            <p:cNvSpPr>
              <a:spLocks noChangeArrowheads="1"/>
            </p:cNvSpPr>
            <p:nvPr/>
          </p:nvSpPr>
          <p:spPr bwMode="auto">
            <a:xfrm>
              <a:off x="3315217" y="5063471"/>
              <a:ext cx="2247230"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287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1287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1287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ct val="35000"/>
                </a:spcAft>
                <a:buNone/>
              </a:pPr>
              <a:r>
                <a:rPr lang="it-IT" altLang="it-IT" sz="1350" b="1" dirty="0">
                  <a:latin typeface="Verdana" panose="020B0604030504040204" pitchFamily="34" charset="0"/>
                  <a:ea typeface="Verdana" panose="020B0604030504040204" pitchFamily="34" charset="0"/>
                  <a:cs typeface="Verdana" panose="020B0604030504040204" pitchFamily="34" charset="0"/>
                </a:rPr>
                <a:t>Non-</a:t>
              </a:r>
              <a:r>
                <a:rPr lang="it-IT" altLang="it-IT" sz="1350" b="1" dirty="0" err="1">
                  <a:latin typeface="Verdana" panose="020B0604030504040204" pitchFamily="34" charset="0"/>
                  <a:ea typeface="Verdana" panose="020B0604030504040204" pitchFamily="34" charset="0"/>
                  <a:cs typeface="Verdana" panose="020B0604030504040204" pitchFamily="34" charset="0"/>
                </a:rPr>
                <a:t>urgent</a:t>
              </a:r>
              <a:r>
                <a:rPr lang="it-IT" altLang="it-IT" sz="1350" b="1" dirty="0">
                  <a:latin typeface="Verdana" panose="020B0604030504040204" pitchFamily="34" charset="0"/>
                  <a:ea typeface="Verdana" panose="020B0604030504040204" pitchFamily="34" charset="0"/>
                  <a:cs typeface="Verdana" panose="020B0604030504040204" pitchFamily="34" charset="0"/>
                </a:rPr>
                <a:t> </a:t>
              </a:r>
              <a:r>
                <a:rPr lang="it-IT" altLang="it-IT" sz="1350" b="1" dirty="0" err="1">
                  <a:latin typeface="Verdana" panose="020B0604030504040204" pitchFamily="34" charset="0"/>
                  <a:ea typeface="Verdana" panose="020B0604030504040204" pitchFamily="34" charset="0"/>
                  <a:cs typeface="Verdana" panose="020B0604030504040204" pitchFamily="34" charset="0"/>
                </a:rPr>
                <a:t>ambulance</a:t>
              </a:r>
              <a:r>
                <a:rPr lang="it-IT" altLang="it-IT" sz="1350" b="1" dirty="0">
                  <a:latin typeface="Verdana" panose="020B0604030504040204" pitchFamily="34" charset="0"/>
                  <a:ea typeface="Verdana" panose="020B0604030504040204" pitchFamily="34" charset="0"/>
                  <a:cs typeface="Verdana" panose="020B0604030504040204" pitchFamily="34" charset="0"/>
                </a:rPr>
                <a:t> </a:t>
              </a:r>
              <a:r>
                <a:rPr lang="it-IT" altLang="it-IT" sz="1350" b="1" dirty="0" err="1">
                  <a:latin typeface="Verdana" panose="020B0604030504040204" pitchFamily="34" charset="0"/>
                  <a:ea typeface="Verdana" panose="020B0604030504040204" pitchFamily="34" charset="0"/>
                  <a:cs typeface="Verdana" panose="020B0604030504040204" pitchFamily="34" charset="0"/>
                </a:rPr>
                <a:t>transportation</a:t>
              </a:r>
              <a:r>
                <a:rPr lang="it-IT" altLang="it-IT" sz="1350" b="1" dirty="0">
                  <a:latin typeface="Verdana" panose="020B0604030504040204" pitchFamily="34" charset="0"/>
                  <a:ea typeface="Verdana" panose="020B0604030504040204" pitchFamily="34" charset="0"/>
                  <a:cs typeface="Verdana" panose="020B0604030504040204" pitchFamily="34" charset="0"/>
                </a:rPr>
                <a:t> </a:t>
              </a:r>
              <a:r>
                <a:rPr lang="it-IT" altLang="it-IT" sz="1350" b="1" dirty="0" err="1">
                  <a:latin typeface="Verdana" panose="020B0604030504040204" pitchFamily="34" charset="0"/>
                  <a:ea typeface="Verdana" panose="020B0604030504040204" pitchFamily="34" charset="0"/>
                  <a:cs typeface="Verdana" panose="020B0604030504040204" pitchFamily="34" charset="0"/>
                </a:rPr>
                <a:t>services</a:t>
              </a:r>
              <a:r>
                <a:rPr lang="it-IT" altLang="it-IT" sz="1350" b="1" dirty="0">
                  <a:latin typeface="Verdana" panose="020B0604030504040204" pitchFamily="34" charset="0"/>
                  <a:ea typeface="Verdana" panose="020B0604030504040204" pitchFamily="34" charset="0"/>
                  <a:cs typeface="Verdana" panose="020B0604030504040204" pitchFamily="34" charset="0"/>
                </a:rPr>
                <a:t> in the </a:t>
              </a:r>
              <a:r>
                <a:rPr lang="it-IT" altLang="it-IT" sz="1350" b="1" dirty="0" err="1">
                  <a:latin typeface="Verdana" panose="020B0604030504040204" pitchFamily="34" charset="0"/>
                  <a:ea typeface="Verdana" panose="020B0604030504040204" pitchFamily="34" charset="0"/>
                  <a:cs typeface="Verdana" panose="020B0604030504040204" pitchFamily="34" charset="0"/>
                </a:rPr>
                <a:t>region</a:t>
              </a:r>
              <a:endParaRPr lang="it-IT" altLang="it-IT" sz="1350" b="1" dirty="0">
                <a:latin typeface="Verdana" panose="020B0604030504040204" pitchFamily="34" charset="0"/>
                <a:ea typeface="Verdana" panose="020B0604030504040204" pitchFamily="34" charset="0"/>
                <a:cs typeface="Verdana" panose="020B0604030504040204" pitchFamily="34" charset="0"/>
              </a:endParaRPr>
            </a:p>
          </p:txBody>
        </p:sp>
        <p:pic>
          <p:nvPicPr>
            <p:cNvPr id="30" name="Picture 2" descr="http://www.altarezianews.it/wp-content/uploads/2013/01/ambulanza.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18992" y="5096828"/>
              <a:ext cx="1170586" cy="829165"/>
            </a:xfrm>
            <a:prstGeom prst="rect">
              <a:avLst/>
            </a:prstGeom>
            <a:noFill/>
          </p:spPr>
        </p:pic>
        <p:sp>
          <p:nvSpPr>
            <p:cNvPr id="31" name="Rettangolo arrotondato 20"/>
            <p:cNvSpPr/>
            <p:nvPr/>
          </p:nvSpPr>
          <p:spPr>
            <a:xfrm>
              <a:off x="1847529" y="4916266"/>
              <a:ext cx="3840558" cy="1134640"/>
            </a:xfrm>
            <a:prstGeom prst="roundRect">
              <a:avLst/>
            </a:prstGeom>
            <a:noFill/>
            <a:ln>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5A9E"/>
                </a:solidFill>
              </a:endParaRPr>
            </a:p>
          </p:txBody>
        </p:sp>
      </p:grpSp>
      <p:grpSp>
        <p:nvGrpSpPr>
          <p:cNvPr id="32" name="Gruppo 29">
            <a:extLst>
              <a:ext uri="{FF2B5EF4-FFF2-40B4-BE49-F238E27FC236}">
                <a16:creationId xmlns:a16="http://schemas.microsoft.com/office/drawing/2014/main" id="{91BD5882-DC32-3443-9ED6-95826BB9444D}"/>
              </a:ext>
            </a:extLst>
          </p:cNvPr>
          <p:cNvGrpSpPr/>
          <p:nvPr/>
        </p:nvGrpSpPr>
        <p:grpSpPr>
          <a:xfrm>
            <a:off x="6673122" y="4078638"/>
            <a:ext cx="4248304" cy="1204899"/>
            <a:chOff x="5880448" y="4916266"/>
            <a:chExt cx="4164259" cy="1134640"/>
          </a:xfrm>
        </p:grpSpPr>
        <p:sp>
          <p:nvSpPr>
            <p:cNvPr id="33" name="Rettangolo arrotondato 17"/>
            <p:cNvSpPr/>
            <p:nvPr/>
          </p:nvSpPr>
          <p:spPr>
            <a:xfrm>
              <a:off x="5880448" y="4916266"/>
              <a:ext cx="4164259" cy="1134640"/>
            </a:xfrm>
            <a:prstGeom prst="roundRect">
              <a:avLst/>
            </a:prstGeom>
            <a:noFill/>
            <a:ln>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5A9E"/>
                </a:solidFill>
              </a:endParaRPr>
            </a:p>
          </p:txBody>
        </p:sp>
        <p:sp>
          <p:nvSpPr>
            <p:cNvPr id="34" name="Rettangolo 22"/>
            <p:cNvSpPr>
              <a:spLocks noChangeArrowheads="1"/>
            </p:cNvSpPr>
            <p:nvPr/>
          </p:nvSpPr>
          <p:spPr bwMode="auto">
            <a:xfrm>
              <a:off x="7249626" y="4997808"/>
              <a:ext cx="2678705" cy="61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287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1287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1287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1287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1287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ct val="35000"/>
                </a:spcAft>
                <a:buNone/>
              </a:pPr>
              <a:r>
                <a:rPr lang="en-US" altLang="it-IT" sz="1350" b="1" dirty="0">
                  <a:latin typeface="Verdana" panose="020B0604030504040204" pitchFamily="34" charset="0"/>
                  <a:ea typeface="Verdana" panose="020B0604030504040204" pitchFamily="34" charset="0"/>
                  <a:cs typeface="Verdana" panose="020B0604030504040204" pitchFamily="34" charset="0"/>
                </a:rPr>
                <a:t>Social value harmonic number for non-emergency health care</a:t>
              </a:r>
            </a:p>
          </p:txBody>
        </p:sp>
      </p:grpSp>
      <p:grpSp>
        <p:nvGrpSpPr>
          <p:cNvPr id="35" name="Gruppo 21">
            <a:extLst>
              <a:ext uri="{FF2B5EF4-FFF2-40B4-BE49-F238E27FC236}">
                <a16:creationId xmlns:a16="http://schemas.microsoft.com/office/drawing/2014/main" id="{22E0C04F-9CCC-404F-AC33-676C0B7052B7}"/>
              </a:ext>
            </a:extLst>
          </p:cNvPr>
          <p:cNvGrpSpPr/>
          <p:nvPr/>
        </p:nvGrpSpPr>
        <p:grpSpPr>
          <a:xfrm>
            <a:off x="5899418" y="1273368"/>
            <a:ext cx="4248001" cy="1224671"/>
            <a:chOff x="1847529" y="3742591"/>
            <a:chExt cx="3840558" cy="1089485"/>
          </a:xfrm>
        </p:grpSpPr>
        <p:sp>
          <p:nvSpPr>
            <p:cNvPr id="36" name="Rettangolo 6"/>
            <p:cNvSpPr>
              <a:spLocks noChangeArrowheads="1"/>
            </p:cNvSpPr>
            <p:nvPr/>
          </p:nvSpPr>
          <p:spPr bwMode="auto">
            <a:xfrm>
              <a:off x="3364592" y="3794555"/>
              <a:ext cx="2243063" cy="76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ct val="35000"/>
                </a:spcAft>
                <a:buNone/>
              </a:pPr>
              <a:r>
                <a:rPr lang="en-US" altLang="it-IT" sz="1350" b="1" dirty="0">
                  <a:latin typeface="Verdana" panose="020B0604030504040204" pitchFamily="34" charset="0"/>
                  <a:ea typeface="Verdana" panose="020B0604030504040204" pitchFamily="34" charset="0"/>
                  <a:cs typeface="Verdana" panose="020B0604030504040204" pitchFamily="34" charset="0"/>
                </a:rPr>
                <a:t>Organs and Tissues transportation and crews management for Transplant activities.</a:t>
              </a:r>
            </a:p>
          </p:txBody>
        </p:sp>
        <p:sp>
          <p:nvSpPr>
            <p:cNvPr id="37" name="Rettangolo arrotondato 14"/>
            <p:cNvSpPr/>
            <p:nvPr/>
          </p:nvSpPr>
          <p:spPr>
            <a:xfrm>
              <a:off x="1847529" y="3742591"/>
              <a:ext cx="3840558" cy="1089485"/>
            </a:xfrm>
            <a:prstGeom prst="roundRect">
              <a:avLst/>
            </a:prstGeom>
            <a:noFill/>
            <a:ln>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5A9E"/>
                </a:solidFill>
              </a:endParaRPr>
            </a:p>
          </p:txBody>
        </p:sp>
        <p:pic>
          <p:nvPicPr>
            <p:cNvPr id="38" name="Immagine 4" descr="Immagine che contiene persona, uomo, trasportando, tenendo&#10;&#10;Descrizione generata automaticamente">
              <a:extLst>
                <a:ext uri="{FF2B5EF4-FFF2-40B4-BE49-F238E27FC236}">
                  <a16:creationId xmlns:a16="http://schemas.microsoft.com/office/drawing/2014/main" id="{DF85412E-E0E2-BC41-B22A-A0C5EBF3AE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3544" y="3865400"/>
              <a:ext cx="1266034" cy="854071"/>
            </a:xfrm>
            <a:prstGeom prst="rect">
              <a:avLst/>
            </a:prstGeom>
          </p:spPr>
        </p:pic>
      </p:grpSp>
      <p:pic>
        <p:nvPicPr>
          <p:cNvPr id="39" name="Immagine 4"/>
          <p:cNvPicPr/>
          <p:nvPr/>
        </p:nvPicPr>
        <p:blipFill>
          <a:blip r:embed="rId9" cstate="screen">
            <a:extLst>
              <a:ext uri="{28A0092B-C50C-407E-A947-70E740481C1C}">
                <a14:useLocalDpi xmlns:a14="http://schemas.microsoft.com/office/drawing/2010/main"/>
              </a:ext>
            </a:extLst>
          </a:blip>
          <a:stretch>
            <a:fillRect/>
          </a:stretch>
        </p:blipFill>
        <p:spPr bwMode="auto">
          <a:xfrm>
            <a:off x="6786749" y="4269159"/>
            <a:ext cx="1418754" cy="860997"/>
          </a:xfrm>
          <a:prstGeom prst="rect">
            <a:avLst/>
          </a:prstGeom>
          <a:noFill/>
          <a:ln w="9525">
            <a:noFill/>
            <a:miter lim="800000"/>
            <a:headEnd/>
            <a:tailEnd/>
          </a:ln>
          <a:effectLst>
            <a:softEdge rad="0"/>
          </a:effectLst>
        </p:spPr>
      </p:pic>
      <p:sp>
        <p:nvSpPr>
          <p:cNvPr id="3" name="Rectangle 2"/>
          <p:cNvSpPr/>
          <p:nvPr/>
        </p:nvSpPr>
        <p:spPr>
          <a:xfrm>
            <a:off x="3110571" y="5759238"/>
            <a:ext cx="5985934" cy="584775"/>
          </a:xfrm>
          <a:prstGeom prst="rect">
            <a:avLst/>
          </a:prstGeom>
        </p:spPr>
        <p:txBody>
          <a:bodyPr wrap="none">
            <a:spAutoFit/>
          </a:bodyPr>
          <a:lstStyle/>
          <a:p>
            <a:r>
              <a:rPr lang="en-GB" sz="3200" b="1" dirty="0">
                <a:solidFill>
                  <a:schemeClr val="accent4">
                    <a:lumMod val="50000"/>
                  </a:schemeClr>
                </a:solidFill>
              </a:rPr>
              <a:t>for a population of 10 Millions</a:t>
            </a:r>
          </a:p>
        </p:txBody>
      </p:sp>
    </p:spTree>
    <p:extLst>
      <p:ext uri="{BB962C8B-B14F-4D97-AF65-F5344CB8AC3E}">
        <p14:creationId xmlns:p14="http://schemas.microsoft.com/office/powerpoint/2010/main" val="239340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77215-176B-48F3-8EA7-0B8FD213D845}"/>
              </a:ext>
            </a:extLst>
          </p:cNvPr>
          <p:cNvSpPr>
            <a:spLocks noGrp="1"/>
          </p:cNvSpPr>
          <p:nvPr>
            <p:ph type="title"/>
          </p:nvPr>
        </p:nvSpPr>
        <p:spPr/>
        <p:txBody>
          <a:bodyPr/>
          <a:lstStyle/>
          <a:p>
            <a:r>
              <a:rPr lang="en-GB" dirty="0"/>
              <a:t>Motivation</a:t>
            </a:r>
          </a:p>
        </p:txBody>
      </p:sp>
      <p:sp>
        <p:nvSpPr>
          <p:cNvPr id="3" name="Inhaltsplatzhalter 2">
            <a:extLst>
              <a:ext uri="{FF2B5EF4-FFF2-40B4-BE49-F238E27FC236}">
                <a16:creationId xmlns:a16="http://schemas.microsoft.com/office/drawing/2014/main" id="{1183B957-FA14-425F-B6FF-2B7BC11621FC}"/>
              </a:ext>
            </a:extLst>
          </p:cNvPr>
          <p:cNvSpPr>
            <a:spLocks noGrp="1"/>
          </p:cNvSpPr>
          <p:nvPr>
            <p:ph idx="1"/>
          </p:nvPr>
        </p:nvSpPr>
        <p:spPr>
          <a:xfrm>
            <a:off x="426000" y="1145137"/>
            <a:ext cx="7782085" cy="5230026"/>
          </a:xfrm>
        </p:spPr>
        <p:txBody>
          <a:bodyPr>
            <a:normAutofit fontScale="70000" lnSpcReduction="20000"/>
          </a:bodyPr>
          <a:lstStyle/>
          <a:p>
            <a:pPr indent="-457200">
              <a:lnSpc>
                <a:spcPct val="120000"/>
              </a:lnSpc>
              <a:spcAft>
                <a:spcPts val="1200"/>
              </a:spcAft>
              <a:buFont typeface="Arial" panose="020B0604020202020204" pitchFamily="34" charset="0"/>
              <a:buChar char="•"/>
            </a:pPr>
            <a:r>
              <a:rPr lang="en-US" sz="2800" dirty="0"/>
              <a:t>The real motivation for seeking innovation in the area of triage is driven by the need </a:t>
            </a:r>
            <a:r>
              <a:rPr lang="en-US" sz="2800" dirty="0">
                <a:solidFill>
                  <a:srgbClr val="C00000"/>
                </a:solidFill>
              </a:rPr>
              <a:t>to move from a paper-only solution to a more efficient digital solution integrated with our emergency management system</a:t>
            </a:r>
            <a:r>
              <a:rPr lang="en-US" sz="2800" dirty="0"/>
              <a:t> used both in C&amp;CC and in the field. </a:t>
            </a:r>
            <a:br>
              <a:rPr lang="en-US" sz="2800" dirty="0"/>
            </a:br>
            <a:r>
              <a:rPr lang="en-US" sz="2800" dirty="0"/>
              <a:t>The lack of a digital triage solution is a significant limitation in terms of efficiency and effectiveness.</a:t>
            </a:r>
          </a:p>
          <a:p>
            <a:pPr indent="-457200">
              <a:lnSpc>
                <a:spcPct val="120000"/>
              </a:lnSpc>
              <a:spcAft>
                <a:spcPts val="1200"/>
              </a:spcAft>
              <a:buFont typeface="Arial" panose="020B0604020202020204" pitchFamily="34" charset="0"/>
              <a:buChar char="•"/>
            </a:pPr>
            <a:r>
              <a:rPr lang="en-US" sz="2800" dirty="0"/>
              <a:t>The most relevant results of the project will be the existence of at least one </a:t>
            </a:r>
            <a:r>
              <a:rPr lang="en-US" sz="2800" dirty="0">
                <a:solidFill>
                  <a:srgbClr val="C00000"/>
                </a:solidFill>
              </a:rPr>
              <a:t>new and updated digital triage system</a:t>
            </a:r>
            <a:r>
              <a:rPr lang="en-US" sz="2800" dirty="0"/>
              <a:t>.</a:t>
            </a:r>
          </a:p>
          <a:p>
            <a:pPr indent="-457200">
              <a:lnSpc>
                <a:spcPct val="120000"/>
              </a:lnSpc>
              <a:spcAft>
                <a:spcPts val="1200"/>
              </a:spcAft>
              <a:buFont typeface="Arial" panose="020B0604020202020204" pitchFamily="34" charset="0"/>
              <a:buChar char="•"/>
            </a:pPr>
            <a:r>
              <a:rPr lang="en-US" sz="2800" dirty="0"/>
              <a:t>This will give AREU a real chance to </a:t>
            </a:r>
            <a:r>
              <a:rPr lang="en-US" sz="2800" dirty="0">
                <a:solidFill>
                  <a:srgbClr val="C00000"/>
                </a:solidFill>
              </a:rPr>
              <a:t>improve its operational capacity</a:t>
            </a:r>
            <a:r>
              <a:rPr lang="en-US" sz="2800" dirty="0"/>
              <a:t> during major emergency events.</a:t>
            </a:r>
            <a:endParaRPr lang="en-GB" sz="2800" dirty="0"/>
          </a:p>
          <a:p>
            <a:pPr marL="285750" indent="-285750">
              <a:spcAft>
                <a:spcPts val="1200"/>
              </a:spcAft>
              <a:buFont typeface="Wingdings" panose="05000000000000000000" pitchFamily="2" charset="2"/>
              <a:buChar char="Ø"/>
            </a:pPr>
            <a:endParaRPr lang="en-GB" sz="2600" kern="0" dirty="0"/>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p:txBody>
          <a:bodyPr/>
          <a:lstStyle/>
          <a:p>
            <a:r>
              <a:rPr lang="en-GB" dirty="0"/>
              <a:t>iProcureSecurity PCP</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p:txBody>
          <a:bodyPr/>
          <a:lstStyle/>
          <a:p>
            <a:fld id="{7D8F40E6-5147-4048-8648-74966E0AD208}" type="slidenum">
              <a:rPr lang="en-GB" smtClean="0"/>
              <a:pPr/>
              <a:t>16</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0676" r="7843" b="11388"/>
          <a:stretch/>
        </p:blipFill>
        <p:spPr>
          <a:xfrm>
            <a:off x="8635900" y="1136231"/>
            <a:ext cx="3058758" cy="18038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302" y="5342156"/>
            <a:ext cx="1710107" cy="96229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6863" r="23314"/>
          <a:stretch/>
        </p:blipFill>
        <p:spPr>
          <a:xfrm>
            <a:off x="10500229" y="4428158"/>
            <a:ext cx="1061242" cy="843723"/>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682" r="22744"/>
          <a:stretch/>
        </p:blipFill>
        <p:spPr>
          <a:xfrm>
            <a:off x="10240512" y="2999382"/>
            <a:ext cx="1580677" cy="1358501"/>
          </a:xfrm>
          <a:prstGeom prst="rect">
            <a:avLst/>
          </a:prstGeom>
        </p:spPr>
      </p:pic>
      <p:pic>
        <p:nvPicPr>
          <p:cNvPr id="11" name="Immagine 1"/>
          <p:cNvPicPr>
            <a:picLocks noChangeAspect="1"/>
          </p:cNvPicPr>
          <p:nvPr/>
        </p:nvPicPr>
        <p:blipFill>
          <a:blip r:embed="rId7"/>
          <a:stretch>
            <a:fillRect/>
          </a:stretch>
        </p:blipFill>
        <p:spPr>
          <a:xfrm>
            <a:off x="8635900" y="3058650"/>
            <a:ext cx="1465548" cy="2978792"/>
          </a:xfrm>
          <a:prstGeom prst="rect">
            <a:avLst/>
          </a:prstGeom>
        </p:spPr>
      </p:pic>
    </p:spTree>
    <p:extLst>
      <p:ext uri="{BB962C8B-B14F-4D97-AF65-F5344CB8AC3E}">
        <p14:creationId xmlns:p14="http://schemas.microsoft.com/office/powerpoint/2010/main" val="77686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77215-176B-48F3-8EA7-0B8FD213D845}"/>
              </a:ext>
            </a:extLst>
          </p:cNvPr>
          <p:cNvSpPr>
            <a:spLocks noGrp="1"/>
          </p:cNvSpPr>
          <p:nvPr>
            <p:ph type="title"/>
          </p:nvPr>
        </p:nvSpPr>
        <p:spPr/>
        <p:txBody>
          <a:bodyPr/>
          <a:lstStyle/>
          <a:p>
            <a:r>
              <a:rPr lang="en-GB" dirty="0"/>
              <a:t>Similar projects</a:t>
            </a:r>
          </a:p>
        </p:txBody>
      </p:sp>
      <p:sp>
        <p:nvSpPr>
          <p:cNvPr id="3" name="Inhaltsplatzhalter 2">
            <a:extLst>
              <a:ext uri="{FF2B5EF4-FFF2-40B4-BE49-F238E27FC236}">
                <a16:creationId xmlns:a16="http://schemas.microsoft.com/office/drawing/2014/main" id="{1183B957-FA14-425F-B6FF-2B7BC11621FC}"/>
              </a:ext>
            </a:extLst>
          </p:cNvPr>
          <p:cNvSpPr>
            <a:spLocks noGrp="1"/>
          </p:cNvSpPr>
          <p:nvPr>
            <p:ph idx="1"/>
          </p:nvPr>
        </p:nvSpPr>
        <p:spPr>
          <a:xfrm>
            <a:off x="426000" y="1145137"/>
            <a:ext cx="9304436" cy="5230026"/>
          </a:xfrm>
        </p:spPr>
        <p:txBody>
          <a:bodyPr>
            <a:normAutofit fontScale="85000" lnSpcReduction="20000"/>
          </a:bodyPr>
          <a:lstStyle/>
          <a:p>
            <a:pPr marL="342900" lvl="0" indent="-342900">
              <a:buFont typeface="Arial" panose="020B0604020202020204" pitchFamily="34" charset="0"/>
              <a:buChar char="•"/>
            </a:pPr>
            <a:r>
              <a:rPr lang="en-GB" dirty="0"/>
              <a:t>The </a:t>
            </a:r>
            <a:r>
              <a:rPr lang="en-GB" b="1" dirty="0" err="1"/>
              <a:t>HeERO</a:t>
            </a:r>
            <a:r>
              <a:rPr lang="en-GB" dirty="0"/>
              <a:t> projects (Harmonised </a:t>
            </a:r>
            <a:r>
              <a:rPr lang="en-GB" dirty="0" err="1"/>
              <a:t>eCall</a:t>
            </a:r>
            <a:r>
              <a:rPr lang="en-GB" dirty="0"/>
              <a:t> European pilot) funded by EU Commission under the ICT PSP program. It addresses the pan-European in-vehicle emergency call service "</a:t>
            </a:r>
            <a:r>
              <a:rPr lang="en-GB" dirty="0" err="1"/>
              <a:t>eCall</a:t>
            </a:r>
            <a:r>
              <a:rPr lang="en-GB" dirty="0"/>
              <a:t>" based on 112, the common European Emergency number. </a:t>
            </a:r>
            <a:endParaRPr lang="it-IT" dirty="0"/>
          </a:p>
          <a:p>
            <a:pPr marL="342900" lvl="0" indent="-342900">
              <a:buFont typeface="Arial" panose="020B0604020202020204" pitchFamily="34" charset="0"/>
              <a:buChar char="•"/>
            </a:pPr>
            <a:r>
              <a:rPr lang="en-GB" dirty="0"/>
              <a:t>The </a:t>
            </a:r>
            <a:r>
              <a:rPr lang="en-GB" b="1" dirty="0"/>
              <a:t>NEXES</a:t>
            </a:r>
            <a:r>
              <a:rPr lang="en-GB" dirty="0"/>
              <a:t> project (Next generation Emergency Services) funded by EU Commission under the Research and Innovation Action, aims to research, test and validate the promising integration of IP-based communication technologies and interoperability into the next generation emergency services, so that they attain increased effectiveness and performance.</a:t>
            </a:r>
            <a:endParaRPr lang="it-IT" dirty="0"/>
          </a:p>
          <a:p>
            <a:pPr marL="342900" lvl="0" indent="-342900">
              <a:buFont typeface="Arial" panose="020B0604020202020204" pitchFamily="34" charset="0"/>
              <a:buChar char="•"/>
            </a:pPr>
            <a:r>
              <a:rPr lang="en-GB" b="1" dirty="0"/>
              <a:t>EUOL</a:t>
            </a:r>
            <a:r>
              <a:rPr lang="en-GB" dirty="0"/>
              <a:t> (Emergency-Urgency On Line) system in Lombardy Region: real time information system among hospitals and EMS dispatch </a:t>
            </a:r>
            <a:r>
              <a:rPr lang="en-GB" dirty="0" err="1"/>
              <a:t>centers</a:t>
            </a:r>
            <a:r>
              <a:rPr lang="en-GB" dirty="0"/>
              <a:t> on the availability of “critical” resources: emergency departments, ICUs, operating rooms, </a:t>
            </a:r>
            <a:r>
              <a:rPr lang="en-GB" dirty="0" err="1"/>
              <a:t>cath</a:t>
            </a:r>
            <a:r>
              <a:rPr lang="en-GB" dirty="0"/>
              <a:t>-labs and interventional radiology, other diagnostics.</a:t>
            </a:r>
            <a:endParaRPr lang="it-IT" dirty="0"/>
          </a:p>
          <a:p>
            <a:pPr marL="342900" lvl="0" indent="-342900">
              <a:buFont typeface="Arial" panose="020B0604020202020204" pitchFamily="34" charset="0"/>
              <a:buChar char="•"/>
            </a:pPr>
            <a:r>
              <a:rPr lang="en-GB" b="1" dirty="0"/>
              <a:t>HELP 112</a:t>
            </a:r>
            <a:r>
              <a:rPr lang="en-GB" dirty="0"/>
              <a:t>, funded by EU Commission, is the pilot project on the design, implementation and execution of the transfer of GNSS data during a 112 call to a PSAP. </a:t>
            </a:r>
            <a:endParaRPr lang="it-IT" dirty="0"/>
          </a:p>
          <a:p>
            <a:pPr marL="342900" lvl="0" indent="-342900">
              <a:buFont typeface="Arial" panose="020B0604020202020204" pitchFamily="34" charset="0"/>
              <a:buChar char="•"/>
            </a:pPr>
            <a:r>
              <a:rPr lang="en-GB" b="1" dirty="0"/>
              <a:t>Smart Healthcare for a Smart City </a:t>
            </a:r>
            <a:r>
              <a:rPr lang="en-GB" dirty="0"/>
              <a:t>– </a:t>
            </a:r>
            <a:r>
              <a:rPr lang="en-US" dirty="0"/>
              <a:t>Experience with Vodafone 5G network</a:t>
            </a:r>
            <a:r>
              <a:rPr lang="en-GB" dirty="0"/>
              <a:t> dedicated to e-health, concerning the design and implementation of smart ambulances and emergency vehicles.</a:t>
            </a:r>
          </a:p>
          <a:p>
            <a:pPr marL="342900" lvl="0" indent="-342900">
              <a:buFont typeface="Arial" panose="020B0604020202020204" pitchFamily="34" charset="0"/>
              <a:buChar char="•"/>
            </a:pPr>
            <a:r>
              <a:rPr lang="en-GB" b="1" dirty="0"/>
              <a:t>Valkyries </a:t>
            </a:r>
            <a:r>
              <a:rPr lang="en-GB" dirty="0"/>
              <a:t>- </a:t>
            </a:r>
            <a:r>
              <a:rPr lang="en-US" dirty="0"/>
              <a:t>Harmonization and Pre-Standardization of Equipment, Training and Tactical Coordinated procedures for First Aid Vehicles deployment on European multi-victim Disasters </a:t>
            </a:r>
            <a:br>
              <a:rPr lang="en-US" dirty="0"/>
            </a:br>
            <a:endParaRPr lang="en-GB" dirty="0"/>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p:txBody>
          <a:bodyPr/>
          <a:lstStyle/>
          <a:p>
            <a:r>
              <a:rPr lang="en-GB" dirty="0"/>
              <a:t>iProcureSecurity PCP</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p:txBody>
          <a:bodyPr/>
          <a:lstStyle/>
          <a:p>
            <a:fld id="{7D8F40E6-5147-4048-8648-74966E0AD208}" type="slidenum">
              <a:rPr lang="en-GB" smtClean="0"/>
              <a:pPr/>
              <a:t>17</a:t>
            </a:fld>
            <a:endParaRPr lang="en-GB"/>
          </a:p>
        </p:txBody>
      </p:sp>
      <p:pic>
        <p:nvPicPr>
          <p:cNvPr id="8" name="Picture 7"/>
          <p:cNvPicPr>
            <a:picLocks noChangeAspect="1"/>
          </p:cNvPicPr>
          <p:nvPr/>
        </p:nvPicPr>
        <p:blipFill>
          <a:blip r:embed="rId3"/>
          <a:stretch>
            <a:fillRect/>
          </a:stretch>
        </p:blipFill>
        <p:spPr>
          <a:xfrm>
            <a:off x="9797835" y="2027412"/>
            <a:ext cx="1283735" cy="684584"/>
          </a:xfrm>
          <a:prstGeom prst="rect">
            <a:avLst/>
          </a:prstGeom>
        </p:spPr>
      </p:pic>
      <p:pic>
        <p:nvPicPr>
          <p:cNvPr id="9" name="Picture 8"/>
          <p:cNvPicPr>
            <a:picLocks noChangeAspect="1"/>
          </p:cNvPicPr>
          <p:nvPr/>
        </p:nvPicPr>
        <p:blipFill>
          <a:blip r:embed="rId4"/>
          <a:stretch>
            <a:fillRect/>
          </a:stretch>
        </p:blipFill>
        <p:spPr>
          <a:xfrm>
            <a:off x="9797835" y="1252302"/>
            <a:ext cx="1286059" cy="507939"/>
          </a:xfrm>
          <a:prstGeom prst="rect">
            <a:avLst/>
          </a:prstGeom>
        </p:spPr>
      </p:pic>
      <p:pic>
        <p:nvPicPr>
          <p:cNvPr id="10" name="Picture 119" descr="Macintosh HD:Users:AM:Desktop:work:HELP112:Help112 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9007" y="3906279"/>
            <a:ext cx="666975" cy="629261"/>
          </a:xfrm>
          <a:prstGeom prst="rect">
            <a:avLst/>
          </a:prstGeom>
          <a:noFill/>
          <a:ln>
            <a:noFill/>
          </a:ln>
        </p:spPr>
      </p:pic>
      <p:pic>
        <p:nvPicPr>
          <p:cNvPr id="11" name="Picture 10"/>
          <p:cNvPicPr>
            <a:picLocks noChangeAspect="1"/>
          </p:cNvPicPr>
          <p:nvPr/>
        </p:nvPicPr>
        <p:blipFill>
          <a:blip r:embed="rId6"/>
          <a:stretch>
            <a:fillRect/>
          </a:stretch>
        </p:blipFill>
        <p:spPr>
          <a:xfrm>
            <a:off x="10086032" y="3028558"/>
            <a:ext cx="789950" cy="818454"/>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20676" r="7843" b="11388"/>
          <a:stretch/>
        </p:blipFill>
        <p:spPr>
          <a:xfrm>
            <a:off x="9879956" y="4746168"/>
            <a:ext cx="1201614" cy="708644"/>
          </a:xfrm>
          <a:prstGeom prst="rect">
            <a:avLst/>
          </a:prstGeom>
        </p:spPr>
      </p:pic>
    </p:spTree>
    <p:extLst>
      <p:ext uri="{BB962C8B-B14F-4D97-AF65-F5344CB8AC3E}">
        <p14:creationId xmlns:p14="http://schemas.microsoft.com/office/powerpoint/2010/main" val="905521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77215-176B-48F3-8EA7-0B8FD213D845}"/>
              </a:ext>
            </a:extLst>
          </p:cNvPr>
          <p:cNvSpPr>
            <a:spLocks noGrp="1"/>
          </p:cNvSpPr>
          <p:nvPr>
            <p:ph type="title"/>
          </p:nvPr>
        </p:nvSpPr>
        <p:spPr/>
        <p:txBody>
          <a:bodyPr/>
          <a:lstStyle/>
          <a:p>
            <a:r>
              <a:rPr lang="en-GB" dirty="0"/>
              <a:t>Participating staff members</a:t>
            </a:r>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p:txBody>
          <a:bodyPr/>
          <a:lstStyle/>
          <a:p>
            <a:r>
              <a:rPr lang="en-GB" dirty="0"/>
              <a:t>iProcureSecurity PCP</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p:txBody>
          <a:bodyPr/>
          <a:lstStyle/>
          <a:p>
            <a:fld id="{7D8F40E6-5147-4048-8648-74966E0AD208}" type="slidenum">
              <a:rPr lang="en-GB" smtClean="0"/>
              <a:pPr/>
              <a:t>18</a:t>
            </a:fld>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0044762"/>
              </p:ext>
            </p:extLst>
          </p:nvPr>
        </p:nvGraphicFramePr>
        <p:xfrm>
          <a:off x="425450" y="1144588"/>
          <a:ext cx="11341100" cy="523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24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17"/>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377" name="Google Shape;377;p17"/>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7"/>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7"/>
          <p:cNvSpPr txBox="1"/>
          <p:nvPr/>
        </p:nvSpPr>
        <p:spPr>
          <a:xfrm>
            <a:off x="5946274" y="2498163"/>
            <a:ext cx="4075912"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chemeClr val="lt1"/>
                </a:solidFill>
                <a:latin typeface="Verdana"/>
                <a:ea typeface="Verdana"/>
                <a:sym typeface="Verdana"/>
              </a:rPr>
              <a:t>Nadia </a:t>
            </a:r>
            <a:r>
              <a:rPr lang="en-US" sz="3200" dirty="0" err="1">
                <a:solidFill>
                  <a:schemeClr val="lt1"/>
                </a:solidFill>
                <a:latin typeface="Verdana"/>
                <a:ea typeface="Verdana"/>
                <a:sym typeface="Verdana"/>
              </a:rPr>
              <a:t>Sgro</a:t>
            </a:r>
            <a:endParaRPr sz="1400" b="0" i="0" u="none" strike="noStrike" cap="none" dirty="0">
              <a:solidFill>
                <a:srgbClr val="000000"/>
              </a:solidFill>
              <a:latin typeface="Arial"/>
              <a:ea typeface="Arial"/>
              <a:cs typeface="Arial"/>
              <a:sym typeface="Arial"/>
            </a:endParaRPr>
          </a:p>
        </p:txBody>
      </p:sp>
      <p:sp>
        <p:nvSpPr>
          <p:cNvPr id="380" name="Google Shape;380;p17"/>
          <p:cNvSpPr txBox="1"/>
          <p:nvPr/>
        </p:nvSpPr>
        <p:spPr>
          <a:xfrm>
            <a:off x="5989576" y="3736015"/>
            <a:ext cx="3996396" cy="138499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it-IT" sz="2000" b="0" i="0" u="none" strike="noStrike" cap="none" dirty="0">
                <a:solidFill>
                  <a:schemeClr val="lt1"/>
                </a:solidFill>
                <a:latin typeface="Verdana"/>
                <a:ea typeface="Verdana"/>
                <a:cs typeface="Verdana"/>
                <a:sym typeface="Verdana"/>
              </a:rPr>
              <a:t>Project Manager</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ASL Benevento</a:t>
            </a:r>
            <a:endParaRPr sz="2000" b="0" i="0" u="none" strike="noStrike" cap="none" dirty="0">
              <a:solidFill>
                <a:schemeClr val="lt1"/>
              </a:solidFill>
              <a:latin typeface="Verdana"/>
              <a:ea typeface="Verdana"/>
              <a:cs typeface="Verdana"/>
              <a:sym typeface="Verdana"/>
            </a:endParaRPr>
          </a:p>
        </p:txBody>
      </p:sp>
      <p:sp>
        <p:nvSpPr>
          <p:cNvPr id="382" name="Google Shape;382;p17"/>
          <p:cNvSpPr txBox="1"/>
          <p:nvPr/>
        </p:nvSpPr>
        <p:spPr>
          <a:xfrm>
            <a:off x="1591145" y="802174"/>
            <a:ext cx="88746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D9325D"/>
                </a:solidFill>
                <a:latin typeface="Verdana"/>
                <a:ea typeface="Verdana"/>
                <a:cs typeface="Verdana"/>
                <a:sym typeface="Verdana"/>
              </a:rPr>
              <a:t>A</a:t>
            </a:r>
            <a:r>
              <a:rPr lang="en-US" sz="3600" b="1" dirty="0">
                <a:solidFill>
                  <a:srgbClr val="1B456C"/>
                </a:solidFill>
                <a:latin typeface="Verdana"/>
                <a:ea typeface="Verdana"/>
                <a:cs typeface="Verdana"/>
                <a:sym typeface="Verdana"/>
              </a:rPr>
              <a:t>BOUT </a:t>
            </a:r>
            <a:r>
              <a:rPr lang="en-US" sz="3600" b="1" i="0" u="none" strike="noStrike" cap="none" dirty="0">
                <a:solidFill>
                  <a:srgbClr val="1B456C"/>
                </a:solidFill>
                <a:latin typeface="Verdana"/>
                <a:ea typeface="Verdana"/>
                <a:cs typeface="Verdana"/>
                <a:sym typeface="Verdana"/>
              </a:rPr>
              <a:t>ASL Benevento</a:t>
            </a:r>
            <a:endParaRPr sz="3600" b="0" i="0" u="none" strike="noStrike" cap="none" dirty="0">
              <a:solidFill>
                <a:srgbClr val="1B456C"/>
              </a:solidFill>
              <a:latin typeface="Verdana"/>
              <a:ea typeface="Verdana"/>
              <a:cs typeface="Verdana"/>
              <a:sym typeface="Verdana"/>
            </a:endParaRPr>
          </a:p>
        </p:txBody>
      </p:sp>
      <p:sp>
        <p:nvSpPr>
          <p:cNvPr id="9" name="Ovale 8">
            <a:extLst>
              <a:ext uri="{FF2B5EF4-FFF2-40B4-BE49-F238E27FC236}">
                <a16:creationId xmlns:a16="http://schemas.microsoft.com/office/drawing/2014/main" id="{44DED90C-DC81-43DB-B838-50A0A209A0E7}"/>
              </a:ext>
            </a:extLst>
          </p:cNvPr>
          <p:cNvSpPr/>
          <p:nvPr/>
        </p:nvSpPr>
        <p:spPr>
          <a:xfrm>
            <a:off x="1102936" y="2373414"/>
            <a:ext cx="3530383" cy="3243964"/>
          </a:xfrm>
          <a:prstGeom prst="ellipse">
            <a:avLst/>
          </a:prstGeom>
          <a:blipFill>
            <a:blip r:embed="rId4">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sp>
      <p:pic>
        <p:nvPicPr>
          <p:cNvPr id="10" name="Immagine 0" descr="AI Immagine-1.jpg">
            <a:extLst>
              <a:ext uri="{FF2B5EF4-FFF2-40B4-BE49-F238E27FC236}">
                <a16:creationId xmlns:a16="http://schemas.microsoft.com/office/drawing/2014/main" id="{DD70269A-6880-45EB-9049-C5AC3836A037}"/>
              </a:ext>
            </a:extLst>
          </p:cNvPr>
          <p:cNvPicPr>
            <a:picLocks noChangeAspect="1" noChangeArrowheads="1"/>
          </p:cNvPicPr>
          <p:nvPr/>
        </p:nvPicPr>
        <p:blipFill>
          <a:blip r:embed="rId5" cstate="print"/>
          <a:srcRect/>
          <a:stretch>
            <a:fillRect/>
          </a:stretch>
        </p:blipFill>
        <p:spPr bwMode="auto">
          <a:xfrm>
            <a:off x="7885902" y="817754"/>
            <a:ext cx="1463673" cy="109260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2"/>
          <p:cNvSpPr/>
          <p:nvPr/>
        </p:nvSpPr>
        <p:spPr>
          <a:xfrm>
            <a:off x="-1" y="0"/>
            <a:ext cx="3575721" cy="6858000"/>
          </a:xfrm>
          <a:prstGeom prst="rect">
            <a:avLst/>
          </a:prstGeom>
          <a:solidFill>
            <a:srgbClr val="1B456C">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60;p2"/>
          <p:cNvSpPr/>
          <p:nvPr/>
        </p:nvSpPr>
        <p:spPr>
          <a:xfrm>
            <a:off x="4290246" y="1287563"/>
            <a:ext cx="828201" cy="860374"/>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61" name="Google Shape;61;p2"/>
          <p:cNvSpPr txBox="1"/>
          <p:nvPr/>
        </p:nvSpPr>
        <p:spPr>
          <a:xfrm>
            <a:off x="5523693" y="1357847"/>
            <a:ext cx="5865666"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1" i="0" u="none" strike="noStrike" cap="none" dirty="0">
                <a:solidFill>
                  <a:srgbClr val="D9325D"/>
                </a:solidFill>
                <a:latin typeface="Verdana"/>
                <a:ea typeface="Verdana"/>
                <a:cs typeface="Verdana"/>
                <a:sym typeface="Verdana"/>
              </a:rPr>
              <a:t>This session will be entirely recorded </a:t>
            </a:r>
            <a:r>
              <a:rPr lang="en-US" sz="1600" b="0" i="0" u="none" strike="noStrike" cap="none" dirty="0">
                <a:solidFill>
                  <a:srgbClr val="1B456C"/>
                </a:solidFill>
                <a:latin typeface="Verdana"/>
                <a:ea typeface="Verdana"/>
                <a:cs typeface="Verdana"/>
                <a:sym typeface="Verdana"/>
              </a:rPr>
              <a:t>and published on the </a:t>
            </a:r>
            <a:r>
              <a:rPr lang="en-US" sz="1600" b="0" i="0" u="none" strike="noStrike" cap="none" dirty="0" err="1">
                <a:solidFill>
                  <a:srgbClr val="1B456C"/>
                </a:solidFill>
                <a:latin typeface="Verdana"/>
                <a:ea typeface="Verdana"/>
                <a:cs typeface="Verdana"/>
                <a:sym typeface="Verdana"/>
              </a:rPr>
              <a:t>iProcureSecurity</a:t>
            </a:r>
            <a:r>
              <a:rPr lang="en-US" sz="1600" b="0" i="0" u="none" strike="noStrike" cap="none" dirty="0">
                <a:solidFill>
                  <a:srgbClr val="1B456C"/>
                </a:solidFill>
                <a:latin typeface="Verdana"/>
                <a:ea typeface="Verdana"/>
                <a:cs typeface="Verdana"/>
                <a:sym typeface="Verdana"/>
              </a:rPr>
              <a:t> PCP website.</a:t>
            </a:r>
            <a:endParaRPr sz="2000" b="0" i="0" u="none" strike="noStrike" cap="none" dirty="0">
              <a:solidFill>
                <a:srgbClr val="1B456C"/>
              </a:solidFill>
              <a:latin typeface="Verdana"/>
              <a:ea typeface="Verdana"/>
              <a:cs typeface="Verdana"/>
              <a:sym typeface="Verdana"/>
            </a:endParaRPr>
          </a:p>
        </p:txBody>
      </p:sp>
      <p:sp>
        <p:nvSpPr>
          <p:cNvPr id="62" name="Google Shape;62;p2"/>
          <p:cNvSpPr/>
          <p:nvPr/>
        </p:nvSpPr>
        <p:spPr>
          <a:xfrm>
            <a:off x="4290246" y="2663259"/>
            <a:ext cx="828201" cy="860374"/>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63" name="Google Shape;63;p2"/>
          <p:cNvSpPr txBox="1"/>
          <p:nvPr/>
        </p:nvSpPr>
        <p:spPr>
          <a:xfrm>
            <a:off x="5523694" y="2716787"/>
            <a:ext cx="5865666"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dirty="0">
                <a:solidFill>
                  <a:srgbClr val="1B456C"/>
                </a:solidFill>
                <a:latin typeface="Verdana"/>
                <a:ea typeface="Verdana"/>
                <a:cs typeface="Verdana"/>
                <a:sym typeface="Verdana"/>
              </a:rPr>
              <a:t>All participants except speakers and moderators will be </a:t>
            </a:r>
            <a:r>
              <a:rPr lang="en-US" sz="1600" b="1" i="0" u="none" strike="noStrike" cap="none" dirty="0">
                <a:solidFill>
                  <a:srgbClr val="D9325D"/>
                </a:solidFill>
                <a:latin typeface="Verdana"/>
                <a:ea typeface="Verdana"/>
                <a:cs typeface="Verdana"/>
                <a:sym typeface="Verdana"/>
              </a:rPr>
              <a:t>muted by default</a:t>
            </a:r>
            <a:r>
              <a:rPr lang="en-US" sz="1600" b="0" i="0" u="none" strike="noStrike" cap="none" dirty="0">
                <a:solidFill>
                  <a:srgbClr val="1B456C"/>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p:txBody>
      </p:sp>
      <p:sp>
        <p:nvSpPr>
          <p:cNvPr id="64" name="Google Shape;64;p2"/>
          <p:cNvSpPr/>
          <p:nvPr/>
        </p:nvSpPr>
        <p:spPr>
          <a:xfrm>
            <a:off x="4290246" y="4019434"/>
            <a:ext cx="828201" cy="860374"/>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65" name="Google Shape;65;p2"/>
          <p:cNvSpPr txBox="1"/>
          <p:nvPr/>
        </p:nvSpPr>
        <p:spPr>
          <a:xfrm>
            <a:off x="5523693" y="4264939"/>
            <a:ext cx="5865666" cy="36933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dirty="0">
                <a:solidFill>
                  <a:srgbClr val="1B456C"/>
                </a:solidFill>
                <a:latin typeface="Verdana"/>
                <a:ea typeface="Verdana"/>
                <a:cs typeface="Verdana"/>
                <a:sym typeface="Verdana"/>
              </a:rPr>
              <a:t>Feel free to post your questions in the </a:t>
            </a:r>
            <a:r>
              <a:rPr lang="en-US" sz="1600" b="1" i="0" u="none" strike="noStrike" cap="none" dirty="0">
                <a:solidFill>
                  <a:srgbClr val="D9325D"/>
                </a:solidFill>
                <a:latin typeface="Verdana"/>
                <a:ea typeface="Verdana"/>
                <a:cs typeface="Verdana"/>
                <a:sym typeface="Verdana"/>
              </a:rPr>
              <a:t>chat</a:t>
            </a:r>
            <a:r>
              <a:rPr lang="en-US" sz="1600" b="0" i="0" u="none" strike="noStrike" cap="none" dirty="0">
                <a:solidFill>
                  <a:srgbClr val="1B456C"/>
                </a:solidFill>
                <a:latin typeface="Verdana"/>
                <a:ea typeface="Verdana"/>
                <a:cs typeface="Verdana"/>
                <a:sym typeface="Verdana"/>
              </a:rPr>
              <a:t>.</a:t>
            </a:r>
            <a:endParaRPr sz="2000" b="0" i="0" u="none" strike="noStrike" cap="none" dirty="0">
              <a:solidFill>
                <a:srgbClr val="1B456C"/>
              </a:solidFill>
              <a:latin typeface="Verdana"/>
              <a:ea typeface="Verdana"/>
              <a:cs typeface="Verdana"/>
              <a:sym typeface="Verdana"/>
            </a:endParaRPr>
          </a:p>
        </p:txBody>
      </p:sp>
      <p:sp>
        <p:nvSpPr>
          <p:cNvPr id="66" name="Google Shape;66;p2"/>
          <p:cNvSpPr/>
          <p:nvPr/>
        </p:nvSpPr>
        <p:spPr>
          <a:xfrm>
            <a:off x="4290246" y="5360406"/>
            <a:ext cx="828201" cy="860374"/>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67" name="Google Shape;67;p2"/>
          <p:cNvSpPr txBox="1"/>
          <p:nvPr/>
        </p:nvSpPr>
        <p:spPr>
          <a:xfrm>
            <a:off x="5523693" y="5410978"/>
            <a:ext cx="5865666"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1" i="0" u="none" strike="noStrike" cap="none" dirty="0">
                <a:solidFill>
                  <a:srgbClr val="D9325D"/>
                </a:solidFill>
                <a:latin typeface="Verdana"/>
                <a:ea typeface="Verdana"/>
                <a:cs typeface="Verdana"/>
                <a:sym typeface="Verdana"/>
              </a:rPr>
              <a:t>If you would like to speak, raise your hand </a:t>
            </a:r>
            <a:r>
              <a:rPr lang="en-US" sz="1600" b="0" i="0" u="none" strike="noStrike" cap="none" dirty="0">
                <a:solidFill>
                  <a:srgbClr val="1B456C"/>
                </a:solidFill>
                <a:latin typeface="Verdana"/>
                <a:ea typeface="Verdana"/>
                <a:cs typeface="Verdana"/>
                <a:sym typeface="Verdana"/>
              </a:rPr>
              <a:t>and wait for the moderator to give you the floor.</a:t>
            </a:r>
            <a:endParaRPr sz="2000" b="0" i="0" u="none" strike="noStrike" cap="none" dirty="0">
              <a:solidFill>
                <a:srgbClr val="1B456C"/>
              </a:solidFill>
              <a:latin typeface="Verdana"/>
              <a:ea typeface="Verdana"/>
              <a:cs typeface="Verdana"/>
              <a:sym typeface="Verdana"/>
            </a:endParaRPr>
          </a:p>
        </p:txBody>
      </p:sp>
      <p:pic>
        <p:nvPicPr>
          <p:cNvPr id="68" name="Google Shape;68;p2" descr="Preguntas contorno"/>
          <p:cNvPicPr preferRelativeResize="0"/>
          <p:nvPr/>
        </p:nvPicPr>
        <p:blipFill rotWithShape="1">
          <a:blip r:embed="rId3">
            <a:alphaModFix/>
          </a:blip>
          <a:srcRect/>
          <a:stretch/>
        </p:blipFill>
        <p:spPr>
          <a:xfrm>
            <a:off x="4379466" y="4138357"/>
            <a:ext cx="589124" cy="589124"/>
          </a:xfrm>
          <a:prstGeom prst="rect">
            <a:avLst/>
          </a:prstGeom>
          <a:noFill/>
          <a:ln>
            <a:noFill/>
          </a:ln>
        </p:spPr>
      </p:pic>
      <p:pic>
        <p:nvPicPr>
          <p:cNvPr id="69" name="Google Shape;69;p2" descr="Mano contorno"/>
          <p:cNvPicPr preferRelativeResize="0"/>
          <p:nvPr/>
        </p:nvPicPr>
        <p:blipFill rotWithShape="1">
          <a:blip r:embed="rId4">
            <a:alphaModFix/>
          </a:blip>
          <a:srcRect/>
          <a:stretch/>
        </p:blipFill>
        <p:spPr>
          <a:xfrm>
            <a:off x="4363069" y="5479634"/>
            <a:ext cx="621919" cy="621919"/>
          </a:xfrm>
          <a:prstGeom prst="rect">
            <a:avLst/>
          </a:prstGeom>
          <a:noFill/>
          <a:ln>
            <a:noFill/>
          </a:ln>
        </p:spPr>
      </p:pic>
      <p:pic>
        <p:nvPicPr>
          <p:cNvPr id="70" name="Google Shape;70;p2" descr="Cámara de vídeo contorno"/>
          <p:cNvPicPr preferRelativeResize="0"/>
          <p:nvPr/>
        </p:nvPicPr>
        <p:blipFill rotWithShape="1">
          <a:blip r:embed="rId5">
            <a:alphaModFix/>
          </a:blip>
          <a:srcRect/>
          <a:stretch/>
        </p:blipFill>
        <p:spPr>
          <a:xfrm>
            <a:off x="4379467" y="1339742"/>
            <a:ext cx="678345" cy="678345"/>
          </a:xfrm>
          <a:prstGeom prst="rect">
            <a:avLst/>
          </a:prstGeom>
          <a:noFill/>
          <a:ln>
            <a:noFill/>
          </a:ln>
        </p:spPr>
      </p:pic>
      <p:pic>
        <p:nvPicPr>
          <p:cNvPr id="71" name="Google Shape;71;p2" descr="Micrófono de radiocomunicación contorno"/>
          <p:cNvPicPr preferRelativeResize="0"/>
          <p:nvPr/>
        </p:nvPicPr>
        <p:blipFill rotWithShape="1">
          <a:blip r:embed="rId6">
            <a:alphaModFix/>
          </a:blip>
          <a:srcRect/>
          <a:stretch/>
        </p:blipFill>
        <p:spPr>
          <a:xfrm>
            <a:off x="4379467" y="2782183"/>
            <a:ext cx="631811" cy="631811"/>
          </a:xfrm>
          <a:prstGeom prst="rect">
            <a:avLst/>
          </a:prstGeom>
          <a:noFill/>
          <a:ln>
            <a:noFill/>
          </a:ln>
        </p:spPr>
      </p:pic>
      <p:pic>
        <p:nvPicPr>
          <p:cNvPr id="72" name="Google Shape;72;p2" descr="Cerrar contorno"/>
          <p:cNvPicPr preferRelativeResize="0"/>
          <p:nvPr/>
        </p:nvPicPr>
        <p:blipFill rotWithShape="1">
          <a:blip r:embed="rId7">
            <a:alphaModFix/>
          </a:blip>
          <a:srcRect/>
          <a:stretch/>
        </p:blipFill>
        <p:spPr>
          <a:xfrm>
            <a:off x="4422351" y="2876139"/>
            <a:ext cx="546040" cy="546040"/>
          </a:xfrm>
          <a:prstGeom prst="rect">
            <a:avLst/>
          </a:prstGeom>
          <a:noFill/>
          <a:ln>
            <a:noFill/>
          </a:ln>
        </p:spPr>
      </p:pic>
      <p:pic>
        <p:nvPicPr>
          <p:cNvPr id="73" name="Google Shape;73;p2"/>
          <p:cNvPicPr preferRelativeResize="0"/>
          <p:nvPr/>
        </p:nvPicPr>
        <p:blipFill rotWithShape="1">
          <a:blip r:embed="rId8">
            <a:alphaModFix/>
          </a:blip>
          <a:srcRect/>
          <a:stretch/>
        </p:blipFill>
        <p:spPr>
          <a:xfrm>
            <a:off x="9013656" y="285750"/>
            <a:ext cx="2853572" cy="345600"/>
          </a:xfrm>
          <a:prstGeom prst="rect">
            <a:avLst/>
          </a:prstGeom>
          <a:noFill/>
          <a:ln>
            <a:noFill/>
          </a:ln>
        </p:spPr>
      </p:pic>
      <p:sp>
        <p:nvSpPr>
          <p:cNvPr id="74" name="Google Shape;74;p2"/>
          <p:cNvSpPr txBox="1"/>
          <p:nvPr/>
        </p:nvSpPr>
        <p:spPr>
          <a:xfrm>
            <a:off x="54700" y="815225"/>
            <a:ext cx="3472200" cy="10776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1" dirty="0">
                <a:solidFill>
                  <a:srgbClr val="D9325D"/>
                </a:solidFill>
                <a:latin typeface="Verdana"/>
                <a:ea typeface="Verdana"/>
                <a:cs typeface="Verdana"/>
                <a:sym typeface="Verdana"/>
              </a:rPr>
              <a:t>I</a:t>
            </a:r>
            <a:r>
              <a:rPr lang="en-US" sz="2800" b="1" dirty="0">
                <a:solidFill>
                  <a:srgbClr val="FFFFF6"/>
                </a:solidFill>
                <a:latin typeface="Verdana"/>
                <a:ea typeface="Verdana"/>
                <a:cs typeface="Verdana"/>
                <a:sym typeface="Verdana"/>
              </a:rPr>
              <a:t>NFO </a:t>
            </a:r>
            <a:r>
              <a:rPr lang="en-US" sz="2800" b="1" i="0" u="none" strike="noStrike" cap="none" dirty="0">
                <a:solidFill>
                  <a:srgbClr val="FFFFF6"/>
                </a:solidFill>
                <a:latin typeface="Verdana"/>
                <a:ea typeface="Verdana"/>
                <a:cs typeface="Verdana"/>
                <a:sym typeface="Verdana"/>
              </a:rPr>
              <a:t> </a:t>
            </a:r>
            <a:r>
              <a:rPr lang="en-US" sz="2800" b="1" dirty="0">
                <a:solidFill>
                  <a:srgbClr val="D9325D"/>
                </a:solidFill>
                <a:latin typeface="Verdana"/>
                <a:ea typeface="Verdana"/>
                <a:cs typeface="Verdana"/>
                <a:sym typeface="Verdana"/>
              </a:rPr>
              <a:t>P</a:t>
            </a:r>
            <a:r>
              <a:rPr lang="en-US" sz="2800" b="1" dirty="0">
                <a:solidFill>
                  <a:srgbClr val="FFFFF6"/>
                </a:solidFill>
                <a:latin typeface="Verdana"/>
                <a:ea typeface="Verdana"/>
                <a:cs typeface="Verdana"/>
                <a:sym typeface="Verdana"/>
              </a:rPr>
              <a:t>ER</a:t>
            </a:r>
            <a:endParaRPr sz="2800" b="1" dirty="0">
              <a:solidFill>
                <a:srgbClr val="FFFFF6"/>
              </a:solidFill>
              <a:latin typeface="Verdana"/>
              <a:ea typeface="Verdana"/>
              <a:cs typeface="Verdana"/>
              <a:sym typeface="Verdana"/>
            </a:endParaRPr>
          </a:p>
          <a:p>
            <a:pPr marL="0" lvl="0" indent="0" algn="ctr" rtl="0">
              <a:lnSpc>
                <a:spcPct val="150000"/>
              </a:lnSpc>
              <a:spcBef>
                <a:spcPts val="0"/>
              </a:spcBef>
              <a:spcAft>
                <a:spcPts val="0"/>
              </a:spcAft>
              <a:buClr>
                <a:srgbClr val="000000"/>
              </a:buClr>
              <a:buSzPts val="2800"/>
              <a:buFont typeface="Arial"/>
              <a:buNone/>
            </a:pPr>
            <a:r>
              <a:rPr lang="en-US" sz="2800" b="1" dirty="0">
                <a:solidFill>
                  <a:srgbClr val="D9325D"/>
                </a:solidFill>
                <a:latin typeface="Verdana"/>
                <a:ea typeface="Verdana"/>
                <a:cs typeface="Verdana"/>
                <a:sym typeface="Verdana"/>
              </a:rPr>
              <a:t>P</a:t>
            </a:r>
            <a:r>
              <a:rPr lang="en-US" sz="2800" b="1" dirty="0">
                <a:solidFill>
                  <a:srgbClr val="FFFFF6"/>
                </a:solidFill>
                <a:latin typeface="Verdana"/>
                <a:ea typeface="Verdana"/>
                <a:cs typeface="Verdana"/>
                <a:sym typeface="Verdana"/>
              </a:rPr>
              <a:t>ARTECIPARE</a:t>
            </a:r>
            <a:endParaRPr sz="2800" b="1" dirty="0">
              <a:solidFill>
                <a:srgbClr val="FFFFF6"/>
              </a:solidFill>
              <a:latin typeface="Verdana"/>
              <a:ea typeface="Verdana"/>
              <a:cs typeface="Verdana"/>
              <a:sym typeface="Verdana"/>
            </a:endParaRPr>
          </a:p>
        </p:txBody>
      </p:sp>
      <p:pic>
        <p:nvPicPr>
          <p:cNvPr id="75" name="Google Shape;75;p2" descr="A picture containing grass, outdoor, sky, road&#10;&#10;Description automatically generated"/>
          <p:cNvPicPr preferRelativeResize="0"/>
          <p:nvPr/>
        </p:nvPicPr>
        <p:blipFill rotWithShape="1">
          <a:blip r:embed="rId9">
            <a:alphaModFix amt="26000"/>
          </a:blip>
          <a:srcRect l="17526"/>
          <a:stretch/>
        </p:blipFill>
        <p:spPr>
          <a:xfrm>
            <a:off x="54706" y="2702560"/>
            <a:ext cx="3472178" cy="28066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B92B167-BD75-4F74-A5DC-CFA07AD1EAF4}"/>
              </a:ext>
            </a:extLst>
          </p:cNvPr>
          <p:cNvSpPr/>
          <p:nvPr/>
        </p:nvSpPr>
        <p:spPr>
          <a:xfrm>
            <a:off x="3881337" y="1276804"/>
            <a:ext cx="8161506" cy="3785419"/>
          </a:xfrm>
          <a:prstGeom prst="rect">
            <a:avLst/>
          </a:prstGeom>
        </p:spPr>
        <p:txBody>
          <a:bodyPr vert="horz" lIns="91440" tIns="45720" rIns="91440" bIns="45720" rtlCol="0">
            <a:noAutofit/>
          </a:bodyPr>
          <a:lstStyle/>
          <a:p>
            <a:pPr algn="just"/>
            <a:r>
              <a:rPr lang="en-US" sz="1400" b="1" dirty="0" err="1"/>
              <a:t>Azienda</a:t>
            </a:r>
            <a:r>
              <a:rPr lang="en-US" sz="1400" b="1" dirty="0"/>
              <a:t> Sanitaria Locale Benevento (ASL BN)</a:t>
            </a:r>
            <a:r>
              <a:rPr lang="en-US" sz="1400" dirty="0"/>
              <a:t> is one of the 7 Local Health Agencies of the Campania Region. It is a public entity with managerial, technical and financial autonomy. </a:t>
            </a:r>
          </a:p>
          <a:p>
            <a:pPr algn="just"/>
            <a:r>
              <a:rPr lang="en-US" sz="1400" dirty="0"/>
              <a:t>ASL BN manage the health issues at local level and carries out the tasks of the national health system in the geographical area of the Benevento Province.</a:t>
            </a:r>
          </a:p>
          <a:p>
            <a:pPr algn="just"/>
            <a:endParaRPr lang="en-US" sz="1400" dirty="0"/>
          </a:p>
          <a:p>
            <a:pPr algn="just"/>
            <a:r>
              <a:rPr lang="en-US" sz="1400" dirty="0"/>
              <a:t>ASL BN is characterized by:</a:t>
            </a:r>
          </a:p>
          <a:p>
            <a:pPr algn="just"/>
            <a:r>
              <a:rPr lang="en-US" sz="1400" dirty="0"/>
              <a:t>- an area of 2000 sq km</a:t>
            </a:r>
          </a:p>
          <a:p>
            <a:pPr algn="just">
              <a:buFontTx/>
              <a:buChar char="-"/>
            </a:pPr>
            <a:r>
              <a:rPr lang="en-US" sz="1400" dirty="0"/>
              <a:t> a population of about 300.000 inhabitants</a:t>
            </a:r>
          </a:p>
          <a:p>
            <a:pPr algn="just">
              <a:buFontTx/>
              <a:buChar char="-"/>
            </a:pPr>
            <a:r>
              <a:rPr lang="en-US" sz="1400" dirty="0"/>
              <a:t>78 municipalities</a:t>
            </a:r>
          </a:p>
          <a:p>
            <a:pPr algn="just">
              <a:buFontTx/>
              <a:buChar char="-"/>
            </a:pPr>
            <a:endParaRPr lang="en-US" sz="1400" dirty="0"/>
          </a:p>
          <a:p>
            <a:pPr algn="just"/>
            <a:r>
              <a:rPr lang="en-US" sz="1400" b="1" dirty="0"/>
              <a:t>ASL BN is organized in</a:t>
            </a:r>
            <a:r>
              <a:rPr lang="en-US" sz="1400" dirty="0"/>
              <a:t>:</a:t>
            </a:r>
          </a:p>
          <a:p>
            <a:pPr algn="just"/>
            <a:endParaRPr lang="en-US" sz="1400" dirty="0"/>
          </a:p>
          <a:p>
            <a:pPr algn="just">
              <a:buFontTx/>
              <a:buChar char="-"/>
            </a:pPr>
            <a:r>
              <a:rPr lang="en-US" sz="1400" dirty="0"/>
              <a:t> </a:t>
            </a:r>
            <a:r>
              <a:rPr lang="en-US" sz="1400" b="1" dirty="0"/>
              <a:t>n.5 Healthcare Districts </a:t>
            </a:r>
          </a:p>
          <a:p>
            <a:pPr algn="just">
              <a:buFontTx/>
              <a:buChar char="-"/>
            </a:pPr>
            <a:endParaRPr lang="en-US" sz="1400" dirty="0"/>
          </a:p>
          <a:p>
            <a:pPr algn="just">
              <a:buFontTx/>
              <a:buChar char="-"/>
            </a:pPr>
            <a:r>
              <a:rPr lang="en-US" sz="1400" dirty="0"/>
              <a:t> </a:t>
            </a:r>
            <a:r>
              <a:rPr lang="en-US" sz="1400" b="1" dirty="0"/>
              <a:t>n.3 multifunctional Health Departments</a:t>
            </a:r>
            <a:r>
              <a:rPr lang="en-US" sz="1400" dirty="0"/>
              <a:t>, including Prevention and Mental Health Departments. </a:t>
            </a:r>
          </a:p>
          <a:p>
            <a:pPr algn="just">
              <a:buFontTx/>
              <a:buChar char="-"/>
            </a:pPr>
            <a:endParaRPr lang="en-US" sz="1400" dirty="0"/>
          </a:p>
          <a:p>
            <a:pPr algn="just">
              <a:buFontTx/>
              <a:buChar char="-"/>
            </a:pPr>
            <a:r>
              <a:rPr lang="en-US" sz="1400" dirty="0"/>
              <a:t> </a:t>
            </a:r>
            <a:r>
              <a:rPr lang="en-US" sz="1400" b="1" dirty="0"/>
              <a:t>Emergency Medical Service of Benevento Province </a:t>
            </a:r>
            <a:r>
              <a:rPr lang="en-US" sz="1400" dirty="0"/>
              <a:t>(</a:t>
            </a:r>
            <a:r>
              <a:rPr lang="en-US" sz="1400" i="1" dirty="0"/>
              <a:t>Operational Center of Regional Emergency Health Service </a:t>
            </a:r>
            <a:r>
              <a:rPr lang="en-US" sz="1400" dirty="0"/>
              <a:t>) </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a:xfrm>
            <a:off x="461772" y="6355080"/>
            <a:ext cx="685800" cy="365125"/>
          </a:xfrm>
        </p:spPr>
        <p:txBody>
          <a:bodyPr vert="horz" lIns="91440" tIns="45720" rIns="91440" bIns="45720" rtlCol="0" anchor="ctr">
            <a:normAutofit/>
          </a:bodyPr>
          <a:lstStyle/>
          <a:p>
            <a:pPr algn="l">
              <a:spcAft>
                <a:spcPts val="600"/>
              </a:spcAft>
            </a:pPr>
            <a:fld id="{7D8F40E6-5147-4048-8648-74966E0AD208}" type="slidenum">
              <a:rPr lang="en-US" sz="1200">
                <a:solidFill>
                  <a:srgbClr val="404040"/>
                </a:solidFill>
              </a:rPr>
              <a:pPr algn="l">
                <a:spcAft>
                  <a:spcPts val="600"/>
                </a:spcAft>
              </a:pPr>
              <a:t>20</a:t>
            </a:fld>
            <a:endParaRPr lang="en-US" sz="1200">
              <a:solidFill>
                <a:srgbClr val="404040"/>
              </a:solidFill>
            </a:endParaRPr>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a:xfrm>
            <a:off x="5097781" y="6355080"/>
            <a:ext cx="6441946" cy="365125"/>
          </a:xfrm>
        </p:spPr>
        <p:txBody>
          <a:bodyPr vert="horz" lIns="91440" tIns="45720" rIns="91440" bIns="45720" rtlCol="0" anchor="ctr">
            <a:normAutofit/>
          </a:bodyPr>
          <a:lstStyle/>
          <a:p>
            <a:pPr algn="r">
              <a:spcAft>
                <a:spcPts val="600"/>
              </a:spcAft>
            </a:pPr>
            <a:r>
              <a:rPr lang="en-US" sz="1200" kern="1200">
                <a:solidFill>
                  <a:schemeClr val="tx1">
                    <a:tint val="75000"/>
                  </a:schemeClr>
                </a:solidFill>
                <a:latin typeface="+mn-lt"/>
                <a:ea typeface="+mn-ea"/>
                <a:cs typeface="+mn-cs"/>
              </a:rPr>
              <a:t>iProcureSecurity PCP</a:t>
            </a:r>
          </a:p>
        </p:txBody>
      </p:sp>
      <p:pic>
        <p:nvPicPr>
          <p:cNvPr id="11" name="Picture 2" descr="Risultati immagini per campania">
            <a:extLst>
              <a:ext uri="{FF2B5EF4-FFF2-40B4-BE49-F238E27FC236}">
                <a16:creationId xmlns:a16="http://schemas.microsoft.com/office/drawing/2014/main" id="{677F8499-670E-4AD8-8AEA-7D41CFE11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72" y="650655"/>
            <a:ext cx="2847141" cy="24533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Immagine 12" descr="logo-regione-campania.jpg">
            <a:extLst>
              <a:ext uri="{FF2B5EF4-FFF2-40B4-BE49-F238E27FC236}">
                <a16:creationId xmlns:a16="http://schemas.microsoft.com/office/drawing/2014/main" id="{7B2E3D5A-2F95-423A-8E73-E052A1FF2606}"/>
              </a:ext>
            </a:extLst>
          </p:cNvPr>
          <p:cNvPicPr>
            <a:picLocks noChangeAspect="1"/>
          </p:cNvPicPr>
          <p:nvPr/>
        </p:nvPicPr>
        <p:blipFill>
          <a:blip r:embed="rId4" cstate="print"/>
          <a:stretch>
            <a:fillRect/>
          </a:stretch>
        </p:blipFill>
        <p:spPr>
          <a:xfrm>
            <a:off x="2852846" y="519394"/>
            <a:ext cx="1293134" cy="854762"/>
          </a:xfrm>
          <a:prstGeom prst="rect">
            <a:avLst/>
          </a:prstGeom>
        </p:spPr>
      </p:pic>
      <p:sp>
        <p:nvSpPr>
          <p:cNvPr id="14" name="Ovale 13">
            <a:extLst>
              <a:ext uri="{FF2B5EF4-FFF2-40B4-BE49-F238E27FC236}">
                <a16:creationId xmlns:a16="http://schemas.microsoft.com/office/drawing/2014/main" id="{A703467C-6AB0-4033-90F3-A59691DF8EF4}"/>
              </a:ext>
            </a:extLst>
          </p:cNvPr>
          <p:cNvSpPr/>
          <p:nvPr/>
        </p:nvSpPr>
        <p:spPr>
          <a:xfrm>
            <a:off x="1414513" y="503661"/>
            <a:ext cx="1208227" cy="1146220"/>
          </a:xfrm>
          <a:prstGeom prst="ellipse">
            <a:avLst/>
          </a:prstGeom>
          <a:solidFill>
            <a:srgbClr val="FF0000">
              <a:alpha val="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descr="mappa ASL BN.jpg">
            <a:extLst>
              <a:ext uri="{FF2B5EF4-FFF2-40B4-BE49-F238E27FC236}">
                <a16:creationId xmlns:a16="http://schemas.microsoft.com/office/drawing/2014/main" id="{8884DFF1-D24F-4A38-A324-85A3176D317A}"/>
              </a:ext>
            </a:extLst>
          </p:cNvPr>
          <p:cNvPicPr>
            <a:picLocks noChangeAspect="1"/>
          </p:cNvPicPr>
          <p:nvPr/>
        </p:nvPicPr>
        <p:blipFill>
          <a:blip r:embed="rId5"/>
          <a:stretch>
            <a:fillRect/>
          </a:stretch>
        </p:blipFill>
        <p:spPr>
          <a:xfrm>
            <a:off x="650699" y="3169514"/>
            <a:ext cx="3230638" cy="3047771"/>
          </a:xfrm>
          <a:prstGeom prst="rect">
            <a:avLst/>
          </a:prstGeom>
        </p:spPr>
      </p:pic>
      <p:sp>
        <p:nvSpPr>
          <p:cNvPr id="10" name="Google Shape;239;p12">
            <a:extLst>
              <a:ext uri="{FF2B5EF4-FFF2-40B4-BE49-F238E27FC236}">
                <a16:creationId xmlns:a16="http://schemas.microsoft.com/office/drawing/2014/main" id="{5C174194-73F9-4B4E-99EA-6A32ABDAB3A9}"/>
              </a:ext>
            </a:extLst>
          </p:cNvPr>
          <p:cNvSpPr txBox="1">
            <a:spLocks/>
          </p:cNvSpPr>
          <p:nvPr/>
        </p:nvSpPr>
        <p:spPr>
          <a:xfrm>
            <a:off x="4758819" y="725176"/>
            <a:ext cx="8229600" cy="4431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000"/>
              <a:buFont typeface="Noto Sans Symbols"/>
              <a:buNone/>
              <a:defRPr sz="2200" b="0" i="0" u="none" strike="noStrike" cap="none">
                <a:solidFill>
                  <a:schemeClr val="accent4"/>
                </a:solidFill>
                <a:latin typeface="Verdana"/>
                <a:ea typeface="Verdana"/>
                <a:cs typeface="Verdana"/>
                <a:sym typeface="Verdana"/>
              </a:defRPr>
            </a:lvl1pPr>
            <a:lvl2pPr marL="457200" marR="0" lvl="1" indent="0" algn="ctr" rtl="0">
              <a:lnSpc>
                <a:spcPct val="90000"/>
              </a:lnSpc>
              <a:spcBef>
                <a:spcPts val="500"/>
              </a:spcBef>
              <a:spcAft>
                <a:spcPts val="0"/>
              </a:spcAft>
              <a:buClr>
                <a:schemeClr val="dk1"/>
              </a:buClr>
              <a:buSzPts val="1700"/>
              <a:buFont typeface="Noto Sans Symbols"/>
              <a:buNone/>
              <a:defRPr sz="2000" b="0" i="0" u="none" strike="noStrike" cap="none">
                <a:solidFill>
                  <a:schemeClr val="dk1"/>
                </a:solidFill>
                <a:latin typeface="Verdana"/>
                <a:ea typeface="Verdana"/>
                <a:cs typeface="Verdana"/>
                <a:sym typeface="Verdana"/>
              </a:defRPr>
            </a:lvl2pPr>
            <a:lvl3pPr marL="914400" marR="0" lvl="2" indent="0" algn="ctr" rtl="0">
              <a:lnSpc>
                <a:spcPct val="90000"/>
              </a:lnSpc>
              <a:spcBef>
                <a:spcPts val="500"/>
              </a:spcBef>
              <a:spcAft>
                <a:spcPts val="0"/>
              </a:spcAft>
              <a:buClr>
                <a:schemeClr val="dk1"/>
              </a:buClr>
              <a:buSzPts val="1500"/>
              <a:buFont typeface="Noto Sans Symbols"/>
              <a:buNone/>
              <a:defRPr sz="1800" b="0" i="0" u="none" strike="noStrike" cap="none">
                <a:solidFill>
                  <a:schemeClr val="dk1"/>
                </a:solidFill>
                <a:latin typeface="Verdana"/>
                <a:ea typeface="Verdana"/>
                <a:cs typeface="Verdana"/>
                <a:sym typeface="Verdana"/>
              </a:defRPr>
            </a:lvl3pPr>
            <a:lvl4pPr marL="1371600" marR="0" lvl="3" indent="0" algn="ctr" rtl="0">
              <a:lnSpc>
                <a:spcPct val="90000"/>
              </a:lnSpc>
              <a:spcBef>
                <a:spcPts val="500"/>
              </a:spcBef>
              <a:spcAft>
                <a:spcPts val="0"/>
              </a:spcAft>
              <a:buClr>
                <a:schemeClr val="dk1"/>
              </a:buClr>
              <a:buSzPts val="1300"/>
              <a:buFont typeface="Noto Sans Symbols"/>
              <a:buNone/>
              <a:defRPr sz="1600" b="0" i="0" u="none" strike="noStrike" cap="none">
                <a:solidFill>
                  <a:schemeClr val="dk1"/>
                </a:solidFill>
                <a:latin typeface="Verdana"/>
                <a:ea typeface="Verdana"/>
                <a:cs typeface="Verdana"/>
                <a:sym typeface="Verdana"/>
              </a:defRPr>
            </a:lvl4pPr>
            <a:lvl5pPr marL="1828800" marR="0" lvl="4" indent="0" algn="ctr" rtl="0">
              <a:lnSpc>
                <a:spcPct val="90000"/>
              </a:lnSpc>
              <a:spcBef>
                <a:spcPts val="500"/>
              </a:spcBef>
              <a:spcAft>
                <a:spcPts val="0"/>
              </a:spcAft>
              <a:buClr>
                <a:schemeClr val="dk1"/>
              </a:buClr>
              <a:buSzPts val="1100"/>
              <a:buFont typeface="Noto Sans Symbols"/>
              <a:buNone/>
              <a:defRPr sz="1600" b="0" i="0" u="none" strike="noStrike" cap="none">
                <a:solidFill>
                  <a:schemeClr val="dk1"/>
                </a:solidFill>
                <a:latin typeface="Verdana"/>
                <a:ea typeface="Verdana"/>
                <a:cs typeface="Verdana"/>
                <a:sym typeface="Verdana"/>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Verdana"/>
                <a:ea typeface="Verdana"/>
                <a:cs typeface="Verdana"/>
                <a:sym typeface="Verdana"/>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Verdana"/>
                <a:ea typeface="Verdana"/>
                <a:cs typeface="Verdana"/>
                <a:sym typeface="Verdana"/>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Verdana"/>
                <a:ea typeface="Verdana"/>
                <a:cs typeface="Verdana"/>
                <a:sym typeface="Verdana"/>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Verdana"/>
                <a:ea typeface="Verdana"/>
                <a:cs typeface="Verdana"/>
                <a:sym typeface="Verdana"/>
              </a:defRPr>
            </a:lvl9pPr>
          </a:lstStyle>
          <a:p>
            <a:pPr>
              <a:spcBef>
                <a:spcPts val="0"/>
              </a:spcBef>
              <a:buClr>
                <a:srgbClr val="D9325D"/>
              </a:buClr>
              <a:buSzPts val="4000"/>
            </a:pPr>
            <a:r>
              <a:rPr lang="en-US" sz="3200" b="1" dirty="0">
                <a:solidFill>
                  <a:srgbClr val="D9325D"/>
                </a:solidFill>
              </a:rPr>
              <a:t>A</a:t>
            </a:r>
            <a:r>
              <a:rPr lang="en-US" sz="3200" b="1" dirty="0"/>
              <a:t>bout ASL Benevento</a:t>
            </a:r>
          </a:p>
        </p:txBody>
      </p:sp>
      <p:pic>
        <p:nvPicPr>
          <p:cNvPr id="12" name="Immagine 0" descr="AI Immagine-1.jpg">
            <a:extLst>
              <a:ext uri="{FF2B5EF4-FFF2-40B4-BE49-F238E27FC236}">
                <a16:creationId xmlns:a16="http://schemas.microsoft.com/office/drawing/2014/main" id="{2D82874C-8C28-46AC-A12D-7DA96221E9EE}"/>
              </a:ext>
            </a:extLst>
          </p:cNvPr>
          <p:cNvPicPr>
            <a:picLocks noChangeAspect="1" noChangeArrowheads="1"/>
          </p:cNvPicPr>
          <p:nvPr/>
        </p:nvPicPr>
        <p:blipFill>
          <a:blip r:embed="rId6" cstate="print"/>
          <a:srcRect/>
          <a:stretch>
            <a:fillRect/>
          </a:stretch>
        </p:blipFill>
        <p:spPr bwMode="auto">
          <a:xfrm>
            <a:off x="2682307" y="5627604"/>
            <a:ext cx="1463673" cy="1092601"/>
          </a:xfrm>
          <a:prstGeom prst="rect">
            <a:avLst/>
          </a:prstGeom>
          <a:noFill/>
          <a:ln w="9525">
            <a:noFill/>
            <a:miter lim="800000"/>
            <a:headEnd/>
            <a:tailEnd/>
          </a:ln>
        </p:spPr>
      </p:pic>
      <p:pic>
        <p:nvPicPr>
          <p:cNvPr id="16" name="Immagine 15" descr="Arco1.jpg">
            <a:extLst>
              <a:ext uri="{FF2B5EF4-FFF2-40B4-BE49-F238E27FC236}">
                <a16:creationId xmlns:a16="http://schemas.microsoft.com/office/drawing/2014/main" id="{125E1525-841A-4830-8F7D-B6B907668789}"/>
              </a:ext>
            </a:extLst>
          </p:cNvPr>
          <p:cNvPicPr>
            <a:picLocks noChangeAspect="1"/>
          </p:cNvPicPr>
          <p:nvPr/>
        </p:nvPicPr>
        <p:blipFill>
          <a:blip r:embed="rId7"/>
          <a:stretch>
            <a:fillRect/>
          </a:stretch>
        </p:blipFill>
        <p:spPr>
          <a:xfrm>
            <a:off x="9993163" y="5279655"/>
            <a:ext cx="1546564" cy="1598516"/>
          </a:xfrm>
          <a:prstGeom prst="rect">
            <a:avLst/>
          </a:prstGeom>
        </p:spPr>
      </p:pic>
      <p:pic>
        <p:nvPicPr>
          <p:cNvPr id="17" name="Immagine 16" descr="asl bn1.jpg">
            <a:extLst>
              <a:ext uri="{FF2B5EF4-FFF2-40B4-BE49-F238E27FC236}">
                <a16:creationId xmlns:a16="http://schemas.microsoft.com/office/drawing/2014/main" id="{CDC6CDD7-66CF-4A60-A65F-B7B24998993C}"/>
              </a:ext>
            </a:extLst>
          </p:cNvPr>
          <p:cNvPicPr>
            <a:picLocks noChangeAspect="1"/>
          </p:cNvPicPr>
          <p:nvPr/>
        </p:nvPicPr>
        <p:blipFill>
          <a:blip r:embed="rId8"/>
          <a:stretch>
            <a:fillRect/>
          </a:stretch>
        </p:blipFill>
        <p:spPr>
          <a:xfrm>
            <a:off x="4952812" y="5275610"/>
            <a:ext cx="2297685" cy="1601026"/>
          </a:xfrm>
          <a:prstGeom prst="rect">
            <a:avLst/>
          </a:prstGeom>
        </p:spPr>
      </p:pic>
      <p:pic>
        <p:nvPicPr>
          <p:cNvPr id="18" name="Immagine 17" descr="Benevento-la-città-delle-streghe-min.jpeg">
            <a:extLst>
              <a:ext uri="{FF2B5EF4-FFF2-40B4-BE49-F238E27FC236}">
                <a16:creationId xmlns:a16="http://schemas.microsoft.com/office/drawing/2014/main" id="{BD4C72DB-627D-46D6-BB6A-D325D731297A}"/>
              </a:ext>
            </a:extLst>
          </p:cNvPr>
          <p:cNvPicPr>
            <a:picLocks noChangeAspect="1"/>
          </p:cNvPicPr>
          <p:nvPr/>
        </p:nvPicPr>
        <p:blipFill>
          <a:blip r:embed="rId9" cstate="print"/>
          <a:stretch>
            <a:fillRect/>
          </a:stretch>
        </p:blipFill>
        <p:spPr>
          <a:xfrm>
            <a:off x="7315629" y="5275609"/>
            <a:ext cx="2531155" cy="1581972"/>
          </a:xfrm>
          <a:prstGeom prst="rect">
            <a:avLst/>
          </a:prstGeom>
        </p:spPr>
      </p:pic>
    </p:spTree>
    <p:extLst>
      <p:ext uri="{BB962C8B-B14F-4D97-AF65-F5344CB8AC3E}">
        <p14:creationId xmlns:p14="http://schemas.microsoft.com/office/powerpoint/2010/main" val="273626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F2BE0990-7CC5-4B9F-B67D-3FD5B0E04943}"/>
              </a:ext>
            </a:extLst>
          </p:cNvPr>
          <p:cNvSpPr/>
          <p:nvPr/>
        </p:nvSpPr>
        <p:spPr>
          <a:xfrm>
            <a:off x="4636008" y="95059"/>
            <a:ext cx="6422849" cy="8104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effectLst>
                  <a:outerShdw blurRad="38100" dist="38100" dir="2700000" algn="tl">
                    <a:srgbClr val="000000">
                      <a:alpha val="43137"/>
                    </a:srgbClr>
                  </a:outerShdw>
                </a:effectLst>
                <a:latin typeface="+mj-lt"/>
                <a:ea typeface="+mj-ea"/>
                <a:cs typeface="+mj-cs"/>
              </a:rPr>
              <a:t>Emergency Medical Service - ASL BN</a:t>
            </a:r>
            <a:endParaRPr lang="en-US" sz="2000" dirty="0">
              <a:effectLst>
                <a:outerShdw blurRad="38100" dist="38100" dir="2700000" algn="tl">
                  <a:srgbClr val="000000">
                    <a:alpha val="43137"/>
                  </a:srgbClr>
                </a:outerShdw>
              </a:effectLst>
              <a:latin typeface="+mj-lt"/>
              <a:ea typeface="+mj-ea"/>
              <a:cs typeface="+mj-cs"/>
            </a:endParaRPr>
          </a:p>
        </p:txBody>
      </p:sp>
      <p:pic>
        <p:nvPicPr>
          <p:cNvPr id="10" name="Immagine 9" descr="soso.jpg">
            <a:extLst>
              <a:ext uri="{FF2B5EF4-FFF2-40B4-BE49-F238E27FC236}">
                <a16:creationId xmlns:a16="http://schemas.microsoft.com/office/drawing/2014/main" id="{28AB690F-0256-4575-AF6A-BC7F61463B04}"/>
              </a:ext>
            </a:extLst>
          </p:cNvPr>
          <p:cNvPicPr>
            <a:picLocks noChangeAspect="1"/>
          </p:cNvPicPr>
          <p:nvPr/>
        </p:nvPicPr>
        <p:blipFill>
          <a:blip r:embed="rId3"/>
          <a:stretch>
            <a:fillRect/>
          </a:stretch>
        </p:blipFill>
        <p:spPr>
          <a:xfrm>
            <a:off x="804672" y="873155"/>
            <a:ext cx="3026664" cy="2330531"/>
          </a:xfrm>
          <a:prstGeom prst="rect">
            <a:avLst/>
          </a:prstGeom>
        </p:spPr>
      </p:pic>
      <p:pic>
        <p:nvPicPr>
          <p:cNvPr id="12" name="Immagine 0" descr="AI Immagine-1.jpg">
            <a:extLst>
              <a:ext uri="{FF2B5EF4-FFF2-40B4-BE49-F238E27FC236}">
                <a16:creationId xmlns:a16="http://schemas.microsoft.com/office/drawing/2014/main" id="{27C575D7-787A-4EF0-BD91-F6357416C5E3}"/>
              </a:ext>
            </a:extLst>
          </p:cNvPr>
          <p:cNvPicPr>
            <a:picLocks noChangeAspect="1" noChangeArrowheads="1"/>
          </p:cNvPicPr>
          <p:nvPr/>
        </p:nvPicPr>
        <p:blipFill>
          <a:blip r:embed="rId4" cstate="print"/>
          <a:stretch>
            <a:fillRect/>
          </a:stretch>
        </p:blipFill>
        <p:spPr bwMode="auto">
          <a:xfrm>
            <a:off x="804672" y="3545545"/>
            <a:ext cx="3026663" cy="2269997"/>
          </a:xfrm>
          <a:prstGeom prst="rect">
            <a:avLst/>
          </a:prstGeom>
          <a:noFill/>
          <a:effectLst/>
        </p:spPr>
      </p:pic>
      <p:sp>
        <p:nvSpPr>
          <p:cNvPr id="9" name="Rettangolo 8">
            <a:extLst>
              <a:ext uri="{FF2B5EF4-FFF2-40B4-BE49-F238E27FC236}">
                <a16:creationId xmlns:a16="http://schemas.microsoft.com/office/drawing/2014/main" id="{FB92B167-BD75-4F74-A5DC-CFA07AD1EAF4}"/>
              </a:ext>
            </a:extLst>
          </p:cNvPr>
          <p:cNvSpPr/>
          <p:nvPr/>
        </p:nvSpPr>
        <p:spPr>
          <a:xfrm>
            <a:off x="4516844" y="935983"/>
            <a:ext cx="7022883" cy="2814536"/>
          </a:xfrm>
          <a:prstGeom prst="rect">
            <a:avLst/>
          </a:prstGeom>
          <a:ln w="19050">
            <a:solidFill>
              <a:schemeClr val="bg1"/>
            </a:solidFill>
          </a:ln>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dirty="0"/>
              <a:t>The ASL BN coordinates the </a:t>
            </a:r>
            <a:r>
              <a:rPr lang="en-US" sz="1100" b="1" dirty="0"/>
              <a:t>Operational Center of the Benevento Province</a:t>
            </a:r>
            <a:r>
              <a:rPr lang="en-US" sz="1100" dirty="0"/>
              <a:t> through a coordinated emergency health system.</a:t>
            </a:r>
          </a:p>
          <a:p>
            <a:pPr indent="-228600">
              <a:lnSpc>
                <a:spcPct val="90000"/>
              </a:lnSpc>
              <a:spcAft>
                <a:spcPts val="600"/>
              </a:spcAft>
              <a:buFont typeface="Arial" panose="020B0604020202020204" pitchFamily="34" charset="0"/>
              <a:buChar char="•"/>
            </a:pPr>
            <a:r>
              <a:rPr lang="en-US" sz="1100" dirty="0"/>
              <a:t>The service is active 24 hours a day and the emergency calls are answered by a specially trained health worker directs the ambulance operators to the emergency services in the </a:t>
            </a:r>
            <a:r>
              <a:rPr lang="en-US" sz="1100" dirty="0" err="1"/>
              <a:t>province.To</a:t>
            </a:r>
            <a:r>
              <a:rPr lang="en-US" sz="1100" dirty="0"/>
              <a:t> allow immediate intervention, constant mapping and knowledge of the available beds in the Province Hospital, as well as constant connection with the entire regional network.</a:t>
            </a:r>
          </a:p>
          <a:p>
            <a:pPr indent="-228600">
              <a:lnSpc>
                <a:spcPct val="90000"/>
              </a:lnSpc>
              <a:spcAft>
                <a:spcPts val="600"/>
              </a:spcAft>
              <a:buFont typeface="Arial" panose="020B0604020202020204" pitchFamily="34" charset="0"/>
              <a:buChar char="•"/>
            </a:pPr>
            <a:r>
              <a:rPr lang="en-US" sz="1100" dirty="0"/>
              <a:t>ASL Benevento has a </a:t>
            </a:r>
            <a:r>
              <a:rPr lang="en-US" sz="1100" b="1" dirty="0"/>
              <a:t>helipad</a:t>
            </a:r>
            <a:r>
              <a:rPr lang="en-US" sz="1100" dirty="0"/>
              <a:t> enabled for night landing located near the Benevento Hospital, to allow disadvantaged areas to be able to benefit from adequate emergency assistance in a short time.</a:t>
            </a:r>
          </a:p>
          <a:p>
            <a:pPr indent="-228600">
              <a:lnSpc>
                <a:spcPct val="90000"/>
              </a:lnSpc>
              <a:spcAft>
                <a:spcPts val="600"/>
              </a:spcAft>
              <a:buFont typeface="Arial" panose="020B0604020202020204" pitchFamily="34" charset="0"/>
              <a:buChar char="•"/>
            </a:pPr>
            <a:r>
              <a:rPr lang="en-US" sz="1100" dirty="0"/>
              <a:t>In addition to hospitals, EMS in Benevento also relies on the provincial network of </a:t>
            </a:r>
            <a:r>
              <a:rPr lang="en-US" sz="1100" b="1" dirty="0"/>
              <a:t>11 emergency units </a:t>
            </a:r>
            <a:r>
              <a:rPr lang="en-US" sz="1100" dirty="0"/>
              <a:t>located in the Benevento Province</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a:xfrm>
            <a:off x="461772" y="6355080"/>
            <a:ext cx="685800" cy="365125"/>
          </a:xfrm>
        </p:spPr>
        <p:txBody>
          <a:bodyPr vert="horz" lIns="91440" tIns="45720" rIns="91440" bIns="45720" rtlCol="0" anchor="ctr">
            <a:normAutofit/>
          </a:bodyPr>
          <a:lstStyle/>
          <a:p>
            <a:pPr algn="l">
              <a:spcAft>
                <a:spcPts val="600"/>
              </a:spcAft>
            </a:pPr>
            <a:fld id="{7D8F40E6-5147-4048-8648-74966E0AD208}" type="slidenum">
              <a:rPr lang="en-US" sz="1200">
                <a:solidFill>
                  <a:srgbClr val="404040"/>
                </a:solidFill>
              </a:rPr>
              <a:pPr algn="l">
                <a:spcAft>
                  <a:spcPts val="600"/>
                </a:spcAft>
              </a:pPr>
              <a:t>21</a:t>
            </a:fld>
            <a:endParaRPr lang="en-US" sz="1200">
              <a:solidFill>
                <a:srgbClr val="404040"/>
              </a:solidFill>
            </a:endParaRPr>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a:xfrm>
            <a:off x="1918720" y="6225059"/>
            <a:ext cx="6441946" cy="365125"/>
          </a:xfrm>
        </p:spPr>
        <p:txBody>
          <a:bodyPr vert="horz" lIns="91440" tIns="45720" rIns="91440" bIns="45720" rtlCol="0" anchor="ctr">
            <a:normAutofit/>
          </a:bodyPr>
          <a:lstStyle/>
          <a:p>
            <a:pPr algn="r">
              <a:spcAft>
                <a:spcPts val="600"/>
              </a:spcAft>
            </a:pPr>
            <a:r>
              <a:rPr lang="en-US" sz="1200" kern="1200">
                <a:solidFill>
                  <a:schemeClr val="tx1">
                    <a:tint val="75000"/>
                  </a:schemeClr>
                </a:solidFill>
                <a:latin typeface="+mn-lt"/>
                <a:ea typeface="+mn-ea"/>
                <a:cs typeface="+mn-cs"/>
              </a:rPr>
              <a:t>iProcureSecurity PCP</a:t>
            </a:r>
          </a:p>
        </p:txBody>
      </p:sp>
      <p:sp>
        <p:nvSpPr>
          <p:cNvPr id="13" name="Titel 1">
            <a:extLst>
              <a:ext uri="{FF2B5EF4-FFF2-40B4-BE49-F238E27FC236}">
                <a16:creationId xmlns:a16="http://schemas.microsoft.com/office/drawing/2014/main" id="{CE10004D-0F35-4D8F-AADA-24AFDDA57C3F}"/>
              </a:ext>
            </a:extLst>
          </p:cNvPr>
          <p:cNvSpPr>
            <a:spLocks noGrp="1"/>
          </p:cNvSpPr>
          <p:nvPr>
            <p:ph type="title"/>
          </p:nvPr>
        </p:nvSpPr>
        <p:spPr>
          <a:xfrm>
            <a:off x="5304859" y="2821387"/>
            <a:ext cx="5853651" cy="382299"/>
          </a:xfrm>
        </p:spPr>
        <p:txBody>
          <a:bodyPr>
            <a:normAutofit/>
          </a:bodyPr>
          <a:lstStyle/>
          <a:p>
            <a:r>
              <a:rPr lang="it-IT" sz="2400" b="1" dirty="0">
                <a:solidFill>
                  <a:schemeClr val="accent1">
                    <a:lumMod val="50000"/>
                  </a:schemeClr>
                </a:solidFill>
                <a:effectLst>
                  <a:outerShdw blurRad="38100" dist="38100" dir="2700000" algn="tl">
                    <a:srgbClr val="000000">
                      <a:alpha val="43137"/>
                    </a:srgbClr>
                  </a:outerShdw>
                </a:effectLst>
              </a:rPr>
              <a:t>iPS Project – </a:t>
            </a:r>
            <a:r>
              <a:rPr lang="it-IT" sz="2400" b="1" dirty="0">
                <a:solidFill>
                  <a:srgbClr val="0070C0"/>
                </a:solidFill>
                <a:effectLst>
                  <a:outerShdw blurRad="38100" dist="38100" dir="2700000" algn="tl">
                    <a:srgbClr val="000000">
                      <a:alpha val="43137"/>
                    </a:srgbClr>
                  </a:outerShdw>
                </a:effectLst>
              </a:rPr>
              <a:t>ASLBN TEAM</a:t>
            </a:r>
            <a:endParaRPr lang="en-GB" sz="2400" noProof="0" dirty="0">
              <a:solidFill>
                <a:srgbClr val="0070C0"/>
              </a:solidFill>
            </a:endParaRPr>
          </a:p>
        </p:txBody>
      </p:sp>
      <p:graphicFrame>
        <p:nvGraphicFramePr>
          <p:cNvPr id="11" name="Diagrama 3">
            <a:extLst>
              <a:ext uri="{FF2B5EF4-FFF2-40B4-BE49-F238E27FC236}">
                <a16:creationId xmlns:a16="http://schemas.microsoft.com/office/drawing/2014/main" id="{36FD8AAD-3527-4060-8DFE-6A7C6A99B4BF}"/>
              </a:ext>
            </a:extLst>
          </p:cNvPr>
          <p:cNvGraphicFramePr/>
          <p:nvPr>
            <p:extLst>
              <p:ext uri="{D42A27DB-BD31-4B8C-83A1-F6EECF244321}">
                <p14:modId xmlns:p14="http://schemas.microsoft.com/office/powerpoint/2010/main" val="338392896"/>
              </p:ext>
            </p:extLst>
          </p:nvPr>
        </p:nvGraphicFramePr>
        <p:xfrm>
          <a:off x="4636008" y="3234182"/>
          <a:ext cx="6903719" cy="23694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4" name="Diagrama 3">
            <a:extLst>
              <a:ext uri="{FF2B5EF4-FFF2-40B4-BE49-F238E27FC236}">
                <a16:creationId xmlns:a16="http://schemas.microsoft.com/office/drawing/2014/main" id="{732C333C-6254-454C-9FDA-CFE31F95B2E3}"/>
              </a:ext>
            </a:extLst>
          </p:cNvPr>
          <p:cNvGraphicFramePr/>
          <p:nvPr>
            <p:extLst>
              <p:ext uri="{D42A27DB-BD31-4B8C-83A1-F6EECF244321}">
                <p14:modId xmlns:p14="http://schemas.microsoft.com/office/powerpoint/2010/main" val="1940280148"/>
              </p:ext>
            </p:extLst>
          </p:nvPr>
        </p:nvGraphicFramePr>
        <p:xfrm>
          <a:off x="4636008" y="5175602"/>
          <a:ext cx="6903719" cy="17462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5" name="Diagrama 3">
            <a:extLst>
              <a:ext uri="{FF2B5EF4-FFF2-40B4-BE49-F238E27FC236}">
                <a16:creationId xmlns:a16="http://schemas.microsoft.com/office/drawing/2014/main" id="{C416CBDB-F3DA-47AC-925C-BD8EB8E94A1C}"/>
              </a:ext>
            </a:extLst>
          </p:cNvPr>
          <p:cNvGraphicFramePr/>
          <p:nvPr>
            <p:extLst>
              <p:ext uri="{D42A27DB-BD31-4B8C-83A1-F6EECF244321}">
                <p14:modId xmlns:p14="http://schemas.microsoft.com/office/powerpoint/2010/main" val="338392896"/>
              </p:ext>
            </p:extLst>
          </p:nvPr>
        </p:nvGraphicFramePr>
        <p:xfrm>
          <a:off x="4636008" y="3203686"/>
          <a:ext cx="6903719" cy="236949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59140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251F15E-0A32-412D-8B55-4AE53E2B3D40}"/>
              </a:ext>
            </a:extLst>
          </p:cNvPr>
          <p:cNvPicPr>
            <a:picLocks noChangeAspect="1" noChangeArrowheads="1"/>
          </p:cNvPicPr>
          <p:nvPr/>
        </p:nvPicPr>
        <p:blipFill>
          <a:blip r:embed="rId3"/>
          <a:srcRect/>
          <a:stretch>
            <a:fillRect/>
          </a:stretch>
        </p:blipFill>
        <p:spPr bwMode="auto">
          <a:xfrm>
            <a:off x="7893633" y="1725768"/>
            <a:ext cx="4298367" cy="3852777"/>
          </a:xfrm>
          <a:prstGeom prst="rect">
            <a:avLst/>
          </a:prstGeom>
          <a:noFill/>
          <a:ln w="9525">
            <a:noFill/>
            <a:miter lim="800000"/>
            <a:headEnd/>
            <a:tailEnd/>
          </a:ln>
          <a:effectLst/>
        </p:spPr>
      </p:pic>
      <p:sp>
        <p:nvSpPr>
          <p:cNvPr id="2" name="Titel 1">
            <a:extLst>
              <a:ext uri="{FF2B5EF4-FFF2-40B4-BE49-F238E27FC236}">
                <a16:creationId xmlns:a16="http://schemas.microsoft.com/office/drawing/2014/main" id="{F5377215-176B-48F3-8EA7-0B8FD213D845}"/>
              </a:ext>
            </a:extLst>
          </p:cNvPr>
          <p:cNvSpPr>
            <a:spLocks noGrp="1"/>
          </p:cNvSpPr>
          <p:nvPr>
            <p:ph type="title"/>
          </p:nvPr>
        </p:nvSpPr>
        <p:spPr/>
        <p:txBody>
          <a:bodyPr>
            <a:normAutofit/>
          </a:bodyPr>
          <a:lstStyle/>
          <a:p>
            <a:r>
              <a:rPr lang="it-IT" sz="2400" b="1" dirty="0">
                <a:solidFill>
                  <a:schemeClr val="accent1">
                    <a:lumMod val="50000"/>
                  </a:schemeClr>
                </a:solidFill>
                <a:effectLst>
                  <a:outerShdw blurRad="38100" dist="38100" dir="2700000" algn="tl">
                    <a:srgbClr val="000000">
                      <a:alpha val="43137"/>
                    </a:srgbClr>
                  </a:outerShdw>
                </a:effectLst>
              </a:rPr>
              <a:t>ASL BN </a:t>
            </a:r>
            <a:r>
              <a:rPr lang="it-IT" sz="2400" b="1" dirty="0">
                <a:solidFill>
                  <a:schemeClr val="accent4">
                    <a:lumMod val="75000"/>
                  </a:schemeClr>
                </a:solidFill>
                <a:effectLst>
                  <a:outerShdw blurRad="38100" dist="38100" dir="2700000" algn="tl">
                    <a:srgbClr val="000000">
                      <a:alpha val="43137"/>
                    </a:srgbClr>
                  </a:outerShdw>
                </a:effectLst>
              </a:rPr>
              <a:t>Projects – 2020/2021</a:t>
            </a:r>
            <a:endParaRPr lang="en-GB" noProof="0" dirty="0">
              <a:solidFill>
                <a:schemeClr val="accent4">
                  <a:lumMod val="75000"/>
                </a:schemeClr>
              </a:solidFill>
            </a:endParaRPr>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p:txBody>
          <a:bodyPr/>
          <a:lstStyle/>
          <a:p>
            <a:r>
              <a:rPr lang="en-GB" dirty="0"/>
              <a:t>iProcureSecurity PCP</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p:txBody>
          <a:bodyPr/>
          <a:lstStyle/>
          <a:p>
            <a:fld id="{7D8F40E6-5147-4048-8648-74966E0AD208}" type="slidenum">
              <a:rPr lang="en-GB" smtClean="0"/>
              <a:pPr/>
              <a:t>22</a:t>
            </a:fld>
            <a:endParaRPr lang="en-GB"/>
          </a:p>
        </p:txBody>
      </p:sp>
      <p:sp>
        <p:nvSpPr>
          <p:cNvPr id="13" name="Rettangolo 12">
            <a:extLst>
              <a:ext uri="{FF2B5EF4-FFF2-40B4-BE49-F238E27FC236}">
                <a16:creationId xmlns:a16="http://schemas.microsoft.com/office/drawing/2014/main" id="{08F24379-2B90-481A-9409-E2F1B7CE72C2}"/>
              </a:ext>
            </a:extLst>
          </p:cNvPr>
          <p:cNvSpPr/>
          <p:nvPr/>
        </p:nvSpPr>
        <p:spPr>
          <a:xfrm>
            <a:off x="231820" y="1625544"/>
            <a:ext cx="4668650"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solidFill>
                  <a:schemeClr val="tx2">
                    <a:lumMod val="75000"/>
                  </a:schemeClr>
                </a:solidFill>
              </a:rPr>
              <a:t> </a:t>
            </a:r>
            <a:r>
              <a:rPr lang="it-IT" sz="1600" b="1" dirty="0">
                <a:solidFill>
                  <a:schemeClr val="accent4">
                    <a:lumMod val="75000"/>
                  </a:schemeClr>
                </a:solidFill>
              </a:rPr>
              <a:t>SMART CARE ASLBN </a:t>
            </a:r>
            <a:r>
              <a:rPr lang="it-IT" sz="1200" b="1" dirty="0" err="1">
                <a:solidFill>
                  <a:schemeClr val="accent4">
                    <a:lumMod val="75000"/>
                  </a:schemeClr>
                </a:solidFill>
              </a:rPr>
              <a:t>Integrated</a:t>
            </a:r>
            <a:r>
              <a:rPr lang="it-IT" sz="1200" b="1" dirty="0">
                <a:solidFill>
                  <a:schemeClr val="accent4">
                    <a:lumMod val="75000"/>
                  </a:schemeClr>
                </a:solidFill>
              </a:rPr>
              <a:t> Healthcare Services</a:t>
            </a:r>
            <a:endParaRPr lang="it-IT" sz="1200" b="1" cap="all" dirty="0">
              <a:solidFill>
                <a:schemeClr val="accent4">
                  <a:lumMod val="75000"/>
                </a:schemeClr>
              </a:solidFill>
            </a:endParaRPr>
          </a:p>
        </p:txBody>
      </p:sp>
      <p:sp>
        <p:nvSpPr>
          <p:cNvPr id="19" name="Rettangolo 18">
            <a:extLst>
              <a:ext uri="{FF2B5EF4-FFF2-40B4-BE49-F238E27FC236}">
                <a16:creationId xmlns:a16="http://schemas.microsoft.com/office/drawing/2014/main" id="{99C1CEFD-5F35-4AD8-AA41-873DA2166F6D}"/>
              </a:ext>
            </a:extLst>
          </p:cNvPr>
          <p:cNvSpPr/>
          <p:nvPr/>
        </p:nvSpPr>
        <p:spPr>
          <a:xfrm>
            <a:off x="303258" y="2268486"/>
            <a:ext cx="3996800" cy="338554"/>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chemeClr val="accent4">
                    <a:lumMod val="75000"/>
                  </a:schemeClr>
                </a:solidFill>
              </a:rPr>
              <a:t>SMART CARE ASLBN </a:t>
            </a:r>
            <a:r>
              <a:rPr lang="it-IT" sz="1200" b="1" dirty="0">
                <a:solidFill>
                  <a:schemeClr val="accent4">
                    <a:lumMod val="75000"/>
                  </a:schemeClr>
                </a:solidFill>
              </a:rPr>
              <a:t>Telemedicine Services</a:t>
            </a:r>
          </a:p>
        </p:txBody>
      </p:sp>
      <p:sp>
        <p:nvSpPr>
          <p:cNvPr id="20" name="Rettangolo 19">
            <a:extLst>
              <a:ext uri="{FF2B5EF4-FFF2-40B4-BE49-F238E27FC236}">
                <a16:creationId xmlns:a16="http://schemas.microsoft.com/office/drawing/2014/main" id="{89FE122A-43F2-44DB-AC73-24C3D1A789A3}"/>
              </a:ext>
            </a:extLst>
          </p:cNvPr>
          <p:cNvSpPr/>
          <p:nvPr/>
        </p:nvSpPr>
        <p:spPr>
          <a:xfrm>
            <a:off x="303258" y="2982866"/>
            <a:ext cx="4487511" cy="338554"/>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chemeClr val="accent4">
                    <a:lumMod val="75000"/>
                  </a:schemeClr>
                </a:solidFill>
              </a:rPr>
              <a:t>RETE IMA  </a:t>
            </a:r>
            <a:r>
              <a:rPr lang="en-US" sz="1000" b="1" cap="all" dirty="0"/>
              <a:t>Network for Acute Myocardial Infarction </a:t>
            </a:r>
            <a:endParaRPr lang="it-IT" sz="1000" b="1" cap="all" dirty="0"/>
          </a:p>
        </p:txBody>
      </p:sp>
      <p:sp>
        <p:nvSpPr>
          <p:cNvPr id="21" name="Rettangolo 20">
            <a:extLst>
              <a:ext uri="{FF2B5EF4-FFF2-40B4-BE49-F238E27FC236}">
                <a16:creationId xmlns:a16="http://schemas.microsoft.com/office/drawing/2014/main" id="{8CC918D0-DCEE-425D-ABAC-93BC333CB1A0}"/>
              </a:ext>
            </a:extLst>
          </p:cNvPr>
          <p:cNvSpPr/>
          <p:nvPr/>
        </p:nvSpPr>
        <p:spPr>
          <a:xfrm>
            <a:off x="374696" y="4483064"/>
            <a:ext cx="5055679" cy="861774"/>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err="1">
                <a:solidFill>
                  <a:schemeClr val="accent4">
                    <a:lumMod val="75000"/>
                  </a:schemeClr>
                </a:solidFill>
              </a:rPr>
              <a:t>eCARE</a:t>
            </a:r>
            <a:r>
              <a:rPr lang="it-IT" sz="1600" b="1" dirty="0">
                <a:solidFill>
                  <a:schemeClr val="accent4">
                    <a:lumMod val="75000"/>
                  </a:schemeClr>
                </a:solidFill>
              </a:rPr>
              <a:t> PCP – </a:t>
            </a:r>
            <a:r>
              <a:rPr lang="en-US" sz="1600" dirty="0">
                <a:solidFill>
                  <a:srgbClr val="002060"/>
                </a:solidFill>
              </a:rPr>
              <a:t>digital solutions supporting continuum </a:t>
            </a:r>
          </a:p>
          <a:p>
            <a:r>
              <a:rPr lang="en-US" sz="1600" dirty="0">
                <a:solidFill>
                  <a:srgbClr val="002060"/>
                </a:solidFill>
              </a:rPr>
              <a:t>of care for frailty prevention in old adults</a:t>
            </a:r>
            <a:endParaRPr lang="it-IT" sz="1600" dirty="0">
              <a:solidFill>
                <a:srgbClr val="002060"/>
              </a:solidFill>
            </a:endParaRPr>
          </a:p>
          <a:p>
            <a:endParaRPr lang="it-IT" b="1" cap="all" dirty="0"/>
          </a:p>
        </p:txBody>
      </p:sp>
      <p:pic>
        <p:nvPicPr>
          <p:cNvPr id="24" name="Imagen 3">
            <a:extLst>
              <a:ext uri="{FF2B5EF4-FFF2-40B4-BE49-F238E27FC236}">
                <a16:creationId xmlns:a16="http://schemas.microsoft.com/office/drawing/2014/main" id="{6D47BDF1-524A-4E49-B7BE-0784D94CE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9736" y="4209581"/>
            <a:ext cx="1805013" cy="971007"/>
          </a:xfrm>
          <a:prstGeom prst="rect">
            <a:avLst/>
          </a:prstGeom>
        </p:spPr>
      </p:pic>
      <p:pic>
        <p:nvPicPr>
          <p:cNvPr id="25" name="Immagine 24">
            <a:extLst>
              <a:ext uri="{FF2B5EF4-FFF2-40B4-BE49-F238E27FC236}">
                <a16:creationId xmlns:a16="http://schemas.microsoft.com/office/drawing/2014/main" id="{76CBE6DE-C2C8-4897-965F-2FEA65D73243}"/>
              </a:ext>
            </a:extLst>
          </p:cNvPr>
          <p:cNvPicPr/>
          <p:nvPr/>
        </p:nvPicPr>
        <p:blipFill>
          <a:blip r:embed="rId5" cstate="print"/>
          <a:stretch>
            <a:fillRect/>
          </a:stretch>
        </p:blipFill>
        <p:spPr>
          <a:xfrm>
            <a:off x="5825116" y="1573175"/>
            <a:ext cx="1915088" cy="1801089"/>
          </a:xfrm>
          <a:prstGeom prst="rect">
            <a:avLst/>
          </a:prstGeom>
        </p:spPr>
      </p:pic>
      <p:sp>
        <p:nvSpPr>
          <p:cNvPr id="26" name="Rettangolo 25">
            <a:extLst>
              <a:ext uri="{FF2B5EF4-FFF2-40B4-BE49-F238E27FC236}">
                <a16:creationId xmlns:a16="http://schemas.microsoft.com/office/drawing/2014/main" id="{EB47854D-FB43-4B9D-9A1E-8ACFDC8B4C63}"/>
              </a:ext>
            </a:extLst>
          </p:cNvPr>
          <p:cNvSpPr/>
          <p:nvPr/>
        </p:nvSpPr>
        <p:spPr>
          <a:xfrm>
            <a:off x="231820" y="982602"/>
            <a:ext cx="7817476" cy="27146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27" name="CasellaDiTesto 20">
            <a:extLst>
              <a:ext uri="{FF2B5EF4-FFF2-40B4-BE49-F238E27FC236}">
                <a16:creationId xmlns:a16="http://schemas.microsoft.com/office/drawing/2014/main" id="{2B928440-F686-40CD-843F-F3F34B842679}"/>
              </a:ext>
            </a:extLst>
          </p:cNvPr>
          <p:cNvSpPr txBox="1"/>
          <p:nvPr/>
        </p:nvSpPr>
        <p:spPr>
          <a:xfrm>
            <a:off x="374696" y="1054040"/>
            <a:ext cx="2714644" cy="276999"/>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b="1" dirty="0">
                <a:solidFill>
                  <a:schemeClr val="accent1"/>
                </a:solidFill>
              </a:rPr>
              <a:t>Local / National Projects</a:t>
            </a:r>
          </a:p>
        </p:txBody>
      </p:sp>
      <p:sp>
        <p:nvSpPr>
          <p:cNvPr id="28" name="Rettangolo 27">
            <a:extLst>
              <a:ext uri="{FF2B5EF4-FFF2-40B4-BE49-F238E27FC236}">
                <a16:creationId xmlns:a16="http://schemas.microsoft.com/office/drawing/2014/main" id="{6E0C2F3B-9173-4736-99BC-05688784D755}"/>
              </a:ext>
            </a:extLst>
          </p:cNvPr>
          <p:cNvSpPr/>
          <p:nvPr/>
        </p:nvSpPr>
        <p:spPr>
          <a:xfrm>
            <a:off x="231820" y="3840122"/>
            <a:ext cx="7830355" cy="2428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29" name="CasellaDiTesto 22">
            <a:extLst>
              <a:ext uri="{FF2B5EF4-FFF2-40B4-BE49-F238E27FC236}">
                <a16:creationId xmlns:a16="http://schemas.microsoft.com/office/drawing/2014/main" id="{51DBDD45-FF87-4162-B29B-FF673840DDC9}"/>
              </a:ext>
            </a:extLst>
          </p:cNvPr>
          <p:cNvSpPr txBox="1"/>
          <p:nvPr/>
        </p:nvSpPr>
        <p:spPr>
          <a:xfrm>
            <a:off x="374696" y="3911560"/>
            <a:ext cx="2714644" cy="276999"/>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b="1" dirty="0">
                <a:solidFill>
                  <a:schemeClr val="accent1"/>
                </a:solidFill>
              </a:rPr>
              <a:t>Horizon 2020 Projects</a:t>
            </a:r>
          </a:p>
        </p:txBody>
      </p:sp>
      <p:pic>
        <p:nvPicPr>
          <p:cNvPr id="30" name="Grafik 6">
            <a:extLst>
              <a:ext uri="{FF2B5EF4-FFF2-40B4-BE49-F238E27FC236}">
                <a16:creationId xmlns:a16="http://schemas.microsoft.com/office/drawing/2014/main" id="{AB898B3A-AF83-4D5D-AB06-F31528876F7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281786" y="5754862"/>
            <a:ext cx="2690238" cy="336846"/>
          </a:xfrm>
          <a:prstGeom prst="rect">
            <a:avLst/>
          </a:prstGeom>
        </p:spPr>
      </p:pic>
      <p:sp>
        <p:nvSpPr>
          <p:cNvPr id="31" name="Rettangolo 30">
            <a:extLst>
              <a:ext uri="{FF2B5EF4-FFF2-40B4-BE49-F238E27FC236}">
                <a16:creationId xmlns:a16="http://schemas.microsoft.com/office/drawing/2014/main" id="{DEA4AE00-9223-483A-A2B6-C942CD75CFD5}"/>
              </a:ext>
            </a:extLst>
          </p:cNvPr>
          <p:cNvSpPr/>
          <p:nvPr/>
        </p:nvSpPr>
        <p:spPr>
          <a:xfrm>
            <a:off x="336059" y="5577504"/>
            <a:ext cx="5286412" cy="861774"/>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err="1">
                <a:solidFill>
                  <a:schemeClr val="accent4">
                    <a:lumMod val="75000"/>
                  </a:schemeClr>
                </a:solidFill>
              </a:rPr>
              <a:t>iProcureSecurity</a:t>
            </a:r>
            <a:r>
              <a:rPr lang="it-IT" sz="1600" b="1" dirty="0">
                <a:solidFill>
                  <a:schemeClr val="accent4">
                    <a:lumMod val="75000"/>
                  </a:schemeClr>
                </a:solidFill>
              </a:rPr>
              <a:t> PCP – </a:t>
            </a:r>
            <a:r>
              <a:rPr lang="en-US" sz="1600" dirty="0">
                <a:solidFill>
                  <a:srgbClr val="002060"/>
                </a:solidFill>
              </a:rPr>
              <a:t>Innovative Triage Management System</a:t>
            </a:r>
            <a:endParaRPr lang="it-IT" sz="1600" dirty="0">
              <a:solidFill>
                <a:srgbClr val="002060"/>
              </a:solidFill>
            </a:endParaRPr>
          </a:p>
          <a:p>
            <a:endParaRPr lang="it-IT" b="1" cap="all" dirty="0"/>
          </a:p>
        </p:txBody>
      </p:sp>
      <p:sp>
        <p:nvSpPr>
          <p:cNvPr id="18" name="Rettangolo 17">
            <a:extLst>
              <a:ext uri="{FF2B5EF4-FFF2-40B4-BE49-F238E27FC236}">
                <a16:creationId xmlns:a16="http://schemas.microsoft.com/office/drawing/2014/main" id="{4D450EDD-46E9-41F5-9936-22CEAD2E0105}"/>
              </a:ext>
            </a:extLst>
          </p:cNvPr>
          <p:cNvSpPr/>
          <p:nvPr/>
        </p:nvSpPr>
        <p:spPr>
          <a:xfrm>
            <a:off x="8088534" y="3363615"/>
            <a:ext cx="1401346" cy="577081"/>
          </a:xfrm>
          <a:prstGeom prst="rect">
            <a:avLst/>
          </a:prstGeom>
        </p:spPr>
        <p:txBody>
          <a:bodyPr wrap="none">
            <a:spAutoFit/>
          </a:bodyPr>
          <a:lstStyle/>
          <a:p>
            <a:pPr algn="ctr"/>
            <a:r>
              <a:rPr lang="it-IT" sz="1050" b="1" dirty="0">
                <a:solidFill>
                  <a:srgbClr val="CC0000"/>
                </a:solidFill>
              </a:rPr>
              <a:t>ASL BN </a:t>
            </a:r>
          </a:p>
          <a:p>
            <a:pPr algn="ctr"/>
            <a:r>
              <a:rPr lang="it-IT" sz="1050" b="1" dirty="0">
                <a:solidFill>
                  <a:srgbClr val="CC0000"/>
                </a:solidFill>
              </a:rPr>
              <a:t>SMART HEALTH </a:t>
            </a:r>
          </a:p>
          <a:p>
            <a:pPr algn="ctr"/>
            <a:r>
              <a:rPr lang="it-IT" sz="1050" b="1" dirty="0">
                <a:solidFill>
                  <a:srgbClr val="CC0000"/>
                </a:solidFill>
              </a:rPr>
              <a:t>model</a:t>
            </a:r>
            <a:endParaRPr lang="it-IT" sz="1050" dirty="0">
              <a:solidFill>
                <a:srgbClr val="CC0000"/>
              </a:solidFill>
            </a:endParaRPr>
          </a:p>
        </p:txBody>
      </p:sp>
      <p:pic>
        <p:nvPicPr>
          <p:cNvPr id="22" name="Picture 2" descr="C:\Alberto\ASL\SPP\Ingegneria Clinica\HTA\SMART HEALTH\immagini smart health\schemaTelem.jpg">
            <a:extLst>
              <a:ext uri="{FF2B5EF4-FFF2-40B4-BE49-F238E27FC236}">
                <a16:creationId xmlns:a16="http://schemas.microsoft.com/office/drawing/2014/main" id="{B428A900-4663-4D76-8DE9-A678DDB340E9}"/>
              </a:ext>
            </a:extLst>
          </p:cNvPr>
          <p:cNvPicPr>
            <a:picLocks noChangeAspect="1" noChangeArrowheads="1"/>
          </p:cNvPicPr>
          <p:nvPr/>
        </p:nvPicPr>
        <p:blipFill>
          <a:blip r:embed="rId7" cstate="print"/>
          <a:srcRect/>
          <a:stretch>
            <a:fillRect/>
          </a:stretch>
        </p:blipFill>
        <p:spPr bwMode="auto">
          <a:xfrm>
            <a:off x="9604967" y="3206838"/>
            <a:ext cx="984097" cy="1041061"/>
          </a:xfrm>
          <a:prstGeom prst="rect">
            <a:avLst/>
          </a:prstGeom>
          <a:noFill/>
        </p:spPr>
      </p:pic>
      <p:pic>
        <p:nvPicPr>
          <p:cNvPr id="23" name="Immagine 0" descr="AI Immagine-1.jpg">
            <a:extLst>
              <a:ext uri="{FF2B5EF4-FFF2-40B4-BE49-F238E27FC236}">
                <a16:creationId xmlns:a16="http://schemas.microsoft.com/office/drawing/2014/main" id="{15EFB750-EC8F-4DE4-98E9-A0B82120066C}"/>
              </a:ext>
            </a:extLst>
          </p:cNvPr>
          <p:cNvPicPr>
            <a:picLocks noChangeAspect="1" noChangeArrowheads="1"/>
          </p:cNvPicPr>
          <p:nvPr/>
        </p:nvPicPr>
        <p:blipFill>
          <a:blip r:embed="rId8" cstate="print"/>
          <a:srcRect/>
          <a:stretch>
            <a:fillRect/>
          </a:stretch>
        </p:blipFill>
        <p:spPr bwMode="auto">
          <a:xfrm>
            <a:off x="9529119" y="896302"/>
            <a:ext cx="1018680" cy="760422"/>
          </a:xfrm>
          <a:prstGeom prst="rect">
            <a:avLst/>
          </a:prstGeom>
          <a:noFill/>
          <a:ln w="9525">
            <a:noFill/>
            <a:miter lim="800000"/>
            <a:headEnd/>
            <a:tailEnd/>
          </a:ln>
        </p:spPr>
      </p:pic>
      <p:sp>
        <p:nvSpPr>
          <p:cNvPr id="32" name="Rettangolo 31">
            <a:extLst>
              <a:ext uri="{FF2B5EF4-FFF2-40B4-BE49-F238E27FC236}">
                <a16:creationId xmlns:a16="http://schemas.microsoft.com/office/drawing/2014/main" id="{9AB944F8-EF7D-4CAB-A18E-2BD86D2FC29B}"/>
              </a:ext>
            </a:extLst>
          </p:cNvPr>
          <p:cNvSpPr/>
          <p:nvPr/>
        </p:nvSpPr>
        <p:spPr>
          <a:xfrm>
            <a:off x="449552" y="5038445"/>
            <a:ext cx="6041400" cy="400110"/>
          </a:xfrm>
          <a:prstGeom prst="rect">
            <a:avLst/>
          </a:prstGeom>
        </p:spPr>
        <p:txBody>
          <a:bodyPr wrap="square">
            <a:spAutoFit/>
          </a:bodyPr>
          <a:lstStyle/>
          <a:p>
            <a:pPr algn="just"/>
            <a:r>
              <a:rPr lang="en-US" sz="1000" b="1" dirty="0"/>
              <a:t>ASL BN main tasks and role in </a:t>
            </a:r>
            <a:r>
              <a:rPr lang="en-US" sz="1000" b="1" dirty="0" err="1"/>
              <a:t>eCARE</a:t>
            </a:r>
            <a:r>
              <a:rPr lang="en-US" sz="1000" b="1" dirty="0"/>
              <a:t>: </a:t>
            </a:r>
            <a:endParaRPr lang="en-US" sz="1000" dirty="0"/>
          </a:p>
          <a:p>
            <a:pPr algn="just">
              <a:buFontTx/>
              <a:buChar char="-"/>
            </a:pPr>
            <a:r>
              <a:rPr lang="it-IT" sz="1000" dirty="0" err="1"/>
              <a:t>Lead</a:t>
            </a:r>
            <a:r>
              <a:rPr lang="it-IT" sz="1000" dirty="0"/>
              <a:t> </a:t>
            </a:r>
            <a:r>
              <a:rPr lang="it-IT" sz="1000" dirty="0" err="1"/>
              <a:t>procurer</a:t>
            </a:r>
            <a:r>
              <a:rPr lang="it-IT" sz="1000" dirty="0"/>
              <a:t>  &amp; </a:t>
            </a:r>
            <a:r>
              <a:rPr lang="en-US" sz="1000" dirty="0"/>
              <a:t> Responsible of Procurement and Contract implementation</a:t>
            </a:r>
          </a:p>
        </p:txBody>
      </p:sp>
    </p:spTree>
    <p:extLst>
      <p:ext uri="{BB962C8B-B14F-4D97-AF65-F5344CB8AC3E}">
        <p14:creationId xmlns:p14="http://schemas.microsoft.com/office/powerpoint/2010/main" val="243698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77215-176B-48F3-8EA7-0B8FD213D845}"/>
              </a:ext>
            </a:extLst>
          </p:cNvPr>
          <p:cNvSpPr>
            <a:spLocks noGrp="1"/>
          </p:cNvSpPr>
          <p:nvPr>
            <p:ph type="title"/>
          </p:nvPr>
        </p:nvSpPr>
        <p:spPr>
          <a:xfrm>
            <a:off x="426000" y="479756"/>
            <a:ext cx="9304436" cy="382299"/>
          </a:xfrm>
        </p:spPr>
        <p:txBody>
          <a:bodyPr/>
          <a:lstStyle/>
          <a:p>
            <a:r>
              <a:rPr lang="it-IT" sz="2400" b="1" dirty="0">
                <a:solidFill>
                  <a:schemeClr val="accent1">
                    <a:lumMod val="50000"/>
                  </a:schemeClr>
                </a:solidFill>
                <a:effectLst>
                  <a:outerShdw blurRad="38100" dist="38100" dir="2700000" algn="tl">
                    <a:srgbClr val="000000">
                      <a:alpha val="43137"/>
                    </a:srgbClr>
                  </a:outerShdw>
                </a:effectLst>
              </a:rPr>
              <a:t>iPS Project </a:t>
            </a:r>
            <a:r>
              <a:rPr lang="it-IT" sz="2400" b="1" dirty="0" err="1">
                <a:solidFill>
                  <a:schemeClr val="accent1">
                    <a:lumMod val="50000"/>
                  </a:schemeClr>
                </a:solidFill>
                <a:effectLst>
                  <a:outerShdw blurRad="38100" dist="38100" dir="2700000" algn="tl">
                    <a:srgbClr val="000000">
                      <a:alpha val="43137"/>
                    </a:srgbClr>
                  </a:outerShdw>
                </a:effectLst>
              </a:rPr>
              <a:t>Outcomes</a:t>
            </a:r>
            <a:r>
              <a:rPr lang="it-IT" sz="2400" b="1" dirty="0">
                <a:solidFill>
                  <a:schemeClr val="accent1">
                    <a:lumMod val="50000"/>
                  </a:schemeClr>
                </a:solidFill>
                <a:effectLst>
                  <a:outerShdw blurRad="38100" dist="38100" dir="2700000" algn="tl">
                    <a:srgbClr val="000000">
                      <a:alpha val="43137"/>
                    </a:srgbClr>
                  </a:outerShdw>
                </a:effectLst>
              </a:rPr>
              <a:t> – ASLBN </a:t>
            </a:r>
            <a:r>
              <a:rPr lang="it-IT" sz="2000" b="1" dirty="0">
                <a:solidFill>
                  <a:schemeClr val="accent1">
                    <a:lumMod val="50000"/>
                  </a:schemeClr>
                </a:solidFill>
                <a:effectLst>
                  <a:outerShdw blurRad="38100" dist="38100" dir="2700000" algn="tl">
                    <a:srgbClr val="000000">
                      <a:alpha val="43137"/>
                    </a:srgbClr>
                  </a:outerShdw>
                </a:effectLst>
              </a:rPr>
              <a:t>Challenges</a:t>
            </a:r>
            <a:endParaRPr lang="en-GB" noProof="0" dirty="0"/>
          </a:p>
        </p:txBody>
      </p:sp>
      <p:sp>
        <p:nvSpPr>
          <p:cNvPr id="5" name="Fußzeilenplatzhalter 4">
            <a:extLst>
              <a:ext uri="{FF2B5EF4-FFF2-40B4-BE49-F238E27FC236}">
                <a16:creationId xmlns:a16="http://schemas.microsoft.com/office/drawing/2014/main" id="{D4631D21-9318-4F00-B6EF-E32C3FF16647}"/>
              </a:ext>
            </a:extLst>
          </p:cNvPr>
          <p:cNvSpPr>
            <a:spLocks noGrp="1"/>
          </p:cNvSpPr>
          <p:nvPr>
            <p:ph type="ftr" sz="quarter" idx="3"/>
          </p:nvPr>
        </p:nvSpPr>
        <p:spPr/>
        <p:txBody>
          <a:bodyPr/>
          <a:lstStyle/>
          <a:p>
            <a:r>
              <a:rPr lang="en-GB" dirty="0"/>
              <a:t>iProcureSecurity PCP</a:t>
            </a:r>
          </a:p>
        </p:txBody>
      </p:sp>
      <p:sp>
        <p:nvSpPr>
          <p:cNvPr id="6" name="Foliennummernplatzhalter 5">
            <a:extLst>
              <a:ext uri="{FF2B5EF4-FFF2-40B4-BE49-F238E27FC236}">
                <a16:creationId xmlns:a16="http://schemas.microsoft.com/office/drawing/2014/main" id="{608F9807-20B4-4C79-900A-9F9D4D93727C}"/>
              </a:ext>
            </a:extLst>
          </p:cNvPr>
          <p:cNvSpPr>
            <a:spLocks noGrp="1"/>
          </p:cNvSpPr>
          <p:nvPr>
            <p:ph type="sldNum" sz="quarter" idx="4"/>
          </p:nvPr>
        </p:nvSpPr>
        <p:spPr/>
        <p:txBody>
          <a:bodyPr/>
          <a:lstStyle/>
          <a:p>
            <a:fld id="{7D8F40E6-5147-4048-8648-74966E0AD208}" type="slidenum">
              <a:rPr lang="en-GB" smtClean="0"/>
              <a:pPr/>
              <a:t>23</a:t>
            </a:fld>
            <a:endParaRPr lang="en-GB"/>
          </a:p>
        </p:txBody>
      </p:sp>
      <p:sp>
        <p:nvSpPr>
          <p:cNvPr id="12" name="Segnaposto contenuto 2">
            <a:extLst>
              <a:ext uri="{FF2B5EF4-FFF2-40B4-BE49-F238E27FC236}">
                <a16:creationId xmlns:a16="http://schemas.microsoft.com/office/drawing/2014/main" id="{543CEBE4-F039-4EC7-A02A-A1588C973665}"/>
              </a:ext>
            </a:extLst>
          </p:cNvPr>
          <p:cNvSpPr>
            <a:spLocks noGrp="1"/>
          </p:cNvSpPr>
          <p:nvPr>
            <p:ph idx="1"/>
          </p:nvPr>
        </p:nvSpPr>
        <p:spPr>
          <a:xfrm>
            <a:off x="291914" y="1055351"/>
            <a:ext cx="6065949" cy="5163100"/>
          </a:xfrm>
          <a:solidFill>
            <a:schemeClr val="accent4">
              <a:lumMod val="20000"/>
              <a:lumOff val="80000"/>
            </a:schemeClr>
          </a:solidFill>
          <a:ln w="38100">
            <a:solidFill>
              <a:schemeClr val="accent4">
                <a:lumMod val="75000"/>
              </a:schemeClr>
            </a:solidFill>
          </a:ln>
        </p:spPr>
        <p:txBody>
          <a:bodyPr>
            <a:normAutofit fontScale="92500"/>
          </a:bodyPr>
          <a:lstStyle/>
          <a:p>
            <a:pPr marL="144000" indent="0" algn="just">
              <a:buNone/>
            </a:pPr>
            <a:endParaRPr lang="en-US" sz="1600" dirty="0"/>
          </a:p>
          <a:p>
            <a:pPr marL="144000" indent="0" algn="just">
              <a:buNone/>
            </a:pPr>
            <a:r>
              <a:rPr lang="en-US" sz="1600" dirty="0"/>
              <a:t>ASL BN participates in the </a:t>
            </a:r>
            <a:r>
              <a:rPr lang="en-US" sz="1600" dirty="0" err="1"/>
              <a:t>iPS</a:t>
            </a:r>
            <a:r>
              <a:rPr lang="en-US" sz="1600" dirty="0"/>
              <a:t> project with the full support of the Emergency Medical Services of Campania Region and the Health Agency’s General Management. </a:t>
            </a:r>
          </a:p>
          <a:p>
            <a:pPr marL="144000" indent="0" algn="just">
              <a:buNone/>
            </a:pPr>
            <a:r>
              <a:rPr lang="en-US" sz="1600" dirty="0"/>
              <a:t>The objective of ASL BN is to improve the quality of life of the patients, preventing diseases and managing emergencies with a multidimensional approach </a:t>
            </a:r>
            <a:r>
              <a:rPr lang="en-US" sz="1600" dirty="0" err="1"/>
              <a:t>throught</a:t>
            </a:r>
            <a:r>
              <a:rPr lang="en-US" sz="1600" dirty="0"/>
              <a:t> digital disruptive innovation solutions.</a:t>
            </a:r>
          </a:p>
          <a:p>
            <a:pPr marL="144000" indent="0" algn="just">
              <a:buNone/>
            </a:pPr>
            <a:r>
              <a:rPr lang="en-US" sz="1600" dirty="0"/>
              <a:t>ASL BN Challenges:</a:t>
            </a:r>
          </a:p>
          <a:p>
            <a:pPr marL="144000" indent="0" algn="just">
              <a:buFontTx/>
              <a:buChar char="-"/>
            </a:pPr>
            <a:r>
              <a:rPr lang="en-US" sz="1600" dirty="0"/>
              <a:t> provide its patients </a:t>
            </a:r>
            <a:r>
              <a:rPr lang="en-US" sz="1600" b="1" dirty="0"/>
              <a:t>with innovative digital solutions for the prevention and complete management of emergency services and therapeutic diagnostic path</a:t>
            </a:r>
            <a:r>
              <a:rPr lang="en-US" sz="1600" dirty="0"/>
              <a:t>, aimed at encouraging independent living, well-being and supporting the transition to integrated care.</a:t>
            </a:r>
          </a:p>
          <a:p>
            <a:pPr marL="144000" indent="0" algn="just">
              <a:buFontTx/>
              <a:buChar char="-"/>
            </a:pPr>
            <a:r>
              <a:rPr lang="en-US" sz="1600" b="1" dirty="0"/>
              <a:t>improve and manage a smart and integrated emergency health management system</a:t>
            </a:r>
          </a:p>
          <a:p>
            <a:pPr marL="144000" algn="just"/>
            <a:r>
              <a:rPr lang="en-US" sz="1600" dirty="0"/>
              <a:t>- </a:t>
            </a:r>
            <a:r>
              <a:rPr lang="en-US" sz="1600" b="1" dirty="0"/>
              <a:t>develop preventive heath models, which increase the effectiveness and efficiency of health and emergency services, reducing social and economic costs</a:t>
            </a:r>
            <a:r>
              <a:rPr lang="en-US" sz="1600" dirty="0"/>
              <a:t>.</a:t>
            </a:r>
          </a:p>
        </p:txBody>
      </p:sp>
      <p:sp>
        <p:nvSpPr>
          <p:cNvPr id="19" name="Freccia in giù 18">
            <a:extLst>
              <a:ext uri="{FF2B5EF4-FFF2-40B4-BE49-F238E27FC236}">
                <a16:creationId xmlns:a16="http://schemas.microsoft.com/office/drawing/2014/main" id="{2E34DCFE-034C-458C-BB69-068C0D39C949}"/>
              </a:ext>
            </a:extLst>
          </p:cNvPr>
          <p:cNvSpPr/>
          <p:nvPr/>
        </p:nvSpPr>
        <p:spPr>
          <a:xfrm>
            <a:off x="9520893" y="3290423"/>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in giù 19">
            <a:extLst>
              <a:ext uri="{FF2B5EF4-FFF2-40B4-BE49-F238E27FC236}">
                <a16:creationId xmlns:a16="http://schemas.microsoft.com/office/drawing/2014/main" id="{C26CBF24-C974-41BB-A284-1CB56DF0B3CD}"/>
              </a:ext>
            </a:extLst>
          </p:cNvPr>
          <p:cNvSpPr/>
          <p:nvPr/>
        </p:nvSpPr>
        <p:spPr>
          <a:xfrm rot="10800000">
            <a:off x="8440773" y="3247599"/>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2" cstate="print"/>
          <a:srcRect/>
          <a:stretch>
            <a:fillRect/>
          </a:stretch>
        </p:blipFill>
        <p:spPr bwMode="auto">
          <a:xfrm>
            <a:off x="7368002" y="780814"/>
            <a:ext cx="4224271" cy="2481194"/>
          </a:xfrm>
          <a:prstGeom prst="rect">
            <a:avLst/>
          </a:prstGeom>
          <a:noFill/>
          <a:ln w="9525">
            <a:noFill/>
            <a:miter lim="800000"/>
            <a:headEnd/>
            <a:tailEnd/>
          </a:ln>
          <a:effectLst/>
        </p:spPr>
      </p:pic>
      <p:pic>
        <p:nvPicPr>
          <p:cNvPr id="23" name="Picture 20" descr="caffet10">
            <a:extLst>
              <a:ext uri="{FF2B5EF4-FFF2-40B4-BE49-F238E27FC236}">
                <a16:creationId xmlns:a16="http://schemas.microsoft.com/office/drawing/2014/main" id="{3AA0836F-B8E6-451C-8FD9-7501862B2DD1}"/>
              </a:ext>
            </a:extLst>
          </p:cNvPr>
          <p:cNvPicPr>
            <a:picLocks noChangeAspect="1" noChangeArrowheads="1"/>
          </p:cNvPicPr>
          <p:nvPr/>
        </p:nvPicPr>
        <p:blipFill>
          <a:blip r:embed="rId3" cstate="print"/>
          <a:srcRect/>
          <a:stretch>
            <a:fillRect/>
          </a:stretch>
        </p:blipFill>
        <p:spPr bwMode="auto">
          <a:xfrm>
            <a:off x="7368002" y="3849107"/>
            <a:ext cx="1331767" cy="1169863"/>
          </a:xfrm>
          <a:prstGeom prst="rect">
            <a:avLst/>
          </a:prstGeom>
          <a:noFill/>
          <a:ln w="9525">
            <a:noFill/>
            <a:miter lim="800000"/>
            <a:headEnd/>
            <a:tailEnd/>
          </a:ln>
        </p:spPr>
      </p:pic>
      <p:pic>
        <p:nvPicPr>
          <p:cNvPr id="24" name="Picture 4" descr="http://www.pnext.eu/files/images/picture/tailored.jpg">
            <a:extLst>
              <a:ext uri="{FF2B5EF4-FFF2-40B4-BE49-F238E27FC236}">
                <a16:creationId xmlns:a16="http://schemas.microsoft.com/office/drawing/2014/main" id="{25D36499-84E8-4C8B-B630-F508FD6BB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9769" y="3866487"/>
            <a:ext cx="1165296" cy="1165297"/>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Rettangolo 24">
            <a:extLst>
              <a:ext uri="{FF2B5EF4-FFF2-40B4-BE49-F238E27FC236}">
                <a16:creationId xmlns:a16="http://schemas.microsoft.com/office/drawing/2014/main" id="{35516A96-81B1-4CF2-8C04-47A5E090B7C6}"/>
              </a:ext>
            </a:extLst>
          </p:cNvPr>
          <p:cNvSpPr/>
          <p:nvPr/>
        </p:nvSpPr>
        <p:spPr>
          <a:xfrm>
            <a:off x="7889419" y="6259810"/>
            <a:ext cx="3348729" cy="461665"/>
          </a:xfrm>
          <a:prstGeom prst="rect">
            <a:avLst/>
          </a:prstGeom>
        </p:spPr>
        <p:txBody>
          <a:bodyPr wrap="square">
            <a:spAutoFit/>
          </a:bodyPr>
          <a:lstStyle/>
          <a:p>
            <a:pPr algn="ctr"/>
            <a:r>
              <a:rPr lang="en-US" sz="800" b="1" dirty="0">
                <a:solidFill>
                  <a:schemeClr val="accent2">
                    <a:lumMod val="75000"/>
                  </a:schemeClr>
                </a:solidFill>
              </a:rPr>
              <a:t>Innovation Technology cannot be separated from the organization or from its users, but co-evolves with them, contributing to new organizational forms</a:t>
            </a:r>
            <a:endParaRPr lang="it-IT" sz="800" b="1" dirty="0">
              <a:solidFill>
                <a:schemeClr val="accent2">
                  <a:lumMod val="75000"/>
                </a:schemeClr>
              </a:solidFill>
            </a:endParaRPr>
          </a:p>
        </p:txBody>
      </p:sp>
      <p:pic>
        <p:nvPicPr>
          <p:cNvPr id="26" name="Immagine 25">
            <a:extLst>
              <a:ext uri="{FF2B5EF4-FFF2-40B4-BE49-F238E27FC236}">
                <a16:creationId xmlns:a16="http://schemas.microsoft.com/office/drawing/2014/main" id="{0048616D-7711-42C6-8138-ABFD8E800596}"/>
              </a:ext>
            </a:extLst>
          </p:cNvPr>
          <p:cNvPicPr>
            <a:picLocks noChangeAspect="1"/>
          </p:cNvPicPr>
          <p:nvPr/>
        </p:nvPicPr>
        <p:blipFill rotWithShape="1">
          <a:blip r:embed="rId5" cstate="print"/>
          <a:srcRect l="2252" r="1581" b="5732"/>
          <a:stretch/>
        </p:blipFill>
        <p:spPr>
          <a:xfrm>
            <a:off x="7566857" y="5050648"/>
            <a:ext cx="3513011" cy="993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Freccia a destra 26">
            <a:extLst>
              <a:ext uri="{FF2B5EF4-FFF2-40B4-BE49-F238E27FC236}">
                <a16:creationId xmlns:a16="http://schemas.microsoft.com/office/drawing/2014/main" id="{1128B8A8-1EC6-472C-B46A-66EEBB0E291D}"/>
              </a:ext>
            </a:extLst>
          </p:cNvPr>
          <p:cNvSpPr/>
          <p:nvPr/>
        </p:nvSpPr>
        <p:spPr>
          <a:xfrm>
            <a:off x="7940700" y="5975128"/>
            <a:ext cx="2636842" cy="227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Picture 2" descr="C:\Alberto\ASL\SPP\Ingegneria Clinica\AIIC - Ordine\expo 2016\dm-e-ict\dm-e-ict-ajn1py572737f1\content\data\repo\900164953.jpg">
            <a:extLst>
              <a:ext uri="{FF2B5EF4-FFF2-40B4-BE49-F238E27FC236}">
                <a16:creationId xmlns:a16="http://schemas.microsoft.com/office/drawing/2014/main" id="{6CE3C58F-2514-4986-B42C-FB8E7C5A5B9D}"/>
              </a:ext>
            </a:extLst>
          </p:cNvPr>
          <p:cNvPicPr>
            <a:picLocks noChangeAspect="1" noChangeArrowheads="1"/>
          </p:cNvPicPr>
          <p:nvPr/>
        </p:nvPicPr>
        <p:blipFill>
          <a:blip r:embed="rId6" cstate="print"/>
          <a:srcRect/>
          <a:stretch>
            <a:fillRect/>
          </a:stretch>
        </p:blipFill>
        <p:spPr bwMode="auto">
          <a:xfrm>
            <a:off x="9916937" y="3866487"/>
            <a:ext cx="1389139" cy="1198427"/>
          </a:xfrm>
          <a:prstGeom prst="rect">
            <a:avLst/>
          </a:prstGeom>
          <a:noFill/>
        </p:spPr>
      </p:pic>
    </p:spTree>
    <p:extLst>
      <p:ext uri="{BB962C8B-B14F-4D97-AF65-F5344CB8AC3E}">
        <p14:creationId xmlns:p14="http://schemas.microsoft.com/office/powerpoint/2010/main" val="132697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4"/>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267" name="Google Shape;267;p14"/>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4"/>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4"/>
          <p:cNvSpPr txBox="1"/>
          <p:nvPr/>
        </p:nvSpPr>
        <p:spPr>
          <a:xfrm>
            <a:off x="5946274" y="2498163"/>
            <a:ext cx="4075912"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Verdana"/>
                <a:ea typeface="Verdana"/>
                <a:cs typeface="Verdana"/>
                <a:sym typeface="Verdana"/>
              </a:rPr>
              <a:t>Andrea </a:t>
            </a:r>
            <a:r>
              <a:rPr lang="en-US" sz="3200" b="0" i="0" u="none" strike="noStrike" cap="none" dirty="0" err="1">
                <a:solidFill>
                  <a:schemeClr val="lt1"/>
                </a:solidFill>
                <a:latin typeface="Verdana"/>
                <a:ea typeface="Verdana"/>
                <a:cs typeface="Verdana"/>
                <a:sym typeface="Verdana"/>
              </a:rPr>
              <a:t>Comelli</a:t>
            </a:r>
            <a:endParaRPr sz="1400" b="0" i="0" u="none" strike="noStrike" cap="none" dirty="0">
              <a:solidFill>
                <a:srgbClr val="000000"/>
              </a:solidFill>
              <a:latin typeface="Arial"/>
              <a:ea typeface="Arial"/>
              <a:cs typeface="Arial"/>
              <a:sym typeface="Arial"/>
            </a:endParaRPr>
          </a:p>
        </p:txBody>
      </p:sp>
      <p:sp>
        <p:nvSpPr>
          <p:cNvPr id="270" name="Google Shape;270;p14"/>
          <p:cNvSpPr txBox="1"/>
          <p:nvPr/>
        </p:nvSpPr>
        <p:spPr>
          <a:xfrm>
            <a:off x="5989576" y="3736015"/>
            <a:ext cx="3996396" cy="1846659"/>
          </a:xfrm>
          <a:prstGeom prst="rect">
            <a:avLst/>
          </a:prstGeom>
          <a:noFill/>
          <a:ln>
            <a:noFill/>
          </a:ln>
        </p:spPr>
        <p:txBody>
          <a:bodyPr spcFirstLastPara="1" wrap="square" lIns="0" tIns="0" rIns="0" bIns="0" anchor="t" anchorCtr="0">
            <a:spAutoFit/>
          </a:bodyPr>
          <a:lstStyle/>
          <a:p>
            <a:pPr lvl="0">
              <a:lnSpc>
                <a:spcPct val="150000"/>
              </a:lnSpc>
              <a:buSzPts val="2000"/>
            </a:pPr>
            <a:r>
              <a:rPr lang="it-IT" sz="2000" dirty="0">
                <a:solidFill>
                  <a:schemeClr val="lt1"/>
                </a:solidFill>
                <a:latin typeface="Verdana"/>
                <a:ea typeface="Verdana"/>
                <a:sym typeface="Verdana"/>
              </a:rPr>
              <a:t>Direttore "ad interim" SSD </a:t>
            </a:r>
            <a:r>
              <a:rPr lang="it-IT" sz="2000" dirty="0" err="1">
                <a:solidFill>
                  <a:schemeClr val="lt1"/>
                </a:solidFill>
                <a:latin typeface="Verdana"/>
                <a:ea typeface="Verdana"/>
                <a:sym typeface="Verdana"/>
              </a:rPr>
              <a:t>Maxiemergenza</a:t>
            </a:r>
            <a:endParaRPr lang="it-IT" sz="2000" dirty="0">
              <a:solidFill>
                <a:schemeClr val="lt1"/>
              </a:solidFill>
              <a:latin typeface="Verdana"/>
              <a:ea typeface="Verdana"/>
              <a:sym typeface="Verdana"/>
            </a:endParaRPr>
          </a:p>
          <a:p>
            <a:pPr marL="0" marR="0" lvl="0" indent="0" algn="l" rtl="0">
              <a:lnSpc>
                <a:spcPct val="150000"/>
              </a:lnSpc>
              <a:spcBef>
                <a:spcPts val="0"/>
              </a:spcBef>
              <a:spcAft>
                <a:spcPts val="0"/>
              </a:spcAft>
              <a:buClr>
                <a:srgbClr val="000000"/>
              </a:buClr>
              <a:buSzPts val="2000"/>
              <a:buFont typeface="Arial"/>
              <a:buNone/>
            </a:pPr>
            <a:r>
              <a:rPr lang="en-GB" sz="2000" dirty="0">
                <a:solidFill>
                  <a:schemeClr val="lt1"/>
                </a:solidFill>
                <a:latin typeface="Verdana"/>
                <a:ea typeface="Verdana"/>
                <a:sym typeface="Verdana"/>
              </a:rPr>
              <a:t>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p:txBody>
      </p:sp>
      <p:sp>
        <p:nvSpPr>
          <p:cNvPr id="272" name="Google Shape;272;p14"/>
          <p:cNvSpPr txBox="1"/>
          <p:nvPr/>
        </p:nvSpPr>
        <p:spPr>
          <a:xfrm>
            <a:off x="1591146" y="1146198"/>
            <a:ext cx="87750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9325D"/>
                </a:solidFill>
                <a:latin typeface="Verdana"/>
                <a:ea typeface="Verdana"/>
                <a:cs typeface="Verdana"/>
                <a:sym typeface="Verdana"/>
              </a:rPr>
              <a:t>M</a:t>
            </a:r>
            <a:r>
              <a:rPr lang="en-US" sz="3600" b="1" i="0" u="none" strike="noStrike" cap="none">
                <a:solidFill>
                  <a:srgbClr val="1B456C"/>
                </a:solidFill>
                <a:latin typeface="Verdana"/>
                <a:ea typeface="Verdana"/>
                <a:cs typeface="Verdana"/>
                <a:sym typeface="Verdana"/>
              </a:rPr>
              <a:t>AIN CHALLENGES &amp; SCOPE</a:t>
            </a:r>
            <a:endParaRPr sz="3600" b="0" i="0" u="none" strike="noStrike" cap="none">
              <a:solidFill>
                <a:srgbClr val="1B456C"/>
              </a:solidFill>
              <a:latin typeface="Verdana"/>
              <a:ea typeface="Verdana"/>
              <a:cs typeface="Verdana"/>
              <a:sym typeface="Verdana"/>
            </a:endParaRPr>
          </a:p>
        </p:txBody>
      </p:sp>
      <p:pic>
        <p:nvPicPr>
          <p:cNvPr id="10" name="Google Shape;200;p10" descr="Ein Bild, das Text enthält.&#10;&#10;Automatisch generierte Beschreibung"/>
          <p:cNvPicPr preferRelativeResize="0"/>
          <p:nvPr/>
        </p:nvPicPr>
        <p:blipFill rotWithShape="1">
          <a:blip r:embed="rId4">
            <a:alphaModFix/>
          </a:blip>
          <a:srcRect/>
          <a:stretch/>
        </p:blipFill>
        <p:spPr>
          <a:xfrm>
            <a:off x="6000063" y="5018584"/>
            <a:ext cx="1035439" cy="560356"/>
          </a:xfrm>
          <a:prstGeom prst="rect">
            <a:avLst/>
          </a:prstGeom>
          <a:noFill/>
          <a:ln>
            <a:noFill/>
          </a:ln>
        </p:spPr>
      </p:pic>
      <p:pic>
        <p:nvPicPr>
          <p:cNvPr id="11" name="Google Shape;106;p4"/>
          <p:cNvPicPr preferRelativeResize="0"/>
          <p:nvPr/>
        </p:nvPicPr>
        <p:blipFill rotWithShape="1">
          <a:blip r:embed="rId5">
            <a:alphaModFix/>
          </a:blip>
          <a:srcRect t="3668" b="19099"/>
          <a:stretch/>
        </p:blipFill>
        <p:spPr>
          <a:xfrm>
            <a:off x="1159830" y="2743198"/>
            <a:ext cx="2630398" cy="28185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276"/>
        <p:cNvGrpSpPr/>
        <p:nvPr/>
      </p:nvGrpSpPr>
      <p:grpSpPr>
        <a:xfrm>
          <a:off x="0" y="0"/>
          <a:ext cx="0" cy="0"/>
          <a:chOff x="0" y="0"/>
          <a:chExt cx="0" cy="0"/>
        </a:xfrm>
      </p:grpSpPr>
      <p:pic>
        <p:nvPicPr>
          <p:cNvPr id="277" name="Google Shape;277;p16" descr="A picture containing grass, outdoor, sky, road&#10;&#10;Description automatically generated"/>
          <p:cNvPicPr preferRelativeResize="0"/>
          <p:nvPr/>
        </p:nvPicPr>
        <p:blipFill rotWithShape="1">
          <a:blip r:embed="rId3">
            <a:alphaModFix amt="10000"/>
          </a:blip>
          <a:srcRect l="17526"/>
          <a:stretch/>
        </p:blipFill>
        <p:spPr>
          <a:xfrm>
            <a:off x="5577994" y="762000"/>
            <a:ext cx="6462041" cy="5223494"/>
          </a:xfrm>
          <a:prstGeom prst="rect">
            <a:avLst/>
          </a:prstGeom>
          <a:noFill/>
          <a:ln>
            <a:noFill/>
          </a:ln>
        </p:spPr>
      </p:pic>
      <p:pic>
        <p:nvPicPr>
          <p:cNvPr id="278" name="Google Shape;278;p16"/>
          <p:cNvPicPr preferRelativeResize="0"/>
          <p:nvPr/>
        </p:nvPicPr>
        <p:blipFill rotWithShape="1">
          <a:blip r:embed="rId4">
            <a:alphaModFix/>
          </a:blip>
          <a:srcRect/>
          <a:stretch/>
        </p:blipFill>
        <p:spPr>
          <a:xfrm>
            <a:off x="9007813" y="288858"/>
            <a:ext cx="2851824" cy="344596"/>
          </a:xfrm>
          <a:prstGeom prst="rect">
            <a:avLst/>
          </a:prstGeom>
          <a:noFill/>
          <a:ln>
            <a:noFill/>
          </a:ln>
        </p:spPr>
      </p:pic>
      <p:sp>
        <p:nvSpPr>
          <p:cNvPr id="279" name="Google Shape;279;p16"/>
          <p:cNvSpPr txBox="1"/>
          <p:nvPr/>
        </p:nvSpPr>
        <p:spPr>
          <a:xfrm>
            <a:off x="501272" y="631618"/>
            <a:ext cx="7809496" cy="453394"/>
          </a:xfrm>
          <a:prstGeom prst="rect">
            <a:avLst/>
          </a:prstGeom>
          <a:noFill/>
          <a:ln>
            <a:noFill/>
          </a:ln>
        </p:spPr>
        <p:txBody>
          <a:bodyPr spcFirstLastPara="1" wrap="square" lIns="0" tIns="0" rIns="0" bIns="0" anchor="t" anchorCtr="0">
            <a:spAutoFit/>
          </a:bodyPr>
          <a:lstStyle/>
          <a:p>
            <a:pPr marL="0" marR="0" lvl="0" indent="0" algn="l" rtl="0">
              <a:lnSpc>
                <a:spcPct val="87750"/>
              </a:lnSpc>
              <a:spcBef>
                <a:spcPts val="0"/>
              </a:spcBef>
              <a:spcAft>
                <a:spcPts val="0"/>
              </a:spcAft>
              <a:buClr>
                <a:srgbClr val="D9325D"/>
              </a:buClr>
              <a:buSzPts val="4000"/>
              <a:buFont typeface="Verdana"/>
              <a:buNone/>
            </a:pPr>
            <a:r>
              <a:rPr lang="en-US" sz="4000" b="1" i="0" u="none" strike="noStrike" cap="none" dirty="0">
                <a:solidFill>
                  <a:srgbClr val="D9325D"/>
                </a:solidFill>
                <a:latin typeface="Verdana"/>
                <a:ea typeface="Verdana"/>
                <a:cs typeface="Verdana"/>
                <a:sym typeface="Verdana"/>
              </a:rPr>
              <a:t>M</a:t>
            </a:r>
            <a:r>
              <a:rPr lang="en-US" sz="4000" b="1" i="0" u="none" strike="noStrike" cap="none" dirty="0">
                <a:solidFill>
                  <a:srgbClr val="FFFFFF"/>
                </a:solidFill>
                <a:latin typeface="Verdana"/>
                <a:ea typeface="Verdana"/>
                <a:cs typeface="Verdana"/>
                <a:sym typeface="Verdana"/>
              </a:rPr>
              <a:t>otivation</a:t>
            </a:r>
            <a:endParaRPr sz="1400" b="0" i="0" u="none" strike="noStrike" cap="none" dirty="0">
              <a:solidFill>
                <a:srgbClr val="000000"/>
              </a:solidFill>
              <a:latin typeface="Arial"/>
              <a:ea typeface="Arial"/>
              <a:cs typeface="Arial"/>
              <a:sym typeface="Arial"/>
            </a:endParaRPr>
          </a:p>
        </p:txBody>
      </p:sp>
      <p:sp>
        <p:nvSpPr>
          <p:cNvPr id="280" name="Google Shape;280;p16"/>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6"/>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6"/>
          <p:cNvSpPr txBox="1"/>
          <p:nvPr/>
        </p:nvSpPr>
        <p:spPr>
          <a:xfrm>
            <a:off x="1190625" y="1403350"/>
            <a:ext cx="7396961" cy="29084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Common needs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Quick assessment of the situation on site (e.g. number, location, status of casualties)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Better and quicker planning onsite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Reducing reaction time to changing situations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Availability of data that help to make better informed decisions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More reliable tagging of casualties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Better interoperability with all relevant agencies in onsite/at disaster area</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Better distribution of resources at the scene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Increase in rapid transportation of casualties (According to their status)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Right distribution of casualties to avoid overcrowded hospitals</a:t>
            </a:r>
            <a:endParaRPr sz="1400" b="0" i="0" u="none" strike="noStrike" cap="none" dirty="0">
              <a:solidFill>
                <a:srgbClr val="000000"/>
              </a:solidFill>
              <a:latin typeface="Arial"/>
              <a:ea typeface="Arial"/>
              <a:cs typeface="Arial"/>
              <a:sym typeface="Arial"/>
            </a:endParaRPr>
          </a:p>
        </p:txBody>
      </p:sp>
      <p:sp>
        <p:nvSpPr>
          <p:cNvPr id="283" name="Google Shape;283;p16"/>
          <p:cNvSpPr/>
          <p:nvPr/>
        </p:nvSpPr>
        <p:spPr>
          <a:xfrm>
            <a:off x="700436" y="4347741"/>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6"/>
          <p:cNvSpPr/>
          <p:nvPr/>
        </p:nvSpPr>
        <p:spPr>
          <a:xfrm>
            <a:off x="645660" y="4264700"/>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6"/>
          <p:cNvSpPr txBox="1"/>
          <p:nvPr/>
        </p:nvSpPr>
        <p:spPr>
          <a:xfrm>
            <a:off x="1266825" y="4308475"/>
            <a:ext cx="8550276" cy="2169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Innovative EMS approaches should: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make the EMS system interoperable and travel with the casualty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make the status very visible in all situations and weather conditions (night, smoke, etc.)</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allow data transfer to EMS decision makers onsite and enable hem to distribute resources and </a:t>
            </a:r>
            <a:br>
              <a:rPr lang="en-US" sz="1600" b="0" i="0" u="none" strike="noStrike" cap="none" dirty="0">
                <a:solidFill>
                  <a:schemeClr val="lt1"/>
                </a:solidFill>
                <a:latin typeface="Calibri"/>
                <a:ea typeface="Calibri"/>
                <a:cs typeface="Calibri"/>
                <a:sym typeface="Calibri"/>
              </a:rPr>
            </a:br>
            <a:r>
              <a:rPr lang="en-US" sz="1600" b="0" i="0" u="none" strike="noStrike" cap="none" dirty="0" err="1">
                <a:solidFill>
                  <a:schemeClr val="lt1"/>
                </a:solidFill>
                <a:latin typeface="Calibri"/>
                <a:ea typeface="Calibri"/>
                <a:cs typeface="Calibri"/>
                <a:sym typeface="Calibri"/>
              </a:rPr>
              <a:t>organise</a:t>
            </a:r>
            <a:r>
              <a:rPr lang="en-US" sz="1600" b="0" i="0" u="none" strike="noStrike" cap="none" dirty="0">
                <a:solidFill>
                  <a:schemeClr val="lt1"/>
                </a:solidFill>
                <a:latin typeface="Calibri"/>
                <a:ea typeface="Calibri"/>
                <a:cs typeface="Calibri"/>
                <a:sym typeface="Calibri"/>
              </a:rPr>
              <a:t> rapid transportation of casualties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save data for analysis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help during the handover process from outside to inside hospital</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allow overseeing the situation (number of casualties, location and status)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4"/>
          <p:cNvPicPr preferRelativeResize="0"/>
          <p:nvPr/>
        </p:nvPicPr>
        <p:blipFill rotWithShape="1">
          <a:blip r:embed="rId3">
            <a:alphaModFix/>
          </a:blip>
          <a:srcRect b="56006"/>
          <a:stretch/>
        </p:blipFill>
        <p:spPr>
          <a:xfrm>
            <a:off x="521825" y="3249480"/>
            <a:ext cx="9851798" cy="3238783"/>
          </a:xfrm>
          <a:prstGeom prst="rect">
            <a:avLst/>
          </a:prstGeom>
          <a:noFill/>
          <a:ln>
            <a:noFill/>
          </a:ln>
        </p:spPr>
      </p:pic>
      <p:grpSp>
        <p:nvGrpSpPr>
          <p:cNvPr id="291" name="Google Shape;291;p44"/>
          <p:cNvGrpSpPr/>
          <p:nvPr/>
        </p:nvGrpSpPr>
        <p:grpSpPr>
          <a:xfrm>
            <a:off x="575059" y="637549"/>
            <a:ext cx="379556" cy="379556"/>
            <a:chOff x="8840440" y="1083484"/>
            <a:chExt cx="486198" cy="486198"/>
          </a:xfrm>
        </p:grpSpPr>
        <p:sp>
          <p:nvSpPr>
            <p:cNvPr id="292" name="Google Shape;292;p44"/>
            <p:cNvSpPr/>
            <p:nvPr/>
          </p:nvSpPr>
          <p:spPr>
            <a:xfrm>
              <a:off x="8895216" y="1166525"/>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4"/>
            <p:cNvSpPr/>
            <p:nvPr/>
          </p:nvSpPr>
          <p:spPr>
            <a:xfrm>
              <a:off x="8840440" y="1083484"/>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4" name="Google Shape;294;p44"/>
          <p:cNvSpPr txBox="1"/>
          <p:nvPr/>
        </p:nvSpPr>
        <p:spPr>
          <a:xfrm>
            <a:off x="1045694" y="631331"/>
            <a:ext cx="9585200"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Verdana"/>
                <a:ea typeface="Verdana"/>
                <a:cs typeface="Verdana"/>
                <a:sym typeface="Verdana"/>
              </a:rPr>
              <a:t>Focus on complete on-site management</a:t>
            </a:r>
            <a:endParaRPr sz="1400" b="0" i="0" u="none" strike="noStrike" cap="none" dirty="0">
              <a:solidFill>
                <a:schemeClr val="lt1"/>
              </a:solidFill>
              <a:latin typeface="Arial"/>
              <a:ea typeface="Arial"/>
              <a:cs typeface="Arial"/>
              <a:sym typeface="Arial"/>
            </a:endParaRPr>
          </a:p>
        </p:txBody>
      </p:sp>
      <p:grpSp>
        <p:nvGrpSpPr>
          <p:cNvPr id="295" name="Google Shape;295;p44"/>
          <p:cNvGrpSpPr/>
          <p:nvPr/>
        </p:nvGrpSpPr>
        <p:grpSpPr>
          <a:xfrm>
            <a:off x="572660" y="1959494"/>
            <a:ext cx="379556" cy="379556"/>
            <a:chOff x="8840440" y="1083484"/>
            <a:chExt cx="486198" cy="486198"/>
          </a:xfrm>
        </p:grpSpPr>
        <p:sp>
          <p:nvSpPr>
            <p:cNvPr id="296" name="Google Shape;296;p44"/>
            <p:cNvSpPr/>
            <p:nvPr/>
          </p:nvSpPr>
          <p:spPr>
            <a:xfrm>
              <a:off x="8895216" y="1166525"/>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4"/>
            <p:cNvSpPr/>
            <p:nvPr/>
          </p:nvSpPr>
          <p:spPr>
            <a:xfrm>
              <a:off x="8840440" y="1083484"/>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8" name="Google Shape;298;p44"/>
          <p:cNvSpPr txBox="1"/>
          <p:nvPr/>
        </p:nvSpPr>
        <p:spPr>
          <a:xfrm>
            <a:off x="1043295" y="1953276"/>
            <a:ext cx="4729352"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Verdana"/>
                <a:ea typeface="Verdana"/>
                <a:cs typeface="Verdana"/>
                <a:sym typeface="Verdana"/>
              </a:rPr>
              <a:t>ICT-enabled support</a:t>
            </a:r>
            <a:endParaRPr sz="1400" b="0" i="0" u="none" strike="noStrike" cap="none" dirty="0">
              <a:solidFill>
                <a:schemeClr val="lt1"/>
              </a:solidFill>
              <a:latin typeface="Arial"/>
              <a:ea typeface="Arial"/>
              <a:cs typeface="Arial"/>
              <a:sym typeface="Arial"/>
            </a:endParaRPr>
          </a:p>
        </p:txBody>
      </p:sp>
      <p:sp>
        <p:nvSpPr>
          <p:cNvPr id="299" name="Google Shape;299;p44"/>
          <p:cNvSpPr txBox="1"/>
          <p:nvPr/>
        </p:nvSpPr>
        <p:spPr>
          <a:xfrm>
            <a:off x="1045222" y="2403999"/>
            <a:ext cx="6452858" cy="64633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Solutions are expected to provide the necessary devices that work together to manage the triage process (e.g. triage tags, mobile devices)</a:t>
            </a:r>
            <a:endParaRPr sz="1000" b="0" i="0" u="none" strike="noStrike" cap="none">
              <a:solidFill>
                <a:schemeClr val="lt1"/>
              </a:solidFill>
              <a:latin typeface="Arial"/>
              <a:ea typeface="Arial"/>
              <a:cs typeface="Arial"/>
              <a:sym typeface="Arial"/>
            </a:endParaRPr>
          </a:p>
        </p:txBody>
      </p:sp>
      <p:sp>
        <p:nvSpPr>
          <p:cNvPr id="300" name="Google Shape;300;p44"/>
          <p:cNvSpPr txBox="1"/>
          <p:nvPr/>
        </p:nvSpPr>
        <p:spPr>
          <a:xfrm>
            <a:off x="1039902" y="1095676"/>
            <a:ext cx="6275297" cy="64633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Verdana"/>
                <a:ea typeface="Verdana"/>
                <a:cs typeface="Verdana"/>
                <a:sym typeface="Verdana"/>
              </a:rPr>
              <a:t>… with links to further communication (e.g. EMCC) and health and care interfaces (e.g. data from triage passed on to the treatment </a:t>
            </a:r>
            <a:r>
              <a:rPr lang="en-US" sz="1400" b="0" i="0" u="none" strike="noStrike" cap="none" dirty="0" err="1">
                <a:solidFill>
                  <a:schemeClr val="lt1"/>
                </a:solidFill>
                <a:latin typeface="Verdana"/>
                <a:ea typeface="Verdana"/>
                <a:cs typeface="Verdana"/>
                <a:sym typeface="Verdana"/>
              </a:rPr>
              <a:t>centre</a:t>
            </a:r>
            <a:r>
              <a:rPr lang="en-US" sz="1400" b="0" i="0" u="none" strike="noStrike" cap="none" dirty="0">
                <a:solidFill>
                  <a:schemeClr val="lt1"/>
                </a:solidFill>
                <a:latin typeface="Verdana"/>
                <a:ea typeface="Verdana"/>
                <a:cs typeface="Verdana"/>
                <a:sym typeface="Verdana"/>
              </a:rPr>
              <a:t> / hospital)</a:t>
            </a:r>
            <a:endParaRPr sz="1000" b="0" i="0" u="none" strike="noStrike" cap="none" dirty="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body" idx="1"/>
          </p:nvPr>
        </p:nvSpPr>
        <p:spPr>
          <a:xfrm>
            <a:off x="378427" y="218309"/>
            <a:ext cx="8229600" cy="682238"/>
          </a:xfrm>
          <a:prstGeom prst="rect">
            <a:avLst/>
          </a:prstGeom>
          <a:noFill/>
          <a:ln>
            <a:noFill/>
          </a:ln>
        </p:spPr>
        <p:txBody>
          <a:bodyPr spcFirstLastPara="1" wrap="square" lIns="0" tIns="0" rIns="0" bIns="0" anchor="t" anchorCtr="0">
            <a:spAutoFit/>
          </a:bodyPr>
          <a:lstStyle/>
          <a:p>
            <a:pPr marL="457200" lvl="0" indent="-228600" algn="l" rtl="0">
              <a:lnSpc>
                <a:spcPct val="90000"/>
              </a:lnSpc>
              <a:spcBef>
                <a:spcPts val="1000"/>
              </a:spcBef>
              <a:spcAft>
                <a:spcPts val="0"/>
              </a:spcAft>
              <a:buClr>
                <a:schemeClr val="lt1"/>
              </a:buClr>
              <a:buSzPts val="4000"/>
              <a:buNone/>
            </a:pPr>
            <a:r>
              <a:rPr lang="en-US" dirty="0">
                <a:solidFill>
                  <a:srgbClr val="D9325D"/>
                </a:solidFill>
              </a:rPr>
              <a:t>R</a:t>
            </a:r>
            <a:r>
              <a:rPr lang="en-US" dirty="0"/>
              <a:t>equirements - examples</a:t>
            </a:r>
            <a:endParaRPr dirty="0"/>
          </a:p>
        </p:txBody>
      </p:sp>
      <p:sp>
        <p:nvSpPr>
          <p:cNvPr id="306" name="Google Shape;306;p45"/>
          <p:cNvSpPr txBox="1"/>
          <p:nvPr/>
        </p:nvSpPr>
        <p:spPr>
          <a:xfrm>
            <a:off x="1190625" y="1403350"/>
            <a:ext cx="10546104" cy="4308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Quick and accurate overview of casualties and their status</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Distinguish </a:t>
            </a:r>
            <a:r>
              <a:rPr lang="en-US" sz="1600" b="1" i="0" u="none" strike="noStrike" cap="none" dirty="0">
                <a:solidFill>
                  <a:srgbClr val="D9325D"/>
                </a:solidFill>
                <a:latin typeface="Calibri"/>
                <a:ea typeface="Calibri"/>
                <a:cs typeface="Calibri"/>
                <a:sym typeface="Calibri"/>
              </a:rPr>
              <a:t>different roles </a:t>
            </a:r>
            <a:r>
              <a:rPr lang="en-US" sz="1600" b="0" i="0" u="none" strike="noStrike" cap="none" dirty="0">
                <a:solidFill>
                  <a:schemeClr val="lt1"/>
                </a:solidFill>
                <a:latin typeface="Calibri"/>
                <a:ea typeface="Calibri"/>
                <a:cs typeface="Calibri"/>
                <a:sym typeface="Calibri"/>
              </a:rPr>
              <a:t>in the system, such as casualties, different types of EMS practitioners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1" i="0" u="none" strike="noStrike" cap="none" dirty="0">
                <a:solidFill>
                  <a:srgbClr val="D9325D"/>
                </a:solidFill>
                <a:latin typeface="Calibri"/>
                <a:ea typeface="Calibri"/>
                <a:cs typeface="Calibri"/>
                <a:sym typeface="Calibri"/>
              </a:rPr>
              <a:t>Display casualties at a glance </a:t>
            </a:r>
            <a:r>
              <a:rPr lang="en-US" sz="1600" b="0" i="0" u="none" strike="noStrike" cap="none" dirty="0">
                <a:solidFill>
                  <a:schemeClr val="lt1"/>
                </a:solidFill>
                <a:latin typeface="Calibri"/>
                <a:ea typeface="Calibri"/>
                <a:cs typeface="Calibri"/>
                <a:sym typeface="Calibri"/>
              </a:rPr>
              <a:t>as they are being registered, their status and triage steps they are in, geolocation, etc.</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Allow for </a:t>
            </a:r>
            <a:r>
              <a:rPr lang="en-US" sz="1600" b="1" i="0" u="none" strike="noStrike" cap="none" dirty="0">
                <a:solidFill>
                  <a:srgbClr val="D9325D"/>
                </a:solidFill>
                <a:latin typeface="Calibri"/>
                <a:ea typeface="Calibri"/>
                <a:cs typeface="Calibri"/>
                <a:sym typeface="Calibri"/>
              </a:rPr>
              <a:t>identifying the casualties </a:t>
            </a:r>
            <a:r>
              <a:rPr lang="en-US" sz="1600" b="0" i="0" u="none" strike="noStrike" cap="none" dirty="0">
                <a:solidFill>
                  <a:schemeClr val="lt1"/>
                </a:solidFill>
                <a:latin typeface="Calibri"/>
                <a:ea typeface="Calibri"/>
                <a:cs typeface="Calibri"/>
                <a:sym typeface="Calibri"/>
              </a:rPr>
              <a:t>, e.g. by scanning their ID cards, adding a photo taken by the EMS practitioner, possibly access to the casualty‘s medical record/HER</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Provide an </a:t>
            </a:r>
            <a:r>
              <a:rPr lang="en-US" sz="1600" b="1" i="0" u="none" strike="noStrike" cap="none" dirty="0">
                <a:solidFill>
                  <a:srgbClr val="D9325D"/>
                </a:solidFill>
                <a:latin typeface="Calibri"/>
                <a:ea typeface="Calibri"/>
                <a:cs typeface="Calibri"/>
                <a:sym typeface="Calibri"/>
              </a:rPr>
              <a:t>innovative device (tag) </a:t>
            </a:r>
            <a:r>
              <a:rPr lang="en-US" sz="1600" b="0" i="0" u="none" strike="noStrike" cap="none" dirty="0">
                <a:solidFill>
                  <a:schemeClr val="lt1"/>
                </a:solidFill>
                <a:latin typeface="Calibri"/>
                <a:ea typeface="Calibri"/>
                <a:cs typeface="Calibri"/>
                <a:sym typeface="Calibri"/>
              </a:rPr>
              <a:t>that can be attached to the casualty easily in different conditions and </a:t>
            </a:r>
            <a:r>
              <a:rPr lang="en-US" sz="1600" b="1" i="0" u="none" strike="noStrike" cap="none" dirty="0">
                <a:solidFill>
                  <a:srgbClr val="D9325D"/>
                </a:solidFill>
                <a:latin typeface="Calibri"/>
                <a:ea typeface="Calibri"/>
                <a:cs typeface="Calibri"/>
                <a:sym typeface="Calibri"/>
              </a:rPr>
              <a:t>displaying information</a:t>
            </a:r>
            <a:r>
              <a:rPr lang="en-US" sz="1600" b="0" i="0" u="none" strike="noStrike" cap="none" dirty="0">
                <a:solidFill>
                  <a:schemeClr val="lt1"/>
                </a:solidFill>
                <a:latin typeface="Calibri"/>
                <a:ea typeface="Calibri"/>
                <a:cs typeface="Calibri"/>
                <a:sym typeface="Calibri"/>
              </a:rPr>
              <a:t> such as status, ID, as well as </a:t>
            </a:r>
            <a:r>
              <a:rPr lang="en-US" sz="1600" b="1" i="0" u="none" strike="noStrike" cap="none" dirty="0">
                <a:solidFill>
                  <a:srgbClr val="D9325D"/>
                </a:solidFill>
                <a:latin typeface="Calibri"/>
                <a:ea typeface="Calibri"/>
                <a:cs typeface="Calibri"/>
                <a:sym typeface="Calibri"/>
              </a:rPr>
              <a:t>collecting information </a:t>
            </a:r>
            <a:r>
              <a:rPr lang="en-US" sz="1600" b="0" i="0" u="none" strike="noStrike" cap="none" dirty="0">
                <a:solidFill>
                  <a:schemeClr val="lt1"/>
                </a:solidFill>
                <a:latin typeface="Calibri"/>
                <a:ea typeface="Calibri"/>
                <a:cs typeface="Calibri"/>
                <a:sym typeface="Calibri"/>
              </a:rPr>
              <a:t>(e.g. vital signs, status changes) which can be viewed via appropriate interfaces by the EMS team. Further innovative elements are desirable, such as voice recognition. Some information should be visible directly on the device (e.g. circulation, breathing, disability, child/adult, </a:t>
            </a:r>
            <a:r>
              <a:rPr lang="en-US" sz="1600" b="0" i="0" u="none" strike="noStrike" cap="none" dirty="0" err="1">
                <a:solidFill>
                  <a:schemeClr val="lt1"/>
                </a:solidFill>
                <a:latin typeface="Calibri"/>
                <a:ea typeface="Calibri"/>
                <a:cs typeface="Calibri"/>
                <a:sym typeface="Calibri"/>
              </a:rPr>
              <a:t>stabilisation</a:t>
            </a:r>
            <a:r>
              <a:rPr lang="en-US" sz="1600" b="0" i="0" u="none" strike="noStrike" cap="none" dirty="0">
                <a:solidFill>
                  <a:schemeClr val="lt1"/>
                </a:solidFill>
                <a:latin typeface="Calibri"/>
                <a:ea typeface="Calibri"/>
                <a:cs typeface="Calibri"/>
                <a:sym typeface="Calibri"/>
              </a:rPr>
              <a:t> actions, exposure, bleeding/fractures/injuries, CBRN, airway, injury location, pregnancy), other information may be visible only through a connection to another interface such as a tablet.</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120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07" name="Google Shape;307;p45"/>
          <p:cNvGrpSpPr/>
          <p:nvPr/>
        </p:nvGrpSpPr>
        <p:grpSpPr>
          <a:xfrm>
            <a:off x="569460" y="1359575"/>
            <a:ext cx="486198" cy="486198"/>
            <a:chOff x="569460" y="1359575"/>
            <a:chExt cx="486198" cy="486198"/>
          </a:xfrm>
        </p:grpSpPr>
        <p:sp>
          <p:nvSpPr>
            <p:cNvPr id="308" name="Google Shape;308;p45"/>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5"/>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6"/>
          <p:cNvSpPr txBox="1">
            <a:spLocks noGrp="1"/>
          </p:cNvSpPr>
          <p:nvPr>
            <p:ph type="body" idx="1"/>
          </p:nvPr>
        </p:nvSpPr>
        <p:spPr>
          <a:xfrm>
            <a:off x="378427" y="218309"/>
            <a:ext cx="8229600" cy="682238"/>
          </a:xfrm>
          <a:prstGeom prst="rect">
            <a:avLst/>
          </a:prstGeom>
          <a:noFill/>
          <a:ln>
            <a:noFill/>
          </a:ln>
        </p:spPr>
        <p:txBody>
          <a:bodyPr spcFirstLastPara="1" wrap="square" lIns="0" tIns="0" rIns="0" bIns="0" anchor="t" anchorCtr="0">
            <a:spAutoFit/>
          </a:bodyPr>
          <a:lstStyle/>
          <a:p>
            <a:pPr marL="457200" lvl="0" indent="-228600" algn="l" rtl="0">
              <a:lnSpc>
                <a:spcPct val="90000"/>
              </a:lnSpc>
              <a:spcBef>
                <a:spcPts val="1000"/>
              </a:spcBef>
              <a:spcAft>
                <a:spcPts val="0"/>
              </a:spcAft>
              <a:buClr>
                <a:schemeClr val="lt1"/>
              </a:buClr>
              <a:buSzPts val="4000"/>
              <a:buNone/>
            </a:pPr>
            <a:r>
              <a:rPr lang="en-US" dirty="0">
                <a:solidFill>
                  <a:srgbClr val="D9325D"/>
                </a:solidFill>
              </a:rPr>
              <a:t>R</a:t>
            </a:r>
            <a:r>
              <a:rPr lang="en-US" dirty="0"/>
              <a:t>equirements - examples</a:t>
            </a:r>
            <a:endParaRPr dirty="0"/>
          </a:p>
        </p:txBody>
      </p:sp>
      <p:sp>
        <p:nvSpPr>
          <p:cNvPr id="315" name="Google Shape;315;p46"/>
          <p:cNvSpPr txBox="1"/>
          <p:nvPr/>
        </p:nvSpPr>
        <p:spPr>
          <a:xfrm>
            <a:off x="1190625" y="1403350"/>
            <a:ext cx="10546104"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Decision support for better allocation of available resources and quicker support for casualties</a:t>
            </a: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Allowing to quickly </a:t>
            </a:r>
            <a:r>
              <a:rPr lang="en-US" sz="1600" b="1" i="0" u="none" strike="noStrike" cap="none" dirty="0">
                <a:solidFill>
                  <a:srgbClr val="D9325D"/>
                </a:solidFill>
                <a:latin typeface="Calibri"/>
                <a:ea typeface="Calibri"/>
                <a:cs typeface="Calibri"/>
                <a:sym typeface="Calibri"/>
              </a:rPr>
              <a:t>add new users  </a:t>
            </a:r>
            <a:r>
              <a:rPr lang="en-US" sz="1600" b="0" i="0" u="none" strike="noStrike" cap="none" dirty="0">
                <a:solidFill>
                  <a:schemeClr val="lt1"/>
                </a:solidFill>
                <a:latin typeface="Calibri"/>
                <a:ea typeface="Calibri"/>
                <a:cs typeface="Calibri"/>
                <a:sym typeface="Calibri"/>
              </a:rPr>
              <a:t>to the system when dealing with a specific MCI, </a:t>
            </a:r>
            <a:r>
              <a:rPr lang="en-US" sz="1600" b="1" i="0" u="none" strike="noStrike" cap="none" dirty="0">
                <a:solidFill>
                  <a:srgbClr val="D9325D"/>
                </a:solidFill>
                <a:latin typeface="Calibri"/>
                <a:ea typeface="Calibri"/>
                <a:cs typeface="Calibri"/>
                <a:sym typeface="Calibri"/>
              </a:rPr>
              <a:t>assigning roles </a:t>
            </a:r>
            <a:r>
              <a:rPr lang="en-US" sz="1600" b="0" i="0" u="none" strike="noStrike" cap="none" dirty="0">
                <a:solidFill>
                  <a:schemeClr val="lt1"/>
                </a:solidFill>
                <a:latin typeface="Calibri"/>
                <a:ea typeface="Calibri"/>
                <a:cs typeface="Calibri"/>
                <a:sym typeface="Calibri"/>
              </a:rPr>
              <a:t>to them and allowing them to </a:t>
            </a:r>
            <a:r>
              <a:rPr lang="en-US" sz="1600" b="1" i="0" u="none" strike="noStrike" cap="none" dirty="0">
                <a:solidFill>
                  <a:srgbClr val="D9325D"/>
                </a:solidFill>
                <a:latin typeface="Calibri"/>
                <a:ea typeface="Calibri"/>
                <a:cs typeface="Calibri"/>
                <a:sym typeface="Calibri"/>
              </a:rPr>
              <a:t>set preferences </a:t>
            </a:r>
            <a:r>
              <a:rPr lang="en-US" sz="1600" b="0" i="0" u="none" strike="noStrike" cap="none" dirty="0">
                <a:solidFill>
                  <a:schemeClr val="lt1"/>
                </a:solidFill>
                <a:latin typeface="Calibri"/>
                <a:ea typeface="Calibri"/>
                <a:cs typeface="Calibri"/>
                <a:sym typeface="Calibri"/>
              </a:rPr>
              <a:t>in the system (e.g. language)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A comprehensive way of </a:t>
            </a:r>
            <a:r>
              <a:rPr lang="en-US" sz="1600" b="1" i="0" u="none" strike="noStrike" cap="none" dirty="0">
                <a:solidFill>
                  <a:srgbClr val="D9325D"/>
                </a:solidFill>
                <a:latin typeface="Calibri"/>
                <a:ea typeface="Calibri"/>
                <a:cs typeface="Calibri"/>
                <a:sym typeface="Calibri"/>
              </a:rPr>
              <a:t>displaying the whole picture</a:t>
            </a:r>
            <a:r>
              <a:rPr lang="en-US" sz="1600" b="0" i="0" u="none" strike="noStrike" cap="none" dirty="0">
                <a:solidFill>
                  <a:schemeClr val="lt1"/>
                </a:solidFill>
                <a:latin typeface="Calibri"/>
                <a:ea typeface="Calibri"/>
                <a:cs typeface="Calibri"/>
                <a:sym typeface="Calibri"/>
              </a:rPr>
              <a:t>, including mapping of the MCI area and ability to add / chart elements, resources (e.g. triage stations, vehicles area, etc.) on a shared map, displaying an overview of the casualties as they are being registered in the system by on-the-ground staff, overview of checklists of important actions to take into account for the EMS onsite staff</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Provide </a:t>
            </a:r>
            <a:r>
              <a:rPr lang="en-US" sz="1600" b="1" i="0" u="none" strike="noStrike" cap="none" dirty="0">
                <a:solidFill>
                  <a:srgbClr val="D9325D"/>
                </a:solidFill>
                <a:latin typeface="Calibri"/>
                <a:ea typeface="Calibri"/>
                <a:cs typeface="Calibri"/>
                <a:sym typeface="Calibri"/>
              </a:rPr>
              <a:t>complementary information </a:t>
            </a:r>
            <a:r>
              <a:rPr lang="en-US" sz="1600" b="0" i="0" u="none" strike="noStrike" cap="none" dirty="0">
                <a:solidFill>
                  <a:schemeClr val="lt1"/>
                </a:solidFill>
                <a:latin typeface="Calibri"/>
                <a:ea typeface="Calibri"/>
                <a:cs typeface="Calibri"/>
                <a:sym typeface="Calibri"/>
              </a:rPr>
              <a:t>such as weather conditions, traffic conditions, surroundings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Provide </a:t>
            </a:r>
            <a:r>
              <a:rPr lang="en-US" sz="1600" b="1" i="0" u="none" strike="noStrike" cap="none" dirty="0">
                <a:solidFill>
                  <a:srgbClr val="D9325D"/>
                </a:solidFill>
                <a:latin typeface="Calibri"/>
                <a:ea typeface="Calibri"/>
                <a:cs typeface="Calibri"/>
                <a:sym typeface="Calibri"/>
              </a:rPr>
              <a:t>decision support </a:t>
            </a:r>
            <a:r>
              <a:rPr lang="en-US" sz="1600" b="0" i="0" u="none" strike="noStrike" cap="none" dirty="0">
                <a:solidFill>
                  <a:schemeClr val="lt1"/>
                </a:solidFill>
                <a:latin typeface="Calibri"/>
                <a:ea typeface="Calibri"/>
                <a:cs typeface="Calibri"/>
                <a:sym typeface="Calibri"/>
              </a:rPr>
              <a:t>based on the available data entered into the system, which supports decisions such as which hospital to select for different casualties based on available infrastructure (e.g. ICU beds) and </a:t>
            </a:r>
            <a:r>
              <a:rPr lang="en-US" sz="1600" b="0" i="0" u="none" strike="noStrike" cap="none" dirty="0" err="1">
                <a:solidFill>
                  <a:schemeClr val="lt1"/>
                </a:solidFill>
                <a:latin typeface="Calibri"/>
                <a:ea typeface="Calibri"/>
                <a:cs typeface="Calibri"/>
                <a:sym typeface="Calibri"/>
              </a:rPr>
              <a:t>specialisation</a:t>
            </a:r>
            <a:r>
              <a:rPr lang="en-US" sz="1600" b="0" i="0" u="none" strike="noStrike" cap="none" dirty="0">
                <a:solidFill>
                  <a:schemeClr val="lt1"/>
                </a:solidFill>
                <a:latin typeface="Calibri"/>
                <a:ea typeface="Calibri"/>
                <a:cs typeface="Calibri"/>
                <a:sym typeface="Calibri"/>
              </a:rPr>
              <a:t> (e.g. burns)of the hospitals nearby, required types of transportation (land/air) and number of transport vehicles, number and type of personnel, required logistic resources (supplies), etc.</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120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Support </a:t>
            </a:r>
            <a:r>
              <a:rPr lang="en-US" sz="1600" b="1" i="0" u="none" strike="noStrike" cap="none" dirty="0">
                <a:solidFill>
                  <a:srgbClr val="D9325D"/>
                </a:solidFill>
                <a:latin typeface="Calibri"/>
                <a:ea typeface="Calibri"/>
                <a:cs typeface="Calibri"/>
                <a:sym typeface="Calibri"/>
              </a:rPr>
              <a:t>staff management</a:t>
            </a:r>
            <a:r>
              <a:rPr lang="en-US" sz="1600" b="0" i="0" u="none" strike="noStrike" cap="none" dirty="0">
                <a:solidFill>
                  <a:schemeClr val="lt1"/>
                </a:solidFill>
                <a:latin typeface="Calibri"/>
                <a:ea typeface="Calibri"/>
                <a:cs typeface="Calibri"/>
                <a:sym typeface="Calibri"/>
              </a:rPr>
              <a:t>, such as staff location and types, check-in and check-out, staff progress (e.g. view of main completed tasks or checklists completed), easily communicate to the staff through the system, e.g. by sending a reminder to staff for a specific action regarding a specific casualty </a:t>
            </a:r>
            <a:endParaRPr sz="1400" b="0" i="0" u="none" strike="noStrike" cap="none" dirty="0">
              <a:solidFill>
                <a:srgbClr val="000000"/>
              </a:solidFill>
              <a:latin typeface="Arial"/>
              <a:ea typeface="Arial"/>
              <a:cs typeface="Arial"/>
              <a:sym typeface="Arial"/>
            </a:endParaRPr>
          </a:p>
        </p:txBody>
      </p:sp>
      <p:grpSp>
        <p:nvGrpSpPr>
          <p:cNvPr id="316" name="Google Shape;316;p46"/>
          <p:cNvGrpSpPr/>
          <p:nvPr/>
        </p:nvGrpSpPr>
        <p:grpSpPr>
          <a:xfrm>
            <a:off x="569460" y="1359575"/>
            <a:ext cx="486198" cy="486198"/>
            <a:chOff x="569460" y="1359575"/>
            <a:chExt cx="486198" cy="486198"/>
          </a:xfrm>
        </p:grpSpPr>
        <p:sp>
          <p:nvSpPr>
            <p:cNvPr id="317" name="Google Shape;317;p46"/>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6"/>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7"/>
          <p:cNvSpPr txBox="1">
            <a:spLocks noGrp="1"/>
          </p:cNvSpPr>
          <p:nvPr>
            <p:ph type="body" idx="1"/>
          </p:nvPr>
        </p:nvSpPr>
        <p:spPr>
          <a:xfrm>
            <a:off x="378427" y="218309"/>
            <a:ext cx="8229600" cy="682238"/>
          </a:xfrm>
          <a:prstGeom prst="rect">
            <a:avLst/>
          </a:prstGeom>
          <a:noFill/>
          <a:ln>
            <a:noFill/>
          </a:ln>
        </p:spPr>
        <p:txBody>
          <a:bodyPr spcFirstLastPara="1" wrap="square" lIns="0" tIns="0" rIns="0" bIns="0" anchor="t" anchorCtr="0">
            <a:spAutoFit/>
          </a:bodyPr>
          <a:lstStyle/>
          <a:p>
            <a:pPr marL="457200" lvl="0" indent="-228600" algn="l" rtl="0">
              <a:lnSpc>
                <a:spcPct val="90000"/>
              </a:lnSpc>
              <a:spcBef>
                <a:spcPts val="1000"/>
              </a:spcBef>
              <a:spcAft>
                <a:spcPts val="0"/>
              </a:spcAft>
              <a:buClr>
                <a:schemeClr val="lt1"/>
              </a:buClr>
              <a:buSzPts val="4000"/>
              <a:buNone/>
            </a:pPr>
            <a:r>
              <a:rPr lang="en-US" dirty="0">
                <a:solidFill>
                  <a:srgbClr val="D9325D"/>
                </a:solidFill>
              </a:rPr>
              <a:t>R</a:t>
            </a:r>
            <a:r>
              <a:rPr lang="en-US" dirty="0"/>
              <a:t>equirements - examples</a:t>
            </a:r>
            <a:endParaRPr dirty="0"/>
          </a:p>
        </p:txBody>
      </p:sp>
      <p:sp>
        <p:nvSpPr>
          <p:cNvPr id="324" name="Google Shape;324;p47"/>
          <p:cNvSpPr txBox="1"/>
          <p:nvPr/>
        </p:nvSpPr>
        <p:spPr>
          <a:xfrm>
            <a:off x="1190625" y="1403350"/>
            <a:ext cx="10546104" cy="24621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Improved coordination and communication among the different EMS actors</a:t>
            </a: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Keep track of all actions – a unique record of a </a:t>
            </a:r>
            <a:r>
              <a:rPr lang="en-US" sz="1600" b="1" i="0" u="none" strike="noStrike" cap="none" dirty="0">
                <a:solidFill>
                  <a:srgbClr val="D9325D"/>
                </a:solidFill>
                <a:latin typeface="Calibri"/>
                <a:ea typeface="Calibri"/>
                <a:cs typeface="Calibri"/>
                <a:sym typeface="Calibri"/>
              </a:rPr>
              <a:t>casualty’s journey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1" i="0" u="none" strike="noStrike" cap="none" dirty="0">
                <a:solidFill>
                  <a:srgbClr val="D9325D"/>
                </a:solidFill>
                <a:latin typeface="Calibri"/>
                <a:ea typeface="Calibri"/>
                <a:cs typeface="Calibri"/>
                <a:sym typeface="Calibri"/>
              </a:rPr>
              <a:t>Share live information </a:t>
            </a:r>
            <a:r>
              <a:rPr lang="en-US" sz="1600" b="0" i="0" u="none" strike="noStrike" cap="none" dirty="0">
                <a:solidFill>
                  <a:schemeClr val="lt1"/>
                </a:solidFill>
                <a:latin typeface="Calibri"/>
                <a:ea typeface="Calibri"/>
                <a:cs typeface="Calibri"/>
                <a:sym typeface="Calibri"/>
              </a:rPr>
              <a:t>about red / danger zones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1" i="0" u="none" strike="noStrike" cap="none" dirty="0">
                <a:solidFill>
                  <a:srgbClr val="D9325D"/>
                </a:solidFill>
                <a:latin typeface="Calibri"/>
                <a:ea typeface="Calibri"/>
                <a:cs typeface="Calibri"/>
                <a:sym typeface="Calibri"/>
              </a:rPr>
              <a:t>Store</a:t>
            </a:r>
            <a:r>
              <a:rPr lang="en-US" sz="1600" b="0" i="0" u="none" strike="noStrike" cap="none" dirty="0">
                <a:solidFill>
                  <a:schemeClr val="lt1"/>
                </a:solidFill>
                <a:latin typeface="Calibri"/>
                <a:ea typeface="Calibri"/>
                <a:cs typeface="Calibri"/>
                <a:sym typeface="Calibri"/>
              </a:rPr>
              <a:t> and </a:t>
            </a:r>
            <a:r>
              <a:rPr lang="en-US" sz="1600" b="1" i="0" u="none" strike="noStrike" cap="none" dirty="0">
                <a:solidFill>
                  <a:srgbClr val="D9325D"/>
                </a:solidFill>
                <a:latin typeface="Calibri"/>
                <a:ea typeface="Calibri"/>
                <a:cs typeface="Calibri"/>
                <a:sym typeface="Calibri"/>
              </a:rPr>
              <a:t>exchange images </a:t>
            </a:r>
            <a:r>
              <a:rPr lang="en-US" sz="1600" b="0" i="0" u="none" strike="noStrike" cap="none" dirty="0">
                <a:solidFill>
                  <a:schemeClr val="lt1"/>
                </a:solidFill>
                <a:latin typeface="Calibri"/>
                <a:ea typeface="Calibri"/>
                <a:cs typeface="Calibri"/>
                <a:sym typeface="Calibri"/>
              </a:rPr>
              <a:t>(e.g. with EMCC)</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120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Ensure </a:t>
            </a:r>
            <a:r>
              <a:rPr lang="en-US" sz="1600" b="1" i="0" u="none" strike="noStrike" cap="none" dirty="0">
                <a:solidFill>
                  <a:srgbClr val="D9325D"/>
                </a:solidFill>
                <a:latin typeface="Calibri"/>
                <a:ea typeface="Calibri"/>
                <a:cs typeface="Calibri"/>
                <a:sym typeface="Calibri"/>
              </a:rPr>
              <a:t>messages are stored </a:t>
            </a:r>
            <a:r>
              <a:rPr lang="en-US" sz="1600" b="0" i="0" u="none" strike="noStrike" cap="none" dirty="0">
                <a:solidFill>
                  <a:schemeClr val="lt1"/>
                </a:solidFill>
                <a:latin typeface="Calibri"/>
                <a:ea typeface="Calibri"/>
                <a:cs typeface="Calibri"/>
                <a:sym typeface="Calibri"/>
              </a:rPr>
              <a:t>in case of blocked communication and are labelled clearly if they are outdated (e.g. due to missing network connection)</a:t>
            </a:r>
            <a:endParaRPr sz="1400" b="0" i="0" u="none" strike="noStrike" cap="none" dirty="0">
              <a:solidFill>
                <a:srgbClr val="000000"/>
              </a:solidFill>
              <a:latin typeface="Arial"/>
              <a:ea typeface="Arial"/>
              <a:cs typeface="Arial"/>
              <a:sym typeface="Arial"/>
            </a:endParaRPr>
          </a:p>
        </p:txBody>
      </p:sp>
      <p:grpSp>
        <p:nvGrpSpPr>
          <p:cNvPr id="325" name="Google Shape;325;p47"/>
          <p:cNvGrpSpPr/>
          <p:nvPr/>
        </p:nvGrpSpPr>
        <p:grpSpPr>
          <a:xfrm>
            <a:off x="569460" y="1359575"/>
            <a:ext cx="486198" cy="486198"/>
            <a:chOff x="569460" y="1359575"/>
            <a:chExt cx="486198" cy="486198"/>
          </a:xfrm>
        </p:grpSpPr>
        <p:sp>
          <p:nvSpPr>
            <p:cNvPr id="326" name="Google Shape;326;p47"/>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7"/>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8" name="Google Shape;328;p47"/>
          <p:cNvSpPr txBox="1"/>
          <p:nvPr/>
        </p:nvSpPr>
        <p:spPr>
          <a:xfrm>
            <a:off x="1190625" y="4306471"/>
            <a:ext cx="10546104"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Reduced handover times between ambulance transport and hospitals</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lt1"/>
              </a:buClr>
              <a:buSzPts val="1600"/>
              <a:buFont typeface="Courier New"/>
              <a:buNone/>
            </a:pPr>
            <a:endParaRPr sz="1800" b="1" i="0" u="none" strike="noStrike" cap="none" dirty="0">
              <a:solidFill>
                <a:schemeClr val="lt1"/>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Display </a:t>
            </a:r>
            <a:r>
              <a:rPr lang="en-US" sz="1600" b="1" i="0" u="none" strike="noStrike" cap="none" dirty="0">
                <a:solidFill>
                  <a:srgbClr val="D9325D"/>
                </a:solidFill>
                <a:latin typeface="Calibri"/>
                <a:ea typeface="Calibri"/>
                <a:cs typeface="Calibri"/>
                <a:sym typeface="Calibri"/>
              </a:rPr>
              <a:t>available infrastructure </a:t>
            </a:r>
            <a:r>
              <a:rPr lang="en-US" sz="1600" b="0" i="0" u="none" strike="noStrike" cap="none" dirty="0">
                <a:solidFill>
                  <a:schemeClr val="lt1"/>
                </a:solidFill>
                <a:latin typeface="Calibri"/>
                <a:ea typeface="Calibri"/>
                <a:cs typeface="Calibri"/>
                <a:sym typeface="Calibri"/>
              </a:rPr>
              <a:t>of hospitals nearby, their </a:t>
            </a:r>
            <a:r>
              <a:rPr lang="en-US" sz="1600" b="0" i="0" u="none" strike="noStrike" cap="none" dirty="0" err="1">
                <a:solidFill>
                  <a:schemeClr val="lt1"/>
                </a:solidFill>
                <a:latin typeface="Calibri"/>
                <a:ea typeface="Calibri"/>
                <a:cs typeface="Calibri"/>
                <a:sym typeface="Calibri"/>
              </a:rPr>
              <a:t>specialisation</a:t>
            </a:r>
            <a:r>
              <a:rPr lang="en-US" sz="1600" b="0" i="0" u="none" strike="noStrike" cap="none" dirty="0">
                <a:solidFill>
                  <a:schemeClr val="lt1"/>
                </a:solidFill>
                <a:latin typeface="Calibri"/>
                <a:ea typeface="Calibri"/>
                <a:cs typeface="Calibri"/>
                <a:sym typeface="Calibri"/>
              </a:rPr>
              <a:t> and capacity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1" i="0" u="none" strike="noStrike" cap="none" dirty="0">
                <a:solidFill>
                  <a:srgbClr val="D9325D"/>
                </a:solidFill>
                <a:latin typeface="Calibri"/>
                <a:ea typeface="Calibri"/>
                <a:cs typeface="Calibri"/>
                <a:sym typeface="Calibri"/>
              </a:rPr>
              <a:t>Alert hospitals </a:t>
            </a:r>
            <a:r>
              <a:rPr lang="en-US" sz="1600" b="0" i="0" u="none" strike="noStrike" cap="none" dirty="0">
                <a:solidFill>
                  <a:schemeClr val="lt1"/>
                </a:solidFill>
                <a:latin typeface="Calibri"/>
                <a:ea typeface="Calibri"/>
                <a:cs typeface="Calibri"/>
                <a:sym typeface="Calibri"/>
              </a:rPr>
              <a:t>of upcoming casualties in need of treatment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Enable </a:t>
            </a:r>
            <a:r>
              <a:rPr lang="en-US" sz="1600" b="1" i="0" u="none" strike="noStrike" cap="none" dirty="0">
                <a:solidFill>
                  <a:srgbClr val="D9325D"/>
                </a:solidFill>
                <a:latin typeface="Calibri"/>
                <a:ea typeface="Calibri"/>
                <a:cs typeface="Calibri"/>
                <a:sym typeface="Calibri"/>
              </a:rPr>
              <a:t>sending of relevant information </a:t>
            </a:r>
            <a:r>
              <a:rPr lang="en-US" sz="1600" b="0" i="0" u="none" strike="noStrike" cap="none" dirty="0">
                <a:solidFill>
                  <a:schemeClr val="lt1"/>
                </a:solidFill>
                <a:latin typeface="Calibri"/>
                <a:ea typeface="Calibri"/>
                <a:cs typeface="Calibri"/>
                <a:sym typeface="Calibri"/>
              </a:rPr>
              <a:t>(incl. clinical data) to those hospitals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120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29" name="Google Shape;329;p47"/>
          <p:cNvGrpSpPr/>
          <p:nvPr/>
        </p:nvGrpSpPr>
        <p:grpSpPr>
          <a:xfrm>
            <a:off x="569460" y="4262696"/>
            <a:ext cx="486198" cy="486198"/>
            <a:chOff x="569460" y="1359575"/>
            <a:chExt cx="486198" cy="486198"/>
          </a:xfrm>
        </p:grpSpPr>
        <p:sp>
          <p:nvSpPr>
            <p:cNvPr id="330" name="Google Shape;330;p47"/>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7"/>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body" idx="1"/>
          </p:nvPr>
        </p:nvSpPr>
        <p:spPr>
          <a:xfrm>
            <a:off x="482600" y="635000"/>
            <a:ext cx="8229600" cy="5539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D9325D"/>
              </a:buClr>
              <a:buSzPts val="4000"/>
              <a:buNone/>
            </a:pPr>
            <a:r>
              <a:rPr lang="en-US" dirty="0">
                <a:solidFill>
                  <a:srgbClr val="D9325D"/>
                </a:solidFill>
              </a:rPr>
              <a:t>O</a:t>
            </a:r>
            <a:r>
              <a:rPr lang="en-US" dirty="0"/>
              <a:t>bjectives</a:t>
            </a:r>
            <a:endParaRPr dirty="0"/>
          </a:p>
        </p:txBody>
      </p:sp>
      <p:sp>
        <p:nvSpPr>
          <p:cNvPr id="81" name="Google Shape;81;p3"/>
          <p:cNvSpPr txBox="1"/>
          <p:nvPr/>
        </p:nvSpPr>
        <p:spPr>
          <a:xfrm>
            <a:off x="1364891" y="2013542"/>
            <a:ext cx="10045913" cy="48339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Noto Sans Symbols"/>
              <a:buNone/>
            </a:pPr>
            <a:r>
              <a:rPr lang="en-US" sz="2200" b="0" i="0" u="none" strike="noStrike" cap="none" dirty="0">
                <a:solidFill>
                  <a:schemeClr val="lt1"/>
                </a:solidFill>
                <a:latin typeface="Verdana"/>
                <a:ea typeface="Verdana"/>
                <a:cs typeface="Verdana"/>
                <a:sym typeface="Verdana"/>
              </a:rPr>
              <a:t>Introduce the </a:t>
            </a:r>
            <a:r>
              <a:rPr lang="en-US" sz="2200" b="0" i="0" u="none" strike="noStrike" cap="none" dirty="0" err="1">
                <a:solidFill>
                  <a:schemeClr val="lt1"/>
                </a:solidFill>
                <a:latin typeface="Verdana"/>
                <a:ea typeface="Verdana"/>
                <a:cs typeface="Verdana"/>
                <a:sym typeface="Verdana"/>
              </a:rPr>
              <a:t>iProcureSecurity</a:t>
            </a:r>
            <a:r>
              <a:rPr lang="en-US" sz="2200" b="0" i="0" u="none" strike="noStrike" cap="none" dirty="0">
                <a:solidFill>
                  <a:schemeClr val="lt1"/>
                </a:solidFill>
                <a:latin typeface="Verdana"/>
                <a:ea typeface="Verdana"/>
                <a:cs typeface="Verdana"/>
                <a:sym typeface="Verdana"/>
              </a:rPr>
              <a:t> PCP project and the Call for Tenders</a:t>
            </a:r>
            <a:endParaRPr sz="2200" b="0" i="0" u="none" strike="noStrike" cap="none" dirty="0">
              <a:solidFill>
                <a:srgbClr val="000000"/>
              </a:solidFill>
              <a:sym typeface="Arial"/>
            </a:endParaRPr>
          </a:p>
        </p:txBody>
      </p:sp>
      <p:sp>
        <p:nvSpPr>
          <p:cNvPr id="82" name="Google Shape;82;p3"/>
          <p:cNvSpPr txBox="1"/>
          <p:nvPr/>
        </p:nvSpPr>
        <p:spPr>
          <a:xfrm>
            <a:off x="1364891" y="3192059"/>
            <a:ext cx="9468059" cy="4833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ct val="100000"/>
              <a:buFont typeface="Arial"/>
              <a:buNone/>
            </a:pPr>
            <a:r>
              <a:rPr lang="en-US" sz="2200" b="0" i="0" u="none" strike="noStrike" cap="none" dirty="0">
                <a:solidFill>
                  <a:schemeClr val="lt1"/>
                </a:solidFill>
                <a:latin typeface="Verdana"/>
                <a:ea typeface="Verdana"/>
                <a:cs typeface="Verdana"/>
                <a:sym typeface="Verdana"/>
              </a:rPr>
              <a:t>Explain the Pre-Commercial Procurement (PCP) mechanism</a:t>
            </a:r>
            <a:endParaRPr sz="2200" b="0" i="0" u="none" strike="noStrike" cap="none" dirty="0">
              <a:solidFill>
                <a:schemeClr val="dk1"/>
              </a:solidFill>
              <a:latin typeface="Verdana"/>
              <a:ea typeface="Verdana"/>
              <a:cs typeface="Verdana"/>
              <a:sym typeface="Verdana"/>
            </a:endParaRPr>
          </a:p>
        </p:txBody>
      </p:sp>
      <p:sp>
        <p:nvSpPr>
          <p:cNvPr id="83" name="Google Shape;83;p3"/>
          <p:cNvSpPr txBox="1"/>
          <p:nvPr/>
        </p:nvSpPr>
        <p:spPr>
          <a:xfrm>
            <a:off x="1364891" y="4238737"/>
            <a:ext cx="8204280" cy="483395"/>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90000"/>
              </a:lnSpc>
              <a:spcBef>
                <a:spcPts val="0"/>
              </a:spcBef>
              <a:spcAft>
                <a:spcPts val="0"/>
              </a:spcAft>
              <a:buClr>
                <a:schemeClr val="lt1"/>
              </a:buClr>
              <a:buSzPct val="100000"/>
              <a:buFont typeface="Arial"/>
              <a:buNone/>
            </a:pPr>
            <a:r>
              <a:rPr lang="en-US" sz="2800" b="0" i="0" u="none" strike="noStrike" cap="none" dirty="0">
                <a:solidFill>
                  <a:schemeClr val="lt1"/>
                </a:solidFill>
                <a:latin typeface="Verdana"/>
                <a:ea typeface="Verdana"/>
                <a:cs typeface="Verdana"/>
                <a:sym typeface="Verdana"/>
              </a:rPr>
              <a:t>Consult with potential suppliers the draft specifications</a:t>
            </a:r>
            <a:endParaRPr sz="1400" b="0" i="0" u="none" strike="noStrike" cap="none" dirty="0">
              <a:solidFill>
                <a:srgbClr val="000000"/>
              </a:solidFill>
              <a:latin typeface="Arial"/>
              <a:ea typeface="Arial"/>
              <a:cs typeface="Arial"/>
              <a:sym typeface="Arial"/>
            </a:endParaRPr>
          </a:p>
        </p:txBody>
      </p:sp>
      <p:sp>
        <p:nvSpPr>
          <p:cNvPr id="84" name="Google Shape;84;p3"/>
          <p:cNvSpPr txBox="1"/>
          <p:nvPr/>
        </p:nvSpPr>
        <p:spPr>
          <a:xfrm>
            <a:off x="1364891" y="5226156"/>
            <a:ext cx="8332537" cy="4833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200"/>
              <a:buFont typeface="Arial"/>
              <a:buNone/>
            </a:pPr>
            <a:r>
              <a:rPr lang="en-US" sz="2200" b="0" i="0" u="none" strike="noStrike" cap="none" dirty="0">
                <a:solidFill>
                  <a:schemeClr val="lt1"/>
                </a:solidFill>
                <a:latin typeface="Verdana"/>
                <a:ea typeface="Verdana"/>
                <a:cs typeface="Verdana"/>
                <a:sym typeface="Verdana"/>
              </a:rPr>
              <a:t>Facilitate the establishment of partnerships</a:t>
            </a:r>
            <a:endParaRPr sz="1400" b="0" i="0" u="none" strike="noStrike" cap="none" dirty="0">
              <a:solidFill>
                <a:srgbClr val="000000"/>
              </a:solidFill>
              <a:latin typeface="Arial"/>
              <a:ea typeface="Arial"/>
              <a:cs typeface="Arial"/>
              <a:sym typeface="Arial"/>
            </a:endParaRPr>
          </a:p>
        </p:txBody>
      </p:sp>
      <p:sp>
        <p:nvSpPr>
          <p:cNvPr id="85" name="Google Shape;85;p3"/>
          <p:cNvSpPr txBox="1"/>
          <p:nvPr/>
        </p:nvSpPr>
        <p:spPr>
          <a:xfrm>
            <a:off x="537110" y="2041403"/>
            <a:ext cx="743578" cy="1184940"/>
          </a:xfrm>
          <a:prstGeom prst="rect">
            <a:avLst/>
          </a:prstGeom>
          <a:noFill/>
          <a:ln>
            <a:noFill/>
          </a:ln>
        </p:spPr>
        <p:txBody>
          <a:bodyPr spcFirstLastPara="1" wrap="square" lIns="0" tIns="0" rIns="0" bIns="0" anchor="t" anchorCtr="0">
            <a:spAutoFit/>
          </a:bodyPr>
          <a:lstStyle/>
          <a:p>
            <a:pPr marL="0" marR="0" lvl="0" indent="0" algn="l" rtl="0">
              <a:lnSpc>
                <a:spcPct val="55250"/>
              </a:lnSpc>
              <a:spcBef>
                <a:spcPts val="0"/>
              </a:spcBef>
              <a:spcAft>
                <a:spcPts val="0"/>
              </a:spcAft>
              <a:buClr>
                <a:srgbClr val="000000"/>
              </a:buClr>
              <a:buSzPts val="6000"/>
              <a:buFont typeface="Arial"/>
              <a:buNone/>
            </a:pPr>
            <a:r>
              <a:rPr lang="en-US" sz="6000" b="1" i="0" u="none" strike="noStrike" cap="none">
                <a:solidFill>
                  <a:schemeClr val="lt1"/>
                </a:solidFill>
                <a:latin typeface="Verdana"/>
                <a:ea typeface="Verdana"/>
                <a:cs typeface="Verdana"/>
                <a:sym typeface="Verdana"/>
              </a:rPr>
              <a:t>1</a:t>
            </a:r>
            <a:r>
              <a:rPr lang="en-US" sz="8000" b="1" i="0" u="none" strike="noStrike" cap="none">
                <a:solidFill>
                  <a:schemeClr val="lt1"/>
                </a:solidFill>
                <a:latin typeface="Verdana"/>
                <a:ea typeface="Verdana"/>
                <a:cs typeface="Verdana"/>
                <a:sym typeface="Verdana"/>
              </a:rPr>
              <a:t> </a:t>
            </a:r>
            <a:endParaRPr sz="8000" b="0" i="0" u="none" strike="noStrike" cap="none">
              <a:solidFill>
                <a:schemeClr val="lt1"/>
              </a:solidFill>
              <a:latin typeface="Verdana"/>
              <a:ea typeface="Verdana"/>
              <a:cs typeface="Verdana"/>
              <a:sym typeface="Verdana"/>
            </a:endParaRPr>
          </a:p>
        </p:txBody>
      </p:sp>
      <p:sp>
        <p:nvSpPr>
          <p:cNvPr id="86" name="Google Shape;86;p3"/>
          <p:cNvSpPr txBox="1"/>
          <p:nvPr/>
        </p:nvSpPr>
        <p:spPr>
          <a:xfrm>
            <a:off x="537110" y="3192059"/>
            <a:ext cx="743578" cy="507831"/>
          </a:xfrm>
          <a:prstGeom prst="rect">
            <a:avLst/>
          </a:prstGeom>
          <a:noFill/>
          <a:ln>
            <a:noFill/>
          </a:ln>
        </p:spPr>
        <p:txBody>
          <a:bodyPr spcFirstLastPara="1" wrap="square" lIns="0" tIns="0" rIns="0" bIns="0" anchor="t" anchorCtr="0">
            <a:spAutoFit/>
          </a:bodyPr>
          <a:lstStyle/>
          <a:p>
            <a:pPr marL="0" marR="0" lvl="0" indent="0" algn="l" rtl="0">
              <a:lnSpc>
                <a:spcPct val="55250"/>
              </a:lnSpc>
              <a:spcBef>
                <a:spcPts val="0"/>
              </a:spcBef>
              <a:spcAft>
                <a:spcPts val="0"/>
              </a:spcAft>
              <a:buClr>
                <a:srgbClr val="000000"/>
              </a:buClr>
              <a:buSzPts val="6000"/>
              <a:buFont typeface="Arial"/>
              <a:buNone/>
            </a:pPr>
            <a:r>
              <a:rPr lang="en-US" sz="6000" b="1" i="0" u="none" strike="noStrike" cap="none">
                <a:solidFill>
                  <a:schemeClr val="lt1"/>
                </a:solidFill>
                <a:latin typeface="Verdana"/>
                <a:ea typeface="Verdana"/>
                <a:cs typeface="Verdana"/>
                <a:sym typeface="Verdana"/>
              </a:rPr>
              <a:t>2</a:t>
            </a:r>
            <a:endParaRPr sz="6000" b="0" i="0" u="none" strike="noStrike" cap="none">
              <a:solidFill>
                <a:schemeClr val="lt1"/>
              </a:solidFill>
              <a:latin typeface="Verdana"/>
              <a:ea typeface="Verdana"/>
              <a:cs typeface="Verdana"/>
              <a:sym typeface="Verdana"/>
            </a:endParaRPr>
          </a:p>
        </p:txBody>
      </p:sp>
      <p:sp>
        <p:nvSpPr>
          <p:cNvPr id="87" name="Google Shape;87;p3"/>
          <p:cNvSpPr txBox="1"/>
          <p:nvPr/>
        </p:nvSpPr>
        <p:spPr>
          <a:xfrm>
            <a:off x="537110" y="4262584"/>
            <a:ext cx="743578" cy="507831"/>
          </a:xfrm>
          <a:prstGeom prst="rect">
            <a:avLst/>
          </a:prstGeom>
          <a:noFill/>
          <a:ln>
            <a:noFill/>
          </a:ln>
        </p:spPr>
        <p:txBody>
          <a:bodyPr spcFirstLastPara="1" wrap="square" lIns="0" tIns="0" rIns="0" bIns="0" anchor="t" anchorCtr="0">
            <a:spAutoFit/>
          </a:bodyPr>
          <a:lstStyle/>
          <a:p>
            <a:pPr marL="0" marR="0" lvl="0" indent="0" algn="l" rtl="0">
              <a:lnSpc>
                <a:spcPct val="55250"/>
              </a:lnSpc>
              <a:spcBef>
                <a:spcPts val="0"/>
              </a:spcBef>
              <a:spcAft>
                <a:spcPts val="0"/>
              </a:spcAft>
              <a:buClr>
                <a:srgbClr val="000000"/>
              </a:buClr>
              <a:buSzPts val="6000"/>
              <a:buFont typeface="Arial"/>
              <a:buNone/>
            </a:pPr>
            <a:r>
              <a:rPr lang="en-US" sz="6000" b="1" i="0" u="none" strike="noStrike" cap="none">
                <a:solidFill>
                  <a:schemeClr val="lt1"/>
                </a:solidFill>
                <a:latin typeface="Verdana"/>
                <a:ea typeface="Verdana"/>
                <a:cs typeface="Verdana"/>
                <a:sym typeface="Verdana"/>
              </a:rPr>
              <a:t>3</a:t>
            </a:r>
            <a:endParaRPr sz="6000" b="0" i="0" u="none" strike="noStrike" cap="none">
              <a:solidFill>
                <a:schemeClr val="lt1"/>
              </a:solidFill>
              <a:latin typeface="Verdana"/>
              <a:ea typeface="Verdana"/>
              <a:cs typeface="Verdana"/>
              <a:sym typeface="Verdana"/>
            </a:endParaRPr>
          </a:p>
        </p:txBody>
      </p:sp>
      <p:sp>
        <p:nvSpPr>
          <p:cNvPr id="88" name="Google Shape;88;p3"/>
          <p:cNvSpPr txBox="1"/>
          <p:nvPr/>
        </p:nvSpPr>
        <p:spPr>
          <a:xfrm>
            <a:off x="537110" y="5305786"/>
            <a:ext cx="743578" cy="507831"/>
          </a:xfrm>
          <a:prstGeom prst="rect">
            <a:avLst/>
          </a:prstGeom>
          <a:noFill/>
          <a:ln>
            <a:noFill/>
          </a:ln>
        </p:spPr>
        <p:txBody>
          <a:bodyPr spcFirstLastPara="1" wrap="square" lIns="0" tIns="0" rIns="0" bIns="0" anchor="t" anchorCtr="0">
            <a:spAutoFit/>
          </a:bodyPr>
          <a:lstStyle/>
          <a:p>
            <a:pPr marL="0" marR="0" lvl="0" indent="0" algn="l" rtl="0">
              <a:lnSpc>
                <a:spcPct val="55250"/>
              </a:lnSpc>
              <a:spcBef>
                <a:spcPts val="0"/>
              </a:spcBef>
              <a:spcAft>
                <a:spcPts val="0"/>
              </a:spcAft>
              <a:buClr>
                <a:srgbClr val="000000"/>
              </a:buClr>
              <a:buSzPts val="6000"/>
              <a:buFont typeface="Arial"/>
              <a:buNone/>
            </a:pPr>
            <a:r>
              <a:rPr lang="en-US" sz="6000" b="1" i="0" u="none" strike="noStrike" cap="none">
                <a:solidFill>
                  <a:schemeClr val="lt1"/>
                </a:solidFill>
                <a:latin typeface="Verdana"/>
                <a:ea typeface="Verdana"/>
                <a:cs typeface="Verdana"/>
                <a:sym typeface="Verdana"/>
              </a:rPr>
              <a:t>4</a:t>
            </a:r>
            <a:endParaRPr sz="6000" b="0" i="0" u="none" strike="noStrike" cap="none">
              <a:solidFill>
                <a:schemeClr val="lt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8"/>
          <p:cNvSpPr txBox="1">
            <a:spLocks noGrp="1"/>
          </p:cNvSpPr>
          <p:nvPr>
            <p:ph type="body" idx="1"/>
          </p:nvPr>
        </p:nvSpPr>
        <p:spPr>
          <a:xfrm>
            <a:off x="378427" y="218309"/>
            <a:ext cx="8229600" cy="682238"/>
          </a:xfrm>
          <a:prstGeom prst="rect">
            <a:avLst/>
          </a:prstGeom>
          <a:noFill/>
          <a:ln>
            <a:noFill/>
          </a:ln>
        </p:spPr>
        <p:txBody>
          <a:bodyPr spcFirstLastPara="1" wrap="square" lIns="0" tIns="0" rIns="0" bIns="0" anchor="t" anchorCtr="0">
            <a:spAutoFit/>
          </a:bodyPr>
          <a:lstStyle/>
          <a:p>
            <a:pPr marL="457200" lvl="0" indent="-228600" algn="l" rtl="0">
              <a:lnSpc>
                <a:spcPct val="90000"/>
              </a:lnSpc>
              <a:spcBef>
                <a:spcPts val="1000"/>
              </a:spcBef>
              <a:spcAft>
                <a:spcPts val="0"/>
              </a:spcAft>
              <a:buClr>
                <a:schemeClr val="lt1"/>
              </a:buClr>
              <a:buSzPts val="4000"/>
              <a:buNone/>
            </a:pPr>
            <a:r>
              <a:rPr lang="en-US" dirty="0">
                <a:solidFill>
                  <a:srgbClr val="D9325D"/>
                </a:solidFill>
              </a:rPr>
              <a:t>R</a:t>
            </a:r>
            <a:r>
              <a:rPr lang="en-US" dirty="0"/>
              <a:t>equirements - examples</a:t>
            </a:r>
            <a:endParaRPr dirty="0"/>
          </a:p>
        </p:txBody>
      </p:sp>
      <p:sp>
        <p:nvSpPr>
          <p:cNvPr id="337" name="Google Shape;337;p48"/>
          <p:cNvSpPr txBox="1"/>
          <p:nvPr/>
        </p:nvSpPr>
        <p:spPr>
          <a:xfrm>
            <a:off x="1190625" y="1403350"/>
            <a:ext cx="10546104" cy="22775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Insights for quality assurance and training measures</a:t>
            </a: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Providing information necessary to </a:t>
            </a:r>
            <a:r>
              <a:rPr lang="en-US" sz="1600" b="1" i="0" u="none" strike="noStrike" cap="none" dirty="0">
                <a:solidFill>
                  <a:srgbClr val="D9325D"/>
                </a:solidFill>
                <a:latin typeface="Calibri"/>
                <a:ea typeface="Calibri"/>
                <a:cs typeface="Calibri"/>
                <a:sym typeface="Calibri"/>
              </a:rPr>
              <a:t>evaluate the event ex-post </a:t>
            </a:r>
            <a:r>
              <a:rPr lang="en-US" sz="1600" b="0" i="0" u="none" strike="noStrike" cap="none" dirty="0">
                <a:solidFill>
                  <a:schemeClr val="lt1"/>
                </a:solidFill>
                <a:latin typeface="Calibri"/>
                <a:ea typeface="Calibri"/>
                <a:cs typeface="Calibri"/>
                <a:sym typeface="Calibri"/>
              </a:rPr>
              <a:t>(e.g. number of casualties and their status, number of vehicles and other resources used, number of EMS staff involved, used equipment, reaction times between reported actions logged in the system, collaboration with local hospitals, internal and external communication, etc.)</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Offering </a:t>
            </a:r>
            <a:r>
              <a:rPr lang="en-US" sz="1600" b="1" i="0" u="none" strike="noStrike" cap="none" dirty="0">
                <a:solidFill>
                  <a:srgbClr val="D9325D"/>
                </a:solidFill>
                <a:latin typeface="Calibri"/>
                <a:ea typeface="Calibri"/>
                <a:cs typeface="Calibri"/>
                <a:sym typeface="Calibri"/>
              </a:rPr>
              <a:t>real data</a:t>
            </a:r>
            <a:r>
              <a:rPr lang="en-US" sz="1600" b="0" i="0" u="none" strike="noStrike" cap="none" dirty="0">
                <a:solidFill>
                  <a:schemeClr val="lt1"/>
                </a:solidFill>
                <a:latin typeface="Calibri"/>
                <a:ea typeface="Calibri"/>
                <a:cs typeface="Calibri"/>
                <a:sym typeface="Calibri"/>
              </a:rPr>
              <a:t> from past MCI events </a:t>
            </a:r>
            <a:r>
              <a:rPr lang="en-US" sz="1600" b="1" i="0" u="none" strike="noStrike" cap="none" dirty="0">
                <a:solidFill>
                  <a:srgbClr val="D9325D"/>
                </a:solidFill>
                <a:latin typeface="Calibri"/>
                <a:ea typeface="Calibri"/>
                <a:cs typeface="Calibri"/>
                <a:sym typeface="Calibri"/>
              </a:rPr>
              <a:t>for simulation purposes </a:t>
            </a:r>
            <a:r>
              <a:rPr lang="en-US" sz="1600" b="0" i="0" u="none" strike="noStrike" cap="none" dirty="0">
                <a:solidFill>
                  <a:schemeClr val="lt1"/>
                </a:solidFill>
                <a:latin typeface="Calibri"/>
                <a:ea typeface="Calibri"/>
                <a:cs typeface="Calibri"/>
                <a:sym typeface="Calibri"/>
              </a:rPr>
              <a:t>and augmented reality enabled training</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1200"/>
              </a:spcBef>
              <a:spcAft>
                <a:spcPts val="1200"/>
              </a:spcAft>
              <a:buClr>
                <a:schemeClr val="lt1"/>
              </a:buClr>
              <a:buSzPts val="1600"/>
              <a:buFont typeface="Courier New"/>
              <a:buNone/>
            </a:pPr>
            <a:endParaRPr sz="1400" b="0" i="0" u="none" strike="noStrike" cap="none" dirty="0">
              <a:solidFill>
                <a:srgbClr val="000000"/>
              </a:solidFill>
              <a:latin typeface="Arial"/>
              <a:ea typeface="Arial"/>
              <a:cs typeface="Arial"/>
              <a:sym typeface="Arial"/>
            </a:endParaRPr>
          </a:p>
        </p:txBody>
      </p:sp>
      <p:grpSp>
        <p:nvGrpSpPr>
          <p:cNvPr id="338" name="Google Shape;338;p48"/>
          <p:cNvGrpSpPr/>
          <p:nvPr/>
        </p:nvGrpSpPr>
        <p:grpSpPr>
          <a:xfrm>
            <a:off x="569460" y="1359575"/>
            <a:ext cx="486198" cy="486198"/>
            <a:chOff x="569460" y="1359575"/>
            <a:chExt cx="486198" cy="486198"/>
          </a:xfrm>
        </p:grpSpPr>
        <p:sp>
          <p:nvSpPr>
            <p:cNvPr id="339" name="Google Shape;339;p48"/>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8"/>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1" name="Google Shape;341;p48"/>
          <p:cNvSpPr txBox="1"/>
          <p:nvPr/>
        </p:nvSpPr>
        <p:spPr>
          <a:xfrm>
            <a:off x="1190625" y="3415030"/>
            <a:ext cx="10546104"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Interoperability with existing systems</a:t>
            </a: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Use of a </a:t>
            </a:r>
            <a:r>
              <a:rPr lang="en-US" sz="1600" b="1" i="0" u="none" strike="noStrike" cap="none" dirty="0" err="1">
                <a:solidFill>
                  <a:srgbClr val="D9325D"/>
                </a:solidFill>
                <a:latin typeface="Calibri"/>
                <a:ea typeface="Calibri"/>
                <a:cs typeface="Calibri"/>
                <a:sym typeface="Calibri"/>
              </a:rPr>
              <a:t>harmonised</a:t>
            </a:r>
            <a:r>
              <a:rPr lang="en-US" sz="1600" b="1" i="0" u="none" strike="noStrike" cap="none" dirty="0">
                <a:solidFill>
                  <a:srgbClr val="D9325D"/>
                </a:solidFill>
                <a:latin typeface="Calibri"/>
                <a:ea typeface="Calibri"/>
                <a:cs typeface="Calibri"/>
                <a:sym typeface="Calibri"/>
              </a:rPr>
              <a:t> terminology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1" i="0" u="none" strike="noStrike" cap="none" dirty="0">
                <a:solidFill>
                  <a:srgbClr val="D9325D"/>
                </a:solidFill>
                <a:latin typeface="Calibri"/>
                <a:ea typeface="Calibri"/>
                <a:cs typeface="Calibri"/>
                <a:sym typeface="Calibri"/>
              </a:rPr>
              <a:t>Connection with existing APIs and systems </a:t>
            </a:r>
            <a:r>
              <a:rPr lang="en-US" sz="1600" b="0" i="0" u="none" strike="noStrike" cap="none" dirty="0">
                <a:solidFill>
                  <a:schemeClr val="lt1"/>
                </a:solidFill>
                <a:latin typeface="Calibri"/>
                <a:ea typeface="Calibri"/>
                <a:cs typeface="Calibri"/>
                <a:sym typeface="Calibri"/>
              </a:rPr>
              <a:t>of the procurers (detailed in the tender documents)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Enable </a:t>
            </a:r>
            <a:r>
              <a:rPr lang="en-US" sz="1600" b="1" i="0" u="none" strike="noStrike" cap="none" dirty="0">
                <a:solidFill>
                  <a:srgbClr val="D9325D"/>
                </a:solidFill>
                <a:latin typeface="Calibri"/>
                <a:ea typeface="Calibri"/>
                <a:cs typeface="Calibri"/>
                <a:sym typeface="Calibri"/>
              </a:rPr>
              <a:t>sharing of data with other first respondents </a:t>
            </a:r>
            <a:r>
              <a:rPr lang="en-US" sz="1600" b="0" i="0" u="none" strike="noStrike" cap="none" dirty="0">
                <a:solidFill>
                  <a:schemeClr val="lt1"/>
                </a:solidFill>
                <a:latin typeface="Calibri"/>
                <a:ea typeface="Calibri"/>
                <a:cs typeface="Calibri"/>
                <a:sym typeface="Calibri"/>
              </a:rPr>
              <a:t>like police and rescue (to be defined in the tender documents)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1" i="0" u="none" strike="noStrike" cap="none" dirty="0">
                <a:solidFill>
                  <a:srgbClr val="D9325D"/>
                </a:solidFill>
                <a:latin typeface="Calibri"/>
                <a:ea typeface="Calibri"/>
                <a:cs typeface="Calibri"/>
                <a:sym typeface="Calibri"/>
              </a:rPr>
              <a:t>Sharing of clinical data </a:t>
            </a:r>
            <a:r>
              <a:rPr lang="en-US" sz="1600" b="0" i="0" u="none" strike="noStrike" cap="none" dirty="0">
                <a:solidFill>
                  <a:schemeClr val="lt1"/>
                </a:solidFill>
                <a:latin typeface="Calibri"/>
                <a:ea typeface="Calibri"/>
                <a:cs typeface="Calibri"/>
                <a:sym typeface="Calibri"/>
              </a:rPr>
              <a:t>collected onsite hospitals (EHRs) </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1200"/>
              </a:spcBef>
              <a:spcAft>
                <a:spcPts val="1200"/>
              </a:spcAft>
              <a:buClr>
                <a:schemeClr val="lt1"/>
              </a:buClr>
              <a:buSzPts val="1600"/>
              <a:buFont typeface="Courier New"/>
              <a:buNone/>
            </a:pPr>
            <a:endParaRPr sz="1400" b="0" i="0" u="none" strike="noStrike" cap="none" dirty="0">
              <a:solidFill>
                <a:srgbClr val="000000"/>
              </a:solidFill>
              <a:latin typeface="Arial"/>
              <a:ea typeface="Arial"/>
              <a:cs typeface="Arial"/>
              <a:sym typeface="Arial"/>
            </a:endParaRPr>
          </a:p>
        </p:txBody>
      </p:sp>
      <p:grpSp>
        <p:nvGrpSpPr>
          <p:cNvPr id="342" name="Google Shape;342;p48"/>
          <p:cNvGrpSpPr/>
          <p:nvPr/>
        </p:nvGrpSpPr>
        <p:grpSpPr>
          <a:xfrm>
            <a:off x="569460" y="3371255"/>
            <a:ext cx="486198" cy="486198"/>
            <a:chOff x="569460" y="1359575"/>
            <a:chExt cx="486198" cy="486198"/>
          </a:xfrm>
        </p:grpSpPr>
        <p:sp>
          <p:nvSpPr>
            <p:cNvPr id="343" name="Google Shape;343;p48"/>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8"/>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9"/>
          <p:cNvSpPr txBox="1">
            <a:spLocks noGrp="1"/>
          </p:cNvSpPr>
          <p:nvPr>
            <p:ph type="body" idx="1"/>
          </p:nvPr>
        </p:nvSpPr>
        <p:spPr>
          <a:xfrm>
            <a:off x="378427" y="218309"/>
            <a:ext cx="8229600" cy="682238"/>
          </a:xfrm>
          <a:prstGeom prst="rect">
            <a:avLst/>
          </a:prstGeom>
          <a:noFill/>
          <a:ln>
            <a:noFill/>
          </a:ln>
        </p:spPr>
        <p:txBody>
          <a:bodyPr spcFirstLastPara="1" wrap="square" lIns="0" tIns="0" rIns="0" bIns="0" anchor="t" anchorCtr="0">
            <a:spAutoFit/>
          </a:bodyPr>
          <a:lstStyle/>
          <a:p>
            <a:pPr marL="457200" lvl="0" indent="-228600" algn="l" rtl="0">
              <a:lnSpc>
                <a:spcPct val="90000"/>
              </a:lnSpc>
              <a:spcBef>
                <a:spcPts val="1000"/>
              </a:spcBef>
              <a:spcAft>
                <a:spcPts val="0"/>
              </a:spcAft>
              <a:buClr>
                <a:schemeClr val="lt1"/>
              </a:buClr>
              <a:buSzPts val="4000"/>
              <a:buNone/>
            </a:pPr>
            <a:r>
              <a:rPr lang="en-US" dirty="0">
                <a:solidFill>
                  <a:srgbClr val="D9325D"/>
                </a:solidFill>
              </a:rPr>
              <a:t>R</a:t>
            </a:r>
            <a:r>
              <a:rPr lang="en-US" dirty="0"/>
              <a:t>equirements - examples</a:t>
            </a:r>
            <a:endParaRPr dirty="0"/>
          </a:p>
        </p:txBody>
      </p:sp>
      <p:sp>
        <p:nvSpPr>
          <p:cNvPr id="350" name="Google Shape;350;p49"/>
          <p:cNvSpPr txBox="1"/>
          <p:nvPr/>
        </p:nvSpPr>
        <p:spPr>
          <a:xfrm>
            <a:off x="1190625" y="1403350"/>
            <a:ext cx="10546104" cy="4278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Operational – during the PCP</a:t>
            </a: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Provide the solution in </a:t>
            </a:r>
            <a:r>
              <a:rPr lang="en-US" sz="1600" b="1" i="0" u="none" strike="noStrike" cap="none" dirty="0">
                <a:solidFill>
                  <a:srgbClr val="D9325D"/>
                </a:solidFill>
                <a:latin typeface="Calibri"/>
                <a:ea typeface="Calibri"/>
                <a:cs typeface="Calibri"/>
                <a:sym typeface="Calibri"/>
              </a:rPr>
              <a:t>all languages </a:t>
            </a:r>
            <a:r>
              <a:rPr lang="en-US" sz="1600" b="0" i="0" u="none" strike="noStrike" cap="none" dirty="0">
                <a:solidFill>
                  <a:schemeClr val="lt1"/>
                </a:solidFill>
                <a:latin typeface="Calibri"/>
                <a:ea typeface="Calibri"/>
                <a:cs typeface="Calibri"/>
                <a:sym typeface="Calibri"/>
              </a:rPr>
              <a:t>of the procurers – English, Spanish, German, Italian, Greek, Turkish</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1" i="0" u="none" strike="noStrike" cap="none" dirty="0">
                <a:solidFill>
                  <a:srgbClr val="D9325D"/>
                </a:solidFill>
                <a:latin typeface="Calibri"/>
                <a:ea typeface="Calibri"/>
                <a:cs typeface="Calibri"/>
                <a:sym typeface="Calibri"/>
              </a:rPr>
              <a:t>Develop prototypes </a:t>
            </a:r>
            <a:r>
              <a:rPr lang="en-US" sz="1600" b="0" i="0" u="none" strike="noStrike" cap="none" dirty="0">
                <a:solidFill>
                  <a:schemeClr val="lt1"/>
                </a:solidFill>
                <a:latin typeface="Calibri"/>
                <a:ea typeface="Calibri"/>
                <a:cs typeface="Calibri"/>
                <a:sym typeface="Calibri"/>
              </a:rPr>
              <a:t>in two iterations (phase II) and test them with end users (n = 10 per pilot)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Fully develop the systems and test them extensively with end users (e.g. as part of national or international simulation events to be agreed with the procurers in phase III)</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Ensure all equipment necessary for the solution to work (e.g. mobile devices, tags) is made available during the simulation events (plan for at least 10 end users per pilot)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lt1"/>
              </a:buClr>
              <a:buSzPts val="1600"/>
              <a:buFont typeface="Courier New"/>
              <a:buChar char="o"/>
            </a:pPr>
            <a:r>
              <a:rPr lang="en-US" sz="1600" b="0" i="0" u="none" strike="noStrike" cap="none" dirty="0">
                <a:solidFill>
                  <a:schemeClr val="lt1"/>
                </a:solidFill>
                <a:latin typeface="Calibri"/>
                <a:ea typeface="Calibri"/>
                <a:cs typeface="Calibri"/>
                <a:sym typeface="Calibri"/>
              </a:rPr>
              <a:t>Collect data in collaboration with the procurers to evaluate the solution’s effectiveness</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120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120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1200"/>
              </a:spcBef>
              <a:spcAft>
                <a:spcPts val="1200"/>
              </a:spcAft>
              <a:buClr>
                <a:schemeClr val="lt1"/>
              </a:buClr>
              <a:buSzPts val="1600"/>
              <a:buFont typeface="Courier New"/>
              <a:buNone/>
            </a:pPr>
            <a:endParaRPr sz="1400" b="0" i="0" u="none" strike="noStrike" cap="none" dirty="0">
              <a:solidFill>
                <a:srgbClr val="000000"/>
              </a:solidFill>
              <a:latin typeface="Arial"/>
              <a:ea typeface="Arial"/>
              <a:cs typeface="Arial"/>
              <a:sym typeface="Arial"/>
            </a:endParaRPr>
          </a:p>
        </p:txBody>
      </p:sp>
      <p:grpSp>
        <p:nvGrpSpPr>
          <p:cNvPr id="351" name="Google Shape;351;p49"/>
          <p:cNvGrpSpPr/>
          <p:nvPr/>
        </p:nvGrpSpPr>
        <p:grpSpPr>
          <a:xfrm>
            <a:off x="569460" y="1359575"/>
            <a:ext cx="486198" cy="486198"/>
            <a:chOff x="569460" y="1359575"/>
            <a:chExt cx="486198" cy="486198"/>
          </a:xfrm>
        </p:grpSpPr>
        <p:sp>
          <p:nvSpPr>
            <p:cNvPr id="352" name="Google Shape;352;p49"/>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9"/>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4" name="Google Shape;354;p49"/>
          <p:cNvSpPr txBox="1"/>
          <p:nvPr/>
        </p:nvSpPr>
        <p:spPr>
          <a:xfrm>
            <a:off x="1190625" y="4735830"/>
            <a:ext cx="10546104"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Other – related to privacy, security, connectivity, usability, performance </a:t>
            </a:r>
            <a:endParaRPr sz="1600" b="0" i="0" u="none" strike="noStrike" cap="none" dirty="0">
              <a:solidFill>
                <a:schemeClr val="lt1"/>
              </a:solidFill>
              <a:latin typeface="Calibri"/>
              <a:ea typeface="Calibri"/>
              <a:cs typeface="Calibri"/>
              <a:sym typeface="Calibri"/>
            </a:endParaRPr>
          </a:p>
          <a:p>
            <a:pPr marL="285750" marR="0" lvl="0" indent="-184150" algn="l" rtl="0">
              <a:lnSpc>
                <a:spcPct val="100000"/>
              </a:lnSpc>
              <a:spcBef>
                <a:spcPts val="0"/>
              </a:spcBef>
              <a:spcAft>
                <a:spcPts val="0"/>
              </a:spcAft>
              <a:buClr>
                <a:schemeClr val="lt1"/>
              </a:buClr>
              <a:buSzPts val="1600"/>
              <a:buFont typeface="Courier New"/>
              <a:buNone/>
            </a:pPr>
            <a:endParaRPr sz="1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120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55" name="Google Shape;355;p49"/>
          <p:cNvGrpSpPr/>
          <p:nvPr/>
        </p:nvGrpSpPr>
        <p:grpSpPr>
          <a:xfrm>
            <a:off x="569460" y="4692055"/>
            <a:ext cx="486198" cy="486198"/>
            <a:chOff x="569460" y="1359575"/>
            <a:chExt cx="486198" cy="486198"/>
          </a:xfrm>
        </p:grpSpPr>
        <p:sp>
          <p:nvSpPr>
            <p:cNvPr id="356" name="Google Shape;356;p49"/>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9"/>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body" idx="1"/>
          </p:nvPr>
        </p:nvSpPr>
        <p:spPr>
          <a:xfrm>
            <a:off x="378427" y="218309"/>
            <a:ext cx="8229600" cy="682238"/>
          </a:xfrm>
          <a:prstGeom prst="rect">
            <a:avLst/>
          </a:prstGeom>
          <a:noFill/>
          <a:ln>
            <a:noFill/>
          </a:ln>
        </p:spPr>
        <p:txBody>
          <a:bodyPr spcFirstLastPara="1" wrap="square" lIns="0" tIns="0" rIns="0" bIns="0" anchor="t" anchorCtr="0">
            <a:spAutoFit/>
          </a:bodyPr>
          <a:lstStyle/>
          <a:p>
            <a:pPr marL="457200" lvl="0" indent="-228600" algn="l" rtl="0">
              <a:lnSpc>
                <a:spcPct val="90000"/>
              </a:lnSpc>
              <a:spcBef>
                <a:spcPts val="1000"/>
              </a:spcBef>
              <a:spcAft>
                <a:spcPts val="0"/>
              </a:spcAft>
              <a:buClr>
                <a:schemeClr val="lt1"/>
              </a:buClr>
              <a:buSzPts val="4000"/>
              <a:buNone/>
            </a:pPr>
            <a:r>
              <a:rPr lang="en-US" dirty="0">
                <a:solidFill>
                  <a:srgbClr val="D9325D"/>
                </a:solidFill>
              </a:rPr>
              <a:t>U</a:t>
            </a:r>
            <a:r>
              <a:rPr lang="en-US" dirty="0"/>
              <a:t>se cases</a:t>
            </a:r>
            <a:endParaRPr dirty="0"/>
          </a:p>
        </p:txBody>
      </p:sp>
      <p:sp>
        <p:nvSpPr>
          <p:cNvPr id="363" name="Google Shape;363;p50"/>
          <p:cNvSpPr/>
          <p:nvPr/>
        </p:nvSpPr>
        <p:spPr>
          <a:xfrm>
            <a:off x="1527857" y="1230362"/>
            <a:ext cx="9039827" cy="5367208"/>
          </a:xfrm>
          <a:prstGeom prst="rect">
            <a:avLst/>
          </a:prstGeom>
          <a:solidFill>
            <a:srgbClr val="E1ECF5"/>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144000" anchor="b"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1C1C1C"/>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1C1C1C"/>
                </a:solidFill>
                <a:latin typeface="Verdana"/>
                <a:ea typeface="Verdana"/>
                <a:cs typeface="Verdana"/>
                <a:sym typeface="Verdana"/>
              </a:rPr>
              <a:t>Existing systems integration</a:t>
            </a:r>
            <a:endParaRPr sz="1400" b="0" i="0" u="none" strike="noStrike" cap="none" dirty="0">
              <a:solidFill>
                <a:srgbClr val="000000"/>
              </a:solidFill>
              <a:latin typeface="Arial"/>
              <a:ea typeface="Arial"/>
              <a:cs typeface="Arial"/>
              <a:sym typeface="Arial"/>
            </a:endParaRPr>
          </a:p>
        </p:txBody>
      </p:sp>
      <p:sp>
        <p:nvSpPr>
          <p:cNvPr id="364" name="Google Shape;364;p50"/>
          <p:cNvSpPr/>
          <p:nvPr/>
        </p:nvSpPr>
        <p:spPr>
          <a:xfrm>
            <a:off x="1817224" y="1420790"/>
            <a:ext cx="8547169" cy="3868841"/>
          </a:xfrm>
          <a:prstGeom prst="rect">
            <a:avLst/>
          </a:prstGeom>
          <a:solidFill>
            <a:srgbClr val="1B456C"/>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1440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Verdana"/>
                <a:ea typeface="Verdana"/>
                <a:cs typeface="Verdana"/>
                <a:sym typeface="Verdana"/>
              </a:rPr>
              <a:t>Central Information Hub</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Verdana"/>
              <a:ea typeface="Verdana"/>
              <a:cs typeface="Verdana"/>
              <a:sym typeface="Verdana"/>
            </a:endParaRPr>
          </a:p>
        </p:txBody>
      </p:sp>
      <p:sp>
        <p:nvSpPr>
          <p:cNvPr id="365" name="Google Shape;365;p50"/>
          <p:cNvSpPr/>
          <p:nvPr/>
        </p:nvSpPr>
        <p:spPr>
          <a:xfrm>
            <a:off x="2095687" y="2002411"/>
            <a:ext cx="7981026" cy="540000"/>
          </a:xfrm>
          <a:prstGeom prst="rect">
            <a:avLst/>
          </a:prstGeom>
          <a:solidFill>
            <a:srgbClr val="D9325D"/>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Verdana"/>
                <a:ea typeface="Verdana"/>
                <a:cs typeface="Verdana"/>
                <a:sym typeface="Verdana"/>
              </a:rPr>
              <a:t>Simple Triage and Rapid Treatment</a:t>
            </a:r>
            <a:endParaRPr sz="1400" b="0" i="0" u="none" strike="noStrike" cap="none" dirty="0">
              <a:solidFill>
                <a:srgbClr val="000000"/>
              </a:solidFill>
              <a:latin typeface="Arial"/>
              <a:ea typeface="Arial"/>
              <a:cs typeface="Arial"/>
              <a:sym typeface="Arial"/>
            </a:endParaRPr>
          </a:p>
        </p:txBody>
      </p:sp>
      <p:sp>
        <p:nvSpPr>
          <p:cNvPr id="366" name="Google Shape;366;p50"/>
          <p:cNvSpPr/>
          <p:nvPr/>
        </p:nvSpPr>
        <p:spPr>
          <a:xfrm>
            <a:off x="2095688" y="4127575"/>
            <a:ext cx="2379218" cy="936000"/>
          </a:xfrm>
          <a:prstGeom prst="rect">
            <a:avLst/>
          </a:prstGeom>
          <a:solidFill>
            <a:srgbClr val="D9325D"/>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Verdana"/>
                <a:ea typeface="Verdana"/>
                <a:cs typeface="Verdana"/>
                <a:sym typeface="Verdana"/>
              </a:rPr>
              <a:t>Clinical Parameters collection and management</a:t>
            </a:r>
            <a:endParaRPr sz="1400" b="0" i="0" u="none" strike="noStrike" cap="none" dirty="0">
              <a:solidFill>
                <a:srgbClr val="000000"/>
              </a:solidFill>
              <a:latin typeface="Arial"/>
              <a:ea typeface="Arial"/>
              <a:cs typeface="Arial"/>
              <a:sym typeface="Arial"/>
            </a:endParaRPr>
          </a:p>
        </p:txBody>
      </p:sp>
      <p:sp>
        <p:nvSpPr>
          <p:cNvPr id="367" name="Google Shape;367;p50"/>
          <p:cNvSpPr/>
          <p:nvPr/>
        </p:nvSpPr>
        <p:spPr>
          <a:xfrm>
            <a:off x="7767514" y="4136452"/>
            <a:ext cx="2312644" cy="936000"/>
          </a:xfrm>
          <a:prstGeom prst="rect">
            <a:avLst/>
          </a:prstGeom>
          <a:solidFill>
            <a:srgbClr val="D9325D"/>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Verdana"/>
                <a:ea typeface="Verdana"/>
                <a:cs typeface="Verdana"/>
                <a:sym typeface="Verdana"/>
              </a:rPr>
              <a:t>Management of vehicles and resources</a:t>
            </a:r>
            <a:endParaRPr sz="1400" b="0" i="0" u="none" strike="noStrike" cap="none">
              <a:solidFill>
                <a:srgbClr val="000000"/>
              </a:solidFill>
              <a:latin typeface="Arial"/>
              <a:ea typeface="Arial"/>
              <a:cs typeface="Arial"/>
              <a:sym typeface="Arial"/>
            </a:endParaRPr>
          </a:p>
        </p:txBody>
      </p:sp>
      <p:sp>
        <p:nvSpPr>
          <p:cNvPr id="368" name="Google Shape;368;p50"/>
          <p:cNvSpPr/>
          <p:nvPr/>
        </p:nvSpPr>
        <p:spPr>
          <a:xfrm>
            <a:off x="2095688" y="2701139"/>
            <a:ext cx="7981025" cy="540000"/>
          </a:xfrm>
          <a:prstGeom prst="rect">
            <a:avLst/>
          </a:prstGeom>
          <a:solidFill>
            <a:srgbClr val="D9325D"/>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Verdana"/>
                <a:ea typeface="Verdana"/>
                <a:cs typeface="Verdana"/>
                <a:sym typeface="Verdana"/>
              </a:rPr>
              <a:t>DASHBOARD </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Verdana"/>
                <a:ea typeface="Verdana"/>
                <a:cs typeface="Verdana"/>
                <a:sym typeface="Verdana"/>
              </a:rPr>
              <a:t>Overview of casualties and their status</a:t>
            </a:r>
            <a:endParaRPr sz="1400" b="0" i="0" u="none" strike="noStrike" cap="none" dirty="0">
              <a:solidFill>
                <a:srgbClr val="000000"/>
              </a:solidFill>
              <a:latin typeface="Arial"/>
              <a:ea typeface="Arial"/>
              <a:cs typeface="Arial"/>
              <a:sym typeface="Arial"/>
            </a:endParaRPr>
          </a:p>
        </p:txBody>
      </p:sp>
      <p:sp>
        <p:nvSpPr>
          <p:cNvPr id="369" name="Google Shape;369;p50"/>
          <p:cNvSpPr/>
          <p:nvPr/>
        </p:nvSpPr>
        <p:spPr>
          <a:xfrm>
            <a:off x="1794076" y="5468011"/>
            <a:ext cx="8576550" cy="602326"/>
          </a:xfrm>
          <a:prstGeom prst="rect">
            <a:avLst/>
          </a:prstGeom>
          <a:solidFill>
            <a:schemeClr val="accent6"/>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Verdana"/>
                <a:ea typeface="Verdana"/>
                <a:cs typeface="Verdana"/>
                <a:sym typeface="Verdana"/>
              </a:rPr>
              <a:t>Evaluation and Training</a:t>
            </a:r>
            <a:endParaRPr sz="1400" b="0" i="0" u="none" strike="noStrike" cap="none" dirty="0">
              <a:solidFill>
                <a:srgbClr val="000000"/>
              </a:solidFill>
              <a:latin typeface="Arial"/>
              <a:ea typeface="Arial"/>
              <a:cs typeface="Arial"/>
              <a:sym typeface="Arial"/>
            </a:endParaRPr>
          </a:p>
        </p:txBody>
      </p:sp>
      <p:sp>
        <p:nvSpPr>
          <p:cNvPr id="370" name="Google Shape;370;p50"/>
          <p:cNvSpPr/>
          <p:nvPr/>
        </p:nvSpPr>
        <p:spPr>
          <a:xfrm>
            <a:off x="4998193" y="4136452"/>
            <a:ext cx="2278023" cy="936000"/>
          </a:xfrm>
          <a:prstGeom prst="rect">
            <a:avLst/>
          </a:prstGeom>
          <a:solidFill>
            <a:srgbClr val="D9325D"/>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Verdana"/>
                <a:ea typeface="Verdana"/>
                <a:cs typeface="Verdana"/>
                <a:sym typeface="Verdana"/>
              </a:rPr>
              <a:t>Operation site Management</a:t>
            </a:r>
            <a:endParaRPr sz="1400" b="0" i="0" u="none" strike="noStrike" cap="none" dirty="0">
              <a:solidFill>
                <a:srgbClr val="000000"/>
              </a:solidFill>
              <a:latin typeface="Arial"/>
              <a:ea typeface="Arial"/>
              <a:cs typeface="Arial"/>
              <a:sym typeface="Arial"/>
            </a:endParaRPr>
          </a:p>
        </p:txBody>
      </p:sp>
      <p:sp>
        <p:nvSpPr>
          <p:cNvPr id="371" name="Google Shape;371;p50"/>
          <p:cNvSpPr/>
          <p:nvPr/>
        </p:nvSpPr>
        <p:spPr>
          <a:xfrm>
            <a:off x="2099133" y="3418798"/>
            <a:ext cx="7981025" cy="540000"/>
          </a:xfrm>
          <a:prstGeom prst="rect">
            <a:avLst/>
          </a:prstGeom>
          <a:solidFill>
            <a:srgbClr val="D9325D"/>
          </a:solidFill>
          <a:ln w="9525" cap="flat" cmpd="sng">
            <a:solidFill>
              <a:srgbClr val="214B7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Verdana"/>
                <a:ea typeface="Verdana"/>
                <a:cs typeface="Verdana"/>
                <a:sym typeface="Verdana"/>
              </a:rPr>
              <a:t>Advanced Medical Site </a:t>
            </a:r>
            <a:endParaRPr sz="1400" b="1" i="0" u="none" strike="noStrike" cap="none">
              <a:solidFill>
                <a:schemeClr val="lt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17"/>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377" name="Google Shape;377;p17"/>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7"/>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7"/>
          <p:cNvSpPr txBox="1"/>
          <p:nvPr/>
        </p:nvSpPr>
        <p:spPr>
          <a:xfrm>
            <a:off x="1591145" y="802174"/>
            <a:ext cx="887466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D9325D"/>
                </a:solidFill>
                <a:latin typeface="Verdana"/>
                <a:ea typeface="Verdana"/>
                <a:cs typeface="Verdana"/>
                <a:sym typeface="Verdana"/>
              </a:rPr>
              <a:t>P</a:t>
            </a:r>
            <a:r>
              <a:rPr lang="en-US" sz="3600" b="1" i="0" u="none" strike="noStrike" cap="none" dirty="0">
                <a:solidFill>
                  <a:srgbClr val="1B456C"/>
                </a:solidFill>
                <a:latin typeface="Verdana"/>
                <a:ea typeface="Verdana"/>
                <a:cs typeface="Verdana"/>
                <a:sym typeface="Verdana"/>
              </a:rPr>
              <a:t>CP AS A TOOL FOR INNOVATION PROCUREMENT</a:t>
            </a:r>
            <a:endParaRPr sz="3600" b="0" i="0" u="none" strike="noStrike" cap="none" dirty="0">
              <a:solidFill>
                <a:srgbClr val="1B456C"/>
              </a:solidFill>
              <a:latin typeface="Verdana"/>
              <a:ea typeface="Verdana"/>
              <a:cs typeface="Verdana"/>
              <a:sym typeface="Verdana"/>
            </a:endParaRPr>
          </a:p>
        </p:txBody>
      </p:sp>
      <p:sp>
        <p:nvSpPr>
          <p:cNvPr id="10" name="Google Shape;426;p22">
            <a:extLst>
              <a:ext uri="{FF2B5EF4-FFF2-40B4-BE49-F238E27FC236}">
                <a16:creationId xmlns:a16="http://schemas.microsoft.com/office/drawing/2014/main" id="{01B4607F-680D-4311-A8BE-163099165ADF}"/>
              </a:ext>
            </a:extLst>
          </p:cNvPr>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427;p22">
            <a:extLst>
              <a:ext uri="{FF2B5EF4-FFF2-40B4-BE49-F238E27FC236}">
                <a16:creationId xmlns:a16="http://schemas.microsoft.com/office/drawing/2014/main" id="{E1D6A2EF-49A2-43FA-8ECD-A4C0FEA0A7AD}"/>
              </a:ext>
            </a:extLst>
          </p:cNvPr>
          <p:cNvSpPr txBox="1"/>
          <p:nvPr/>
        </p:nvSpPr>
        <p:spPr>
          <a:xfrm>
            <a:off x="5946274" y="2498163"/>
            <a:ext cx="4075912"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chemeClr val="lt1"/>
                </a:solidFill>
                <a:latin typeface="Verdana"/>
                <a:ea typeface="Verdana"/>
                <a:sym typeface="Verdana"/>
              </a:rPr>
              <a:t>Alberto Lombardi</a:t>
            </a:r>
            <a:endParaRPr sz="1400" b="0" i="0" u="none" strike="noStrike" cap="none" dirty="0">
              <a:solidFill>
                <a:srgbClr val="000000"/>
              </a:solidFill>
              <a:latin typeface="Arial"/>
              <a:ea typeface="Arial"/>
              <a:cs typeface="Arial"/>
              <a:sym typeface="Arial"/>
            </a:endParaRPr>
          </a:p>
        </p:txBody>
      </p:sp>
      <p:sp>
        <p:nvSpPr>
          <p:cNvPr id="12" name="Google Shape;428;p22">
            <a:extLst>
              <a:ext uri="{FF2B5EF4-FFF2-40B4-BE49-F238E27FC236}">
                <a16:creationId xmlns:a16="http://schemas.microsoft.com/office/drawing/2014/main" id="{5E025176-3ED2-4088-8334-F3C9178C7BD8}"/>
              </a:ext>
            </a:extLst>
          </p:cNvPr>
          <p:cNvSpPr txBox="1"/>
          <p:nvPr/>
        </p:nvSpPr>
        <p:spPr>
          <a:xfrm>
            <a:off x="5989576" y="3736015"/>
            <a:ext cx="3996396" cy="169277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it-IT" sz="2000" b="0" i="0" u="none" strike="noStrike" cap="none" dirty="0">
                <a:solidFill>
                  <a:schemeClr val="lt1"/>
                </a:solidFill>
                <a:latin typeface="Verdana"/>
                <a:ea typeface="Verdana"/>
                <a:cs typeface="Verdana"/>
                <a:sym typeface="Verdana"/>
              </a:rPr>
              <a:t>Data </a:t>
            </a:r>
            <a:r>
              <a:rPr lang="it-IT" sz="2000" b="0" i="0" u="none" strike="noStrike" cap="none" dirty="0" err="1">
                <a:solidFill>
                  <a:schemeClr val="lt1"/>
                </a:solidFill>
                <a:latin typeface="Verdana"/>
                <a:ea typeface="Verdana"/>
                <a:cs typeface="Verdana"/>
                <a:sym typeface="Verdana"/>
              </a:rPr>
              <a:t>Protection</a:t>
            </a:r>
            <a:r>
              <a:rPr lang="it-IT" sz="2000" b="0" i="0" u="none" strike="noStrike" cap="none" dirty="0">
                <a:solidFill>
                  <a:schemeClr val="lt1"/>
                </a:solidFill>
                <a:latin typeface="Verdana"/>
                <a:ea typeface="Verdana"/>
                <a:cs typeface="Verdana"/>
                <a:sym typeface="Verdana"/>
              </a:rPr>
              <a:t> </a:t>
            </a:r>
            <a:r>
              <a:rPr lang="it-IT" sz="2000" b="0" i="0" u="none" strike="noStrike" cap="none" dirty="0" err="1">
                <a:solidFill>
                  <a:schemeClr val="lt1"/>
                </a:solidFill>
                <a:latin typeface="Verdana"/>
                <a:ea typeface="Verdana"/>
                <a:cs typeface="Verdana"/>
                <a:sym typeface="Verdana"/>
              </a:rPr>
              <a:t>Officer</a:t>
            </a:r>
            <a:endParaRPr lang="it-IT" sz="2000" b="0" i="0" u="none" strike="noStrike" cap="none" dirty="0">
              <a:solidFill>
                <a:schemeClr val="lt1"/>
              </a:solidFill>
              <a:latin typeface="Verdana"/>
              <a:ea typeface="Verdana"/>
              <a:cs typeface="Verdana"/>
              <a:sym typeface="Verdana"/>
            </a:endParaRPr>
          </a:p>
          <a:p>
            <a:pPr lvl="0"/>
            <a:r>
              <a:rPr lang="en-US" sz="2000" dirty="0">
                <a:solidFill>
                  <a:schemeClr val="bg1"/>
                </a:solidFill>
              </a:rPr>
              <a:t>Clinical Engineering Unit Manager</a:t>
            </a:r>
            <a:endParaRPr lang="it-IT" sz="2800" dirty="0">
              <a:solidFill>
                <a:schemeClr val="bg1"/>
              </a:solidFill>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bg1"/>
                </a:solidFill>
                <a:latin typeface="Verdana"/>
                <a:ea typeface="Verdana"/>
                <a:cs typeface="Verdana"/>
                <a:sym typeface="Verdana"/>
              </a:rPr>
              <a:t> </a:t>
            </a:r>
            <a:endParaRPr sz="1400" b="0" i="0" u="none" strike="noStrike" cap="none" dirty="0">
              <a:solidFill>
                <a:schemeClr val="bg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2000" b="1" i="0" u="none" strike="noStrike" cap="none" dirty="0">
                <a:solidFill>
                  <a:schemeClr val="lt1"/>
                </a:solidFill>
                <a:latin typeface="Verdana"/>
                <a:ea typeface="Verdana"/>
                <a:cs typeface="Verdana"/>
                <a:sym typeface="Verdana"/>
              </a:rPr>
              <a:t>ASL Benevento</a:t>
            </a:r>
            <a:endParaRPr sz="2000" b="1" i="0" u="none" strike="noStrike" cap="none" dirty="0">
              <a:solidFill>
                <a:schemeClr val="lt1"/>
              </a:solidFill>
              <a:latin typeface="Verdana"/>
              <a:ea typeface="Verdana"/>
              <a:cs typeface="Verdana"/>
              <a:sym typeface="Verdana"/>
            </a:endParaRPr>
          </a:p>
        </p:txBody>
      </p:sp>
      <p:sp>
        <p:nvSpPr>
          <p:cNvPr id="13" name="Ovale 12">
            <a:extLst>
              <a:ext uri="{FF2B5EF4-FFF2-40B4-BE49-F238E27FC236}">
                <a16:creationId xmlns:a16="http://schemas.microsoft.com/office/drawing/2014/main" id="{6E9D6FA4-902F-4590-999B-99740214D3CB}"/>
              </a:ext>
            </a:extLst>
          </p:cNvPr>
          <p:cNvSpPr/>
          <p:nvPr/>
        </p:nvSpPr>
        <p:spPr>
          <a:xfrm>
            <a:off x="1168032" y="2583130"/>
            <a:ext cx="2966760" cy="2723163"/>
          </a:xfrm>
          <a:prstGeom prst="ellipse">
            <a:avLst/>
          </a:prstGeom>
          <a:blipFill rotWithShape="0">
            <a:blip r:embed="rId4"/>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sp>
      <p:pic>
        <p:nvPicPr>
          <p:cNvPr id="14" name="Immagine 0" descr="AI Immagine-1.jpg">
            <a:extLst>
              <a:ext uri="{FF2B5EF4-FFF2-40B4-BE49-F238E27FC236}">
                <a16:creationId xmlns:a16="http://schemas.microsoft.com/office/drawing/2014/main" id="{57B86337-110D-4EDB-A1E2-AE3B0477CBF6}"/>
              </a:ext>
            </a:extLst>
          </p:cNvPr>
          <p:cNvPicPr>
            <a:picLocks noChangeAspect="1" noChangeArrowheads="1"/>
          </p:cNvPicPr>
          <p:nvPr/>
        </p:nvPicPr>
        <p:blipFill>
          <a:blip r:embed="rId5" cstate="print"/>
          <a:srcRect/>
          <a:stretch>
            <a:fillRect/>
          </a:stretch>
        </p:blipFill>
        <p:spPr bwMode="auto">
          <a:xfrm>
            <a:off x="8281819" y="4675979"/>
            <a:ext cx="1463673" cy="1092601"/>
          </a:xfrm>
          <a:prstGeom prst="rect">
            <a:avLst/>
          </a:prstGeom>
          <a:noFill/>
          <a:ln w="9525">
            <a:noFill/>
            <a:miter lim="800000"/>
            <a:headEnd/>
            <a:tailEnd/>
          </a:ln>
        </p:spPr>
      </p:pic>
    </p:spTree>
    <p:extLst>
      <p:ext uri="{BB962C8B-B14F-4D97-AF65-F5344CB8AC3E}">
        <p14:creationId xmlns:p14="http://schemas.microsoft.com/office/powerpoint/2010/main" val="2803047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p:nvPr/>
        </p:nvSpPr>
        <p:spPr>
          <a:xfrm>
            <a:off x="0" y="1216059"/>
            <a:ext cx="12192000" cy="5704778"/>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88" name="Google Shape;388;p18"/>
          <p:cNvSpPr txBox="1"/>
          <p:nvPr/>
        </p:nvSpPr>
        <p:spPr>
          <a:xfrm>
            <a:off x="1049730" y="213825"/>
            <a:ext cx="7502107" cy="692497"/>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Clr>
                <a:srgbClr val="000000"/>
              </a:buClr>
              <a:buSzPts val="6000"/>
              <a:buFont typeface="Arial"/>
              <a:buNone/>
            </a:pPr>
            <a:r>
              <a:rPr lang="en-US" sz="3600" b="0" i="0" u="none" strike="noStrike" cap="none" dirty="0">
                <a:solidFill>
                  <a:srgbClr val="D9325D"/>
                </a:solidFill>
                <a:latin typeface="Verdana"/>
                <a:ea typeface="Verdana"/>
                <a:cs typeface="Verdana"/>
                <a:sym typeface="Verdana"/>
              </a:rPr>
              <a:t>W</a:t>
            </a:r>
            <a:r>
              <a:rPr lang="en-US" sz="3600" b="0" i="0" u="none" strike="noStrike" cap="none" dirty="0">
                <a:solidFill>
                  <a:srgbClr val="1B456C"/>
                </a:solidFill>
                <a:latin typeface="Verdana"/>
                <a:ea typeface="Verdana"/>
                <a:cs typeface="Verdana"/>
                <a:sym typeface="Verdana"/>
              </a:rPr>
              <a:t>HAT</a:t>
            </a:r>
            <a:r>
              <a:rPr lang="en-US" sz="6000" b="0" i="0" u="none" strike="noStrike" cap="none" dirty="0">
                <a:solidFill>
                  <a:srgbClr val="1B456C"/>
                </a:solidFill>
                <a:latin typeface="Verdana"/>
                <a:ea typeface="Verdana"/>
                <a:cs typeface="Verdana"/>
                <a:sym typeface="Verdana"/>
              </a:rPr>
              <a:t> </a:t>
            </a:r>
            <a:r>
              <a:rPr lang="en-US" sz="4000" b="0" i="0" u="none" strike="noStrike" cap="none" dirty="0">
                <a:solidFill>
                  <a:srgbClr val="1B456C"/>
                </a:solidFill>
                <a:latin typeface="Verdana"/>
                <a:ea typeface="Verdana"/>
                <a:cs typeface="Verdana"/>
                <a:sym typeface="Verdana"/>
              </a:rPr>
              <a:t>AND WHY?</a:t>
            </a:r>
            <a:endParaRPr sz="4000" b="0" i="0" u="none" strike="noStrike" cap="none" dirty="0">
              <a:solidFill>
                <a:srgbClr val="000000"/>
              </a:solidFill>
              <a:latin typeface="Arial"/>
              <a:ea typeface="Arial"/>
              <a:cs typeface="Arial"/>
              <a:sym typeface="Arial"/>
            </a:endParaRPr>
          </a:p>
        </p:txBody>
      </p:sp>
      <p:pic>
        <p:nvPicPr>
          <p:cNvPr id="389" name="Google Shape;389;p18"/>
          <p:cNvPicPr preferRelativeResize="0"/>
          <p:nvPr/>
        </p:nvPicPr>
        <p:blipFill rotWithShape="1">
          <a:blip r:embed="rId3">
            <a:alphaModFix/>
          </a:blip>
          <a:srcRect/>
          <a:stretch/>
        </p:blipFill>
        <p:spPr>
          <a:xfrm>
            <a:off x="9013656" y="285750"/>
            <a:ext cx="2853572" cy="345600"/>
          </a:xfrm>
          <a:prstGeom prst="rect">
            <a:avLst/>
          </a:prstGeom>
          <a:noFill/>
          <a:ln>
            <a:noFill/>
          </a:ln>
        </p:spPr>
      </p:pic>
      <p:pic>
        <p:nvPicPr>
          <p:cNvPr id="9" name="Picture 2">
            <a:extLst>
              <a:ext uri="{FF2B5EF4-FFF2-40B4-BE49-F238E27FC236}">
                <a16:creationId xmlns:a16="http://schemas.microsoft.com/office/drawing/2014/main" id="{2D6803E4-61F1-4405-9586-BB35CBC76300}"/>
              </a:ext>
            </a:extLst>
          </p:cNvPr>
          <p:cNvPicPr>
            <a:picLocks noChangeAspect="1" noChangeArrowheads="1"/>
          </p:cNvPicPr>
          <p:nvPr/>
        </p:nvPicPr>
        <p:blipFill>
          <a:blip r:embed="rId4" cstate="print"/>
          <a:srcRect/>
          <a:stretch>
            <a:fillRect/>
          </a:stretch>
        </p:blipFill>
        <p:spPr bwMode="auto">
          <a:xfrm>
            <a:off x="21071" y="2073897"/>
            <a:ext cx="7029698" cy="4129007"/>
          </a:xfrm>
          <a:prstGeom prst="rect">
            <a:avLst/>
          </a:prstGeom>
          <a:noFill/>
          <a:ln w="9525">
            <a:noFill/>
            <a:miter lim="800000"/>
            <a:headEnd/>
            <a:tailEnd/>
          </a:ln>
          <a:effectLst/>
        </p:spPr>
      </p:pic>
      <p:pic>
        <p:nvPicPr>
          <p:cNvPr id="10" name="Picture 20" descr="caffet10">
            <a:extLst>
              <a:ext uri="{FF2B5EF4-FFF2-40B4-BE49-F238E27FC236}">
                <a16:creationId xmlns:a16="http://schemas.microsoft.com/office/drawing/2014/main" id="{69503922-D958-443B-8349-5C29B0A9C406}"/>
              </a:ext>
            </a:extLst>
          </p:cNvPr>
          <p:cNvPicPr>
            <a:picLocks noChangeAspect="1" noChangeArrowheads="1"/>
          </p:cNvPicPr>
          <p:nvPr/>
        </p:nvPicPr>
        <p:blipFill>
          <a:blip r:embed="rId5" cstate="print"/>
          <a:srcRect/>
          <a:stretch>
            <a:fillRect/>
          </a:stretch>
        </p:blipFill>
        <p:spPr bwMode="auto">
          <a:xfrm>
            <a:off x="7720794" y="1762812"/>
            <a:ext cx="1636173" cy="1406630"/>
          </a:xfrm>
          <a:prstGeom prst="rect">
            <a:avLst/>
          </a:prstGeom>
          <a:noFill/>
          <a:ln w="9525">
            <a:noFill/>
            <a:miter lim="800000"/>
            <a:headEnd/>
            <a:tailEnd/>
          </a:ln>
        </p:spPr>
      </p:pic>
      <p:pic>
        <p:nvPicPr>
          <p:cNvPr id="11" name="Picture 4" descr="http://www.pnext.eu/files/images/picture/tailored.jpg">
            <a:extLst>
              <a:ext uri="{FF2B5EF4-FFF2-40B4-BE49-F238E27FC236}">
                <a16:creationId xmlns:a16="http://schemas.microsoft.com/office/drawing/2014/main" id="{92A428F9-6665-49D9-9186-CD15D5AFB3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7446" y="1778760"/>
            <a:ext cx="1362400" cy="1362401"/>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493F3BD4-E28C-4C1F-A898-0543D9A7C637}"/>
              </a:ext>
            </a:extLst>
          </p:cNvPr>
          <p:cNvSpPr/>
          <p:nvPr/>
        </p:nvSpPr>
        <p:spPr>
          <a:xfrm>
            <a:off x="8032849" y="4793289"/>
            <a:ext cx="3348729" cy="1169551"/>
          </a:xfrm>
          <a:prstGeom prst="rect">
            <a:avLst/>
          </a:prstGeom>
        </p:spPr>
        <p:txBody>
          <a:bodyPr wrap="square">
            <a:spAutoFit/>
          </a:bodyPr>
          <a:lstStyle/>
          <a:p>
            <a:pPr algn="ctr"/>
            <a:r>
              <a:rPr lang="en-US" b="1" dirty="0">
                <a:solidFill>
                  <a:schemeClr val="accent4">
                    <a:lumMod val="50000"/>
                  </a:schemeClr>
                </a:solidFill>
              </a:rPr>
              <a:t>Innovation Technology cannot be separated from the organization or from its users, but co-evolves with them, contributing to new organizational forms</a:t>
            </a:r>
            <a:endParaRPr lang="it-IT" b="1" dirty="0">
              <a:solidFill>
                <a:schemeClr val="accent4">
                  <a:lumMod val="50000"/>
                </a:schemeClr>
              </a:solidFill>
            </a:endParaRPr>
          </a:p>
        </p:txBody>
      </p:sp>
      <p:pic>
        <p:nvPicPr>
          <p:cNvPr id="13" name="Immagine 12">
            <a:extLst>
              <a:ext uri="{FF2B5EF4-FFF2-40B4-BE49-F238E27FC236}">
                <a16:creationId xmlns:a16="http://schemas.microsoft.com/office/drawing/2014/main" id="{A1B7A15A-A581-46B2-AF3B-E4EB1A91D6C2}"/>
              </a:ext>
            </a:extLst>
          </p:cNvPr>
          <p:cNvPicPr>
            <a:picLocks noChangeAspect="1"/>
          </p:cNvPicPr>
          <p:nvPr/>
        </p:nvPicPr>
        <p:blipFill rotWithShape="1">
          <a:blip r:embed="rId7" cstate="print"/>
          <a:srcRect l="2252" r="1581" b="5732"/>
          <a:stretch/>
        </p:blipFill>
        <p:spPr>
          <a:xfrm>
            <a:off x="8032849" y="3415912"/>
            <a:ext cx="3513011" cy="993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Freccia a destra 13">
            <a:extLst>
              <a:ext uri="{FF2B5EF4-FFF2-40B4-BE49-F238E27FC236}">
                <a16:creationId xmlns:a16="http://schemas.microsoft.com/office/drawing/2014/main" id="{25EB081C-E60A-4834-81B7-4579DF1F3D92}"/>
              </a:ext>
            </a:extLst>
          </p:cNvPr>
          <p:cNvSpPr/>
          <p:nvPr/>
        </p:nvSpPr>
        <p:spPr>
          <a:xfrm>
            <a:off x="8447638" y="4384411"/>
            <a:ext cx="2636842" cy="227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2" descr="C:\Alberto\ASL\SPP\Ingegneria Clinica\AIIC - Ordine\expo 2016\dm-e-ict\dm-e-ict-ajn1py572737f1\content\data\repo\900164953.jpg">
            <a:extLst>
              <a:ext uri="{FF2B5EF4-FFF2-40B4-BE49-F238E27FC236}">
                <a16:creationId xmlns:a16="http://schemas.microsoft.com/office/drawing/2014/main" id="{77B4D6F8-C6EE-4169-B431-C5B2222ABE27}"/>
              </a:ext>
            </a:extLst>
          </p:cNvPr>
          <p:cNvPicPr>
            <a:picLocks noChangeAspect="1" noChangeArrowheads="1"/>
          </p:cNvPicPr>
          <p:nvPr/>
        </p:nvPicPr>
        <p:blipFill>
          <a:blip r:embed="rId8" cstate="print"/>
          <a:srcRect/>
          <a:stretch>
            <a:fillRect/>
          </a:stretch>
        </p:blipFill>
        <p:spPr bwMode="auto">
          <a:xfrm>
            <a:off x="10709846" y="1793251"/>
            <a:ext cx="1482154" cy="1347910"/>
          </a:xfrm>
          <a:prstGeom prst="rect">
            <a:avLst/>
          </a:prstGeom>
          <a:noFill/>
        </p:spPr>
      </p:pic>
      <p:sp>
        <p:nvSpPr>
          <p:cNvPr id="16" name="Freccia in giù 15">
            <a:extLst>
              <a:ext uri="{FF2B5EF4-FFF2-40B4-BE49-F238E27FC236}">
                <a16:creationId xmlns:a16="http://schemas.microsoft.com/office/drawing/2014/main" id="{39C32F3C-93DE-471B-97B2-E61E7F2BC62B}"/>
              </a:ext>
            </a:extLst>
          </p:cNvPr>
          <p:cNvSpPr/>
          <p:nvPr/>
        </p:nvSpPr>
        <p:spPr>
          <a:xfrm>
            <a:off x="653686" y="4957294"/>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75E9A902-2AD6-4FDE-9ACB-A53EF78BEA99}"/>
              </a:ext>
            </a:extLst>
          </p:cNvPr>
          <p:cNvSpPr/>
          <p:nvPr/>
        </p:nvSpPr>
        <p:spPr>
          <a:xfrm>
            <a:off x="23914" y="5641941"/>
            <a:ext cx="3664505" cy="738664"/>
          </a:xfrm>
          <a:prstGeom prst="rect">
            <a:avLst/>
          </a:prstGeom>
        </p:spPr>
        <p:txBody>
          <a:bodyPr wrap="square">
            <a:spAutoFit/>
          </a:bodyPr>
          <a:lstStyle/>
          <a:p>
            <a:r>
              <a:rPr lang="en-US" b="1" dirty="0">
                <a:solidFill>
                  <a:schemeClr val="accent4">
                    <a:lumMod val="50000"/>
                  </a:schemeClr>
                </a:solidFill>
              </a:rPr>
              <a:t>PCP </a:t>
            </a:r>
            <a:r>
              <a:rPr lang="en-US" sz="1100" b="1" dirty="0">
                <a:solidFill>
                  <a:schemeClr val="accent4">
                    <a:lumMod val="50000"/>
                  </a:schemeClr>
                </a:solidFill>
              </a:rPr>
              <a:t>Pre Commercial Procurement</a:t>
            </a:r>
          </a:p>
          <a:p>
            <a:r>
              <a:rPr lang="en-US" b="1" dirty="0">
                <a:solidFill>
                  <a:schemeClr val="accent4">
                    <a:lumMod val="50000"/>
                  </a:schemeClr>
                </a:solidFill>
              </a:rPr>
              <a:t>PPI </a:t>
            </a:r>
            <a:r>
              <a:rPr lang="en-US" sz="1100" b="1" dirty="0">
                <a:solidFill>
                  <a:schemeClr val="accent4">
                    <a:lumMod val="50000"/>
                  </a:schemeClr>
                </a:solidFill>
              </a:rPr>
              <a:t>Public Procurement for Innovative solutions</a:t>
            </a:r>
            <a:endParaRPr lang="en-US" b="1" dirty="0">
              <a:solidFill>
                <a:schemeClr val="accent4">
                  <a:lumMod val="50000"/>
                </a:schemeClr>
              </a:solidFill>
            </a:endParaRPr>
          </a:p>
          <a:p>
            <a:endParaRPr lang="it-IT" b="1" dirty="0">
              <a:solidFill>
                <a:schemeClr val="accent4">
                  <a:lumMod val="50000"/>
                </a:schemeClr>
              </a:solidFill>
            </a:endParaRPr>
          </a:p>
        </p:txBody>
      </p:sp>
      <p:sp>
        <p:nvSpPr>
          <p:cNvPr id="7" name="Freccia in giù 6">
            <a:extLst>
              <a:ext uri="{FF2B5EF4-FFF2-40B4-BE49-F238E27FC236}">
                <a16:creationId xmlns:a16="http://schemas.microsoft.com/office/drawing/2014/main" id="{DC65901C-A42D-4EFA-9A6D-37304B98A2A1}"/>
              </a:ext>
            </a:extLst>
          </p:cNvPr>
          <p:cNvSpPr/>
          <p:nvPr/>
        </p:nvSpPr>
        <p:spPr>
          <a:xfrm rot="5400000">
            <a:off x="6883352" y="3656028"/>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a:extLst>
              <a:ext uri="{FF2B5EF4-FFF2-40B4-BE49-F238E27FC236}">
                <a16:creationId xmlns:a16="http://schemas.microsoft.com/office/drawing/2014/main" id="{F44FF4C8-E7AC-4874-BBC2-1ED432A00645}"/>
              </a:ext>
            </a:extLst>
          </p:cNvPr>
          <p:cNvSpPr/>
          <p:nvPr/>
        </p:nvSpPr>
        <p:spPr>
          <a:xfrm rot="16200000">
            <a:off x="7036718" y="2731836"/>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p:nvPr/>
        </p:nvSpPr>
        <p:spPr>
          <a:xfrm>
            <a:off x="0" y="2060848"/>
            <a:ext cx="12192000" cy="4797151"/>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88" name="Google Shape;388;p18"/>
          <p:cNvSpPr txBox="1"/>
          <p:nvPr/>
        </p:nvSpPr>
        <p:spPr>
          <a:xfrm>
            <a:off x="1935849" y="919904"/>
            <a:ext cx="7502107" cy="692497"/>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Clr>
                <a:srgbClr val="000000"/>
              </a:buClr>
              <a:buSzPts val="6000"/>
              <a:buFont typeface="Arial"/>
              <a:buNone/>
            </a:pPr>
            <a:r>
              <a:rPr lang="en-US" sz="6000" b="0" i="0" u="none" strike="noStrike" cap="none" dirty="0">
                <a:solidFill>
                  <a:srgbClr val="D9325D"/>
                </a:solidFill>
                <a:latin typeface="Verdana"/>
                <a:ea typeface="Verdana"/>
                <a:cs typeface="Verdana"/>
                <a:sym typeface="Verdana"/>
              </a:rPr>
              <a:t>W</a:t>
            </a:r>
            <a:r>
              <a:rPr lang="en-US" sz="6000" b="0" i="0" u="none" strike="noStrike" cap="none" dirty="0">
                <a:solidFill>
                  <a:srgbClr val="1B456C"/>
                </a:solidFill>
                <a:latin typeface="Verdana"/>
                <a:ea typeface="Verdana"/>
                <a:cs typeface="Verdana"/>
                <a:sym typeface="Verdana"/>
              </a:rPr>
              <a:t>HAT AND WHY?</a:t>
            </a:r>
            <a:endParaRPr sz="1400" b="0" i="0" u="none" strike="noStrike" cap="none" dirty="0">
              <a:solidFill>
                <a:srgbClr val="000000"/>
              </a:solidFill>
              <a:latin typeface="Arial"/>
              <a:ea typeface="Arial"/>
              <a:cs typeface="Arial"/>
              <a:sym typeface="Arial"/>
            </a:endParaRPr>
          </a:p>
        </p:txBody>
      </p:sp>
      <p:pic>
        <p:nvPicPr>
          <p:cNvPr id="389" name="Google Shape;389;p18"/>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390" name="Google Shape;390;p18"/>
          <p:cNvSpPr txBox="1"/>
          <p:nvPr/>
        </p:nvSpPr>
        <p:spPr>
          <a:xfrm>
            <a:off x="1107145" y="2515456"/>
            <a:ext cx="9607340" cy="3385542"/>
          </a:xfrm>
          <a:prstGeom prst="rect">
            <a:avLst/>
          </a:prstGeom>
          <a:noFill/>
          <a:ln>
            <a:noFill/>
          </a:ln>
        </p:spPr>
        <p:txBody>
          <a:bodyPr spcFirstLastPara="1" wrap="square" lIns="0" tIns="0" rIns="0" bIns="0" anchor="t" anchorCtr="0">
            <a:spAutoFit/>
          </a:bodyPr>
          <a:lstStyle/>
          <a:p>
            <a:pPr marL="285750" marR="0" lvl="0" indent="-285750" algn="just" rtl="0">
              <a:lnSpc>
                <a:spcPct val="100000"/>
              </a:lnSpc>
              <a:spcBef>
                <a:spcPts val="0"/>
              </a:spcBef>
              <a:spcAft>
                <a:spcPts val="0"/>
              </a:spcAft>
              <a:buClr>
                <a:srgbClr val="D9325D"/>
              </a:buClr>
              <a:buSzPts val="2000"/>
              <a:buFont typeface="Arial"/>
              <a:buChar char="•"/>
            </a:pPr>
            <a:r>
              <a:rPr lang="en-US" sz="2000" b="1" i="0" u="none" strike="noStrike" cap="none" dirty="0">
                <a:solidFill>
                  <a:srgbClr val="D9325D"/>
                </a:solidFill>
                <a:latin typeface="Verdana"/>
                <a:ea typeface="Verdana"/>
                <a:cs typeface="Verdana"/>
                <a:sym typeface="Verdana"/>
              </a:rPr>
              <a:t>Pre-Commercial Procurement </a:t>
            </a:r>
            <a:r>
              <a:rPr lang="en-US" sz="2000" b="0" i="0" u="none" strike="noStrike" cap="none" dirty="0">
                <a:solidFill>
                  <a:schemeClr val="lt1"/>
                </a:solidFill>
                <a:latin typeface="Verdana"/>
                <a:ea typeface="Verdana"/>
                <a:cs typeface="Verdana"/>
                <a:sym typeface="Verdana"/>
              </a:rPr>
              <a:t>(PCP) is the procurement of R&amp;D services to develop pioneering innovative solutions, before they are commercially available</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2400"/>
              </a:spcBef>
              <a:spcAft>
                <a:spcPts val="0"/>
              </a:spcAft>
              <a:buClr>
                <a:srgbClr val="D9325D"/>
              </a:buClr>
              <a:buSzPts val="2000"/>
              <a:buFont typeface="Arial"/>
              <a:buChar char="•"/>
            </a:pPr>
            <a:r>
              <a:rPr lang="en-US" sz="2000" b="1" i="0" u="none" strike="noStrike" cap="none" dirty="0">
                <a:solidFill>
                  <a:srgbClr val="D9325D"/>
                </a:solidFill>
                <a:latin typeface="Verdana"/>
                <a:ea typeface="Verdana"/>
                <a:cs typeface="Verdana"/>
                <a:sym typeface="Verdana"/>
              </a:rPr>
              <a:t>Public Procurement of Innovative solutions </a:t>
            </a:r>
            <a:r>
              <a:rPr lang="en-US" sz="2000" b="0" i="0" u="none" strike="noStrike" cap="none" dirty="0">
                <a:solidFill>
                  <a:schemeClr val="lt1"/>
                </a:solidFill>
                <a:latin typeface="Verdana"/>
                <a:ea typeface="Verdana"/>
                <a:cs typeface="Verdana"/>
                <a:sym typeface="Verdana"/>
              </a:rPr>
              <a:t>(PPI) happens when the public sector uses its purchasing power to act as early adopter of innovative solutions which are not yet available on large scale commercial basis</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2400"/>
              </a:spcBef>
              <a:spcAft>
                <a:spcPts val="0"/>
              </a:spcAft>
              <a:buClr>
                <a:schemeClr val="lt1"/>
              </a:buClr>
              <a:buSzPts val="2000"/>
              <a:buFont typeface="Arial"/>
              <a:buChar char="•"/>
            </a:pPr>
            <a:r>
              <a:rPr lang="en-US" sz="2000" b="0" i="0" u="none" strike="noStrike" cap="none" dirty="0">
                <a:solidFill>
                  <a:schemeClr val="lt1"/>
                </a:solidFill>
                <a:latin typeface="Verdana"/>
                <a:ea typeface="Verdana"/>
                <a:cs typeface="Verdana"/>
                <a:sym typeface="Verdana"/>
              </a:rPr>
              <a:t>Society faces important </a:t>
            </a:r>
            <a:r>
              <a:rPr lang="en-US" sz="2000" b="1" i="0" u="none" strike="noStrike" cap="none" dirty="0">
                <a:solidFill>
                  <a:srgbClr val="D9325D"/>
                </a:solidFill>
                <a:latin typeface="Verdana"/>
                <a:ea typeface="Verdana"/>
                <a:cs typeface="Verdana"/>
                <a:sym typeface="Verdana"/>
              </a:rPr>
              <a:t>challenges</a:t>
            </a:r>
            <a:r>
              <a:rPr lang="en-US" sz="2000" b="0" i="0" u="none" strike="noStrike" cap="none" dirty="0">
                <a:solidFill>
                  <a:schemeClr val="lt1"/>
                </a:solidFill>
                <a:latin typeface="Verdana"/>
                <a:ea typeface="Verdana"/>
                <a:cs typeface="Verdana"/>
                <a:sym typeface="Verdana"/>
              </a:rPr>
              <a:t>: Health care, Climate Change, Energy Efficiency, Transport, Security… </a:t>
            </a:r>
            <a:endParaRPr sz="2000" b="0" i="0" u="none" strike="noStrike" cap="none"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2630723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p:nvPr/>
        </p:nvSpPr>
        <p:spPr>
          <a:xfrm>
            <a:off x="0" y="2060848"/>
            <a:ext cx="12192000" cy="4797151"/>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88" name="Google Shape;388;p18"/>
          <p:cNvSpPr txBox="1"/>
          <p:nvPr/>
        </p:nvSpPr>
        <p:spPr>
          <a:xfrm>
            <a:off x="1935849" y="919904"/>
            <a:ext cx="7502107" cy="692497"/>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Clr>
                <a:srgbClr val="000000"/>
              </a:buClr>
              <a:buSzPts val="6000"/>
              <a:buFont typeface="Arial"/>
              <a:buNone/>
            </a:pPr>
            <a:r>
              <a:rPr lang="en-US" sz="6000" b="0" i="0" u="none" strike="noStrike" cap="none" dirty="0">
                <a:solidFill>
                  <a:srgbClr val="D9325D"/>
                </a:solidFill>
                <a:latin typeface="Verdana"/>
                <a:ea typeface="Verdana"/>
                <a:cs typeface="Verdana"/>
                <a:sym typeface="Verdana"/>
              </a:rPr>
              <a:t>W</a:t>
            </a:r>
            <a:r>
              <a:rPr lang="en-US" sz="6000" b="0" i="0" u="none" strike="noStrike" cap="none" dirty="0">
                <a:solidFill>
                  <a:srgbClr val="1B456C"/>
                </a:solidFill>
                <a:latin typeface="Verdana"/>
                <a:ea typeface="Verdana"/>
                <a:cs typeface="Verdana"/>
                <a:sym typeface="Verdana"/>
              </a:rPr>
              <a:t>HAT AND WHY?</a:t>
            </a:r>
            <a:endParaRPr sz="1400" b="0" i="0" u="none" strike="noStrike" cap="none" dirty="0">
              <a:solidFill>
                <a:srgbClr val="000000"/>
              </a:solidFill>
              <a:latin typeface="Arial"/>
              <a:ea typeface="Arial"/>
              <a:cs typeface="Arial"/>
              <a:sym typeface="Arial"/>
            </a:endParaRPr>
          </a:p>
        </p:txBody>
      </p:sp>
      <p:pic>
        <p:nvPicPr>
          <p:cNvPr id="389" name="Google Shape;389;p18"/>
          <p:cNvPicPr preferRelativeResize="0"/>
          <p:nvPr/>
        </p:nvPicPr>
        <p:blipFill rotWithShape="1">
          <a:blip r:embed="rId3">
            <a:alphaModFix/>
          </a:blip>
          <a:srcRect/>
          <a:stretch/>
        </p:blipFill>
        <p:spPr>
          <a:xfrm>
            <a:off x="9013656" y="285750"/>
            <a:ext cx="2853572" cy="345600"/>
          </a:xfrm>
          <a:prstGeom prst="rect">
            <a:avLst/>
          </a:prstGeom>
          <a:noFill/>
          <a:ln>
            <a:noFill/>
          </a:ln>
        </p:spPr>
      </p:pic>
      <p:pic>
        <p:nvPicPr>
          <p:cNvPr id="6" name="Picture 2" descr="http://ec.europa.eu/digital-agenda/sites/digital-agenda/files/PCP%20PPI%20chart%20v2.jpg">
            <a:extLst>
              <a:ext uri="{FF2B5EF4-FFF2-40B4-BE49-F238E27FC236}">
                <a16:creationId xmlns:a16="http://schemas.microsoft.com/office/drawing/2014/main" id="{5F236CA2-B8F1-44B9-BEF9-2D63D4307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250" y="2261629"/>
            <a:ext cx="10395499" cy="43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666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p:nvPr/>
        </p:nvSpPr>
        <p:spPr>
          <a:xfrm>
            <a:off x="0" y="2060848"/>
            <a:ext cx="12192000" cy="4797151"/>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96" name="Google Shape;396;p19"/>
          <p:cNvSpPr txBox="1"/>
          <p:nvPr/>
        </p:nvSpPr>
        <p:spPr>
          <a:xfrm>
            <a:off x="2767204" y="1106015"/>
            <a:ext cx="6713172" cy="592342"/>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Clr>
                <a:srgbClr val="000000"/>
              </a:buClr>
              <a:buSzPts val="6000"/>
              <a:buFont typeface="Arial"/>
              <a:buNone/>
            </a:pPr>
            <a:r>
              <a:rPr lang="en-US" sz="6000" b="0" i="0" u="none" strike="noStrike" cap="none" dirty="0">
                <a:solidFill>
                  <a:srgbClr val="D9325D"/>
                </a:solidFill>
                <a:latin typeface="Verdana"/>
                <a:ea typeface="Verdana"/>
                <a:cs typeface="Verdana"/>
                <a:sym typeface="Verdana"/>
              </a:rPr>
              <a:t>H</a:t>
            </a:r>
            <a:r>
              <a:rPr lang="en-US" sz="6000" b="0" i="0" u="none" strike="noStrike" cap="none" dirty="0">
                <a:solidFill>
                  <a:srgbClr val="1B456C"/>
                </a:solidFill>
                <a:latin typeface="Verdana"/>
                <a:ea typeface="Verdana"/>
                <a:cs typeface="Verdana"/>
                <a:sym typeface="Verdana"/>
              </a:rPr>
              <a:t>OW?</a:t>
            </a:r>
            <a:endParaRPr sz="1400" b="0" i="0" u="none" strike="noStrike" cap="none" dirty="0">
              <a:solidFill>
                <a:srgbClr val="000000"/>
              </a:solidFill>
              <a:latin typeface="Arial"/>
              <a:ea typeface="Arial"/>
              <a:cs typeface="Arial"/>
              <a:sym typeface="Arial"/>
            </a:endParaRPr>
          </a:p>
        </p:txBody>
      </p:sp>
      <p:pic>
        <p:nvPicPr>
          <p:cNvPr id="397" name="Google Shape;397;p19"/>
          <p:cNvPicPr preferRelativeResize="0"/>
          <p:nvPr/>
        </p:nvPicPr>
        <p:blipFill rotWithShape="1">
          <a:blip r:embed="rId3">
            <a:alphaModFix/>
          </a:blip>
          <a:srcRect/>
          <a:stretch/>
        </p:blipFill>
        <p:spPr>
          <a:xfrm>
            <a:off x="9013656" y="285750"/>
            <a:ext cx="2853572" cy="345600"/>
          </a:xfrm>
          <a:prstGeom prst="rect">
            <a:avLst/>
          </a:prstGeom>
          <a:noFill/>
          <a:ln>
            <a:noFill/>
          </a:ln>
        </p:spPr>
      </p:pic>
      <p:pic>
        <p:nvPicPr>
          <p:cNvPr id="398" name="Google Shape;398;p19"/>
          <p:cNvPicPr preferRelativeResize="0"/>
          <p:nvPr/>
        </p:nvPicPr>
        <p:blipFill rotWithShape="1">
          <a:blip r:embed="rId4">
            <a:alphaModFix/>
          </a:blip>
          <a:srcRect/>
          <a:stretch/>
        </p:blipFill>
        <p:spPr>
          <a:xfrm>
            <a:off x="1988456" y="2487218"/>
            <a:ext cx="8403772" cy="36937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0"/>
          <p:cNvSpPr/>
          <p:nvPr/>
        </p:nvSpPr>
        <p:spPr>
          <a:xfrm>
            <a:off x="5991225" y="3929114"/>
            <a:ext cx="4467225" cy="2595511"/>
          </a:xfrm>
          <a:prstGeom prst="rect">
            <a:avLst/>
          </a:prstGeom>
          <a:solidFill>
            <a:srgbClr val="BDD7EB"/>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1B456C"/>
                </a:solidFill>
                <a:latin typeface="Verdana"/>
                <a:ea typeface="Verdana"/>
                <a:cs typeface="Verdana"/>
                <a:sym typeface="Verdana"/>
              </a:rPr>
              <a:t>Benefits for suppliers</a:t>
            </a:r>
            <a:endParaRPr sz="2000" b="1" i="0" u="none" strike="noStrike" cap="none" dirty="0">
              <a:solidFill>
                <a:srgbClr val="1B456C"/>
              </a:solidFill>
              <a:latin typeface="Verdana"/>
              <a:ea typeface="Verdana"/>
              <a:cs typeface="Verdana"/>
              <a:sym typeface="Verdana"/>
            </a:endParaRPr>
          </a:p>
        </p:txBody>
      </p:sp>
      <p:sp>
        <p:nvSpPr>
          <p:cNvPr id="404" name="Google Shape;404;p20"/>
          <p:cNvSpPr/>
          <p:nvPr/>
        </p:nvSpPr>
        <p:spPr>
          <a:xfrm>
            <a:off x="1280168" y="1995539"/>
            <a:ext cx="9174178" cy="1766835"/>
          </a:xfrm>
          <a:prstGeom prst="rect">
            <a:avLst/>
          </a:prstGeom>
          <a:solidFill>
            <a:srgbClr val="BDD7EB"/>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1B456C"/>
                </a:solidFill>
                <a:latin typeface="Verdana"/>
                <a:ea typeface="Verdana"/>
                <a:cs typeface="Verdana"/>
                <a:sym typeface="Verdana"/>
              </a:rPr>
              <a:t>Benefits for taxpayers</a:t>
            </a:r>
            <a:endParaRPr sz="2000" b="1" i="0" u="none" strike="noStrike" cap="none" dirty="0">
              <a:solidFill>
                <a:srgbClr val="1B456C"/>
              </a:solidFill>
              <a:latin typeface="Verdana"/>
              <a:ea typeface="Verdana"/>
              <a:cs typeface="Verdana"/>
              <a:sym typeface="Verdana"/>
            </a:endParaRPr>
          </a:p>
        </p:txBody>
      </p:sp>
      <p:pic>
        <p:nvPicPr>
          <p:cNvPr id="405" name="Google Shape;405;p20"/>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406" name="Google Shape;406;p20"/>
          <p:cNvSpPr/>
          <p:nvPr/>
        </p:nvSpPr>
        <p:spPr>
          <a:xfrm>
            <a:off x="1280168" y="871590"/>
            <a:ext cx="9174178" cy="926378"/>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Verdana"/>
                <a:ea typeface="Verdana"/>
                <a:cs typeface="Verdana"/>
                <a:sym typeface="Verdana"/>
              </a:rPr>
              <a:t>A Win-Win for everyone!</a:t>
            </a:r>
            <a:endParaRPr sz="2800" b="0" i="0" u="none" strike="noStrike" cap="none" dirty="0">
              <a:solidFill>
                <a:schemeClr val="lt1"/>
              </a:solidFill>
              <a:latin typeface="Verdana"/>
              <a:ea typeface="Verdana"/>
              <a:cs typeface="Verdana"/>
              <a:sym typeface="Verdana"/>
            </a:endParaRPr>
          </a:p>
        </p:txBody>
      </p:sp>
      <p:sp>
        <p:nvSpPr>
          <p:cNvPr id="407" name="Google Shape;407;p20"/>
          <p:cNvSpPr txBox="1"/>
          <p:nvPr/>
        </p:nvSpPr>
        <p:spPr>
          <a:xfrm>
            <a:off x="6197817" y="4503073"/>
            <a:ext cx="3973756" cy="1754326"/>
          </a:xfrm>
          <a:prstGeom prst="rect">
            <a:avLst/>
          </a:prstGeom>
          <a:noFill/>
          <a:ln>
            <a:noFill/>
          </a:ln>
        </p:spPr>
        <p:txBody>
          <a:bodyPr spcFirstLastPara="1" wrap="square" lIns="0" tIns="0" rIns="0" bIns="0" anchor="t" anchorCtr="0">
            <a:spAutoFit/>
          </a:bodyPr>
          <a:lstStyle/>
          <a:p>
            <a:pPr marL="171450" marR="0" lvl="0" indent="-171450" algn="l" rtl="0">
              <a:lnSpc>
                <a:spcPct val="100000"/>
              </a:lnSpc>
              <a:spcBef>
                <a:spcPts val="0"/>
              </a:spcBef>
              <a:spcAft>
                <a:spcPts val="0"/>
              </a:spcAft>
              <a:buClr>
                <a:srgbClr val="1B456C"/>
              </a:buClr>
              <a:buSzPts val="1400"/>
              <a:buFont typeface="Arial"/>
              <a:buChar char="•"/>
            </a:pPr>
            <a:r>
              <a:rPr lang="en-US" sz="1400" b="0" i="0" u="none" strike="noStrike" cap="none">
                <a:solidFill>
                  <a:srgbClr val="1B456C"/>
                </a:solidFill>
                <a:latin typeface="Verdana"/>
                <a:ea typeface="Verdana"/>
                <a:cs typeface="Verdana"/>
                <a:sym typeface="Verdana"/>
              </a:rPr>
              <a:t>Opportunities to </a:t>
            </a:r>
            <a:r>
              <a:rPr lang="en-US" sz="1400" b="1" i="0" u="none" strike="noStrike" cap="none">
                <a:solidFill>
                  <a:srgbClr val="D9325D"/>
                </a:solidFill>
                <a:latin typeface="Verdana"/>
                <a:ea typeface="Verdana"/>
                <a:cs typeface="Verdana"/>
                <a:sym typeface="Verdana"/>
              </a:rPr>
              <a:t>gain leadership in a sector or to enter new markets;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D9325D"/>
              </a:buClr>
              <a:buSzPts val="1400"/>
              <a:buFont typeface="Arial"/>
              <a:buChar char="•"/>
            </a:pPr>
            <a:r>
              <a:rPr lang="en-US" sz="1400" b="1" i="0" u="none" strike="noStrike" cap="none">
                <a:solidFill>
                  <a:srgbClr val="D9325D"/>
                </a:solidFill>
                <a:latin typeface="Verdana"/>
                <a:ea typeface="Verdana"/>
                <a:cs typeface="Verdana"/>
                <a:sym typeface="Verdana"/>
              </a:rPr>
              <a:t>Retention of IPR ownership;</a:t>
            </a:r>
            <a:endParaRPr sz="1400" b="0" i="0" u="none" strike="noStrike" cap="none">
              <a:solidFill>
                <a:srgbClr val="D9325D"/>
              </a:solidFill>
              <a:latin typeface="Verdana"/>
              <a:ea typeface="Verdana"/>
              <a:cs typeface="Verdana"/>
              <a:sym typeface="Verdana"/>
            </a:endParaRPr>
          </a:p>
          <a:p>
            <a:pPr marL="171450" marR="0" lvl="0" indent="-171450" algn="l" rtl="0">
              <a:lnSpc>
                <a:spcPct val="100000"/>
              </a:lnSpc>
              <a:spcBef>
                <a:spcPts val="1200"/>
              </a:spcBef>
              <a:spcAft>
                <a:spcPts val="0"/>
              </a:spcAft>
              <a:buClr>
                <a:srgbClr val="1B456C"/>
              </a:buClr>
              <a:buSzPts val="1400"/>
              <a:buFont typeface="Arial"/>
              <a:buChar char="•"/>
            </a:pPr>
            <a:r>
              <a:rPr lang="en-US" sz="1400" b="0" i="0" u="none" strike="noStrike" cap="none">
                <a:solidFill>
                  <a:srgbClr val="1B456C"/>
                </a:solidFill>
                <a:latin typeface="Verdana"/>
                <a:ea typeface="Verdana"/>
                <a:cs typeface="Verdana"/>
                <a:sym typeface="Verdana"/>
              </a:rPr>
              <a:t>Testing under </a:t>
            </a:r>
            <a:r>
              <a:rPr lang="en-US" sz="1400" b="1" i="0" u="none" strike="noStrike" cap="none">
                <a:solidFill>
                  <a:srgbClr val="D9325D"/>
                </a:solidFill>
                <a:latin typeface="Verdana"/>
                <a:ea typeface="Verdana"/>
                <a:cs typeface="Verdana"/>
                <a:sym typeface="Verdana"/>
              </a:rPr>
              <a:t>real world conditions;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D9325D"/>
              </a:buClr>
              <a:buSzPts val="1400"/>
              <a:buFont typeface="Arial"/>
              <a:buChar char="•"/>
            </a:pPr>
            <a:r>
              <a:rPr lang="en-US" sz="1400" b="1" i="0" u="none" strike="noStrike" cap="none">
                <a:solidFill>
                  <a:srgbClr val="D9325D"/>
                </a:solidFill>
                <a:latin typeface="Verdana"/>
                <a:ea typeface="Verdana"/>
                <a:cs typeface="Verdana"/>
                <a:sym typeface="Verdana"/>
              </a:rPr>
              <a:t>Shortening time-to-market </a:t>
            </a:r>
            <a:r>
              <a:rPr lang="en-US" sz="1400" b="0" i="0" u="none" strike="noStrike" cap="none">
                <a:solidFill>
                  <a:srgbClr val="1B456C"/>
                </a:solidFill>
                <a:latin typeface="Verdana"/>
                <a:ea typeface="Verdana"/>
                <a:cs typeface="Verdana"/>
                <a:sym typeface="Verdana"/>
              </a:rPr>
              <a:t>for innovative products/services.</a:t>
            </a:r>
            <a:endParaRPr sz="900" b="0" i="0" u="none" strike="noStrike" cap="none">
              <a:solidFill>
                <a:srgbClr val="1B456C"/>
              </a:solidFill>
              <a:latin typeface="Verdana"/>
              <a:ea typeface="Verdana"/>
              <a:cs typeface="Verdana"/>
              <a:sym typeface="Verdana"/>
            </a:endParaRPr>
          </a:p>
        </p:txBody>
      </p:sp>
      <p:sp>
        <p:nvSpPr>
          <p:cNvPr id="408" name="Google Shape;408;p20"/>
          <p:cNvSpPr txBox="1"/>
          <p:nvPr/>
        </p:nvSpPr>
        <p:spPr>
          <a:xfrm>
            <a:off x="1598388" y="2567029"/>
            <a:ext cx="3907061" cy="892552"/>
          </a:xfrm>
          <a:prstGeom prst="rect">
            <a:avLst/>
          </a:prstGeom>
          <a:noFill/>
          <a:ln>
            <a:noFill/>
          </a:ln>
        </p:spPr>
        <p:txBody>
          <a:bodyPr spcFirstLastPara="1" wrap="square" lIns="0" tIns="0" rIns="0" bIns="0" anchor="t" anchorCtr="0">
            <a:spAutoFit/>
          </a:bodyPr>
          <a:lstStyle/>
          <a:p>
            <a:pPr marL="171450" marR="0" lvl="0" indent="-171450" algn="l" rtl="0">
              <a:lnSpc>
                <a:spcPct val="100000"/>
              </a:lnSpc>
              <a:spcBef>
                <a:spcPts val="0"/>
              </a:spcBef>
              <a:spcAft>
                <a:spcPts val="0"/>
              </a:spcAft>
              <a:buClr>
                <a:srgbClr val="1B456C"/>
              </a:buClr>
              <a:buSzPts val="1600"/>
              <a:buFont typeface="Arial"/>
              <a:buChar char="•"/>
            </a:pPr>
            <a:r>
              <a:rPr lang="en-US" sz="1600" b="1" i="0" u="none" strike="noStrike" cap="none">
                <a:solidFill>
                  <a:srgbClr val="1B456C"/>
                </a:solidFill>
                <a:latin typeface="Verdana"/>
                <a:ea typeface="Verdana"/>
                <a:cs typeface="Verdana"/>
                <a:sym typeface="Verdana"/>
              </a:rPr>
              <a:t>Access to </a:t>
            </a:r>
            <a:r>
              <a:rPr lang="en-US" sz="1600" b="1" i="0" u="none" strike="noStrike" cap="none">
                <a:solidFill>
                  <a:srgbClr val="D9325D"/>
                </a:solidFill>
                <a:latin typeface="Verdana"/>
                <a:ea typeface="Verdana"/>
                <a:cs typeface="Verdana"/>
                <a:sym typeface="Verdana"/>
              </a:rPr>
              <a:t>better public services</a:t>
            </a:r>
            <a:r>
              <a:rPr lang="en-US" sz="1600" b="1" i="0" u="none" strike="noStrike" cap="none">
                <a:solidFill>
                  <a:srgbClr val="1B456C"/>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1B456C"/>
              </a:buClr>
              <a:buSzPts val="1600"/>
              <a:buFont typeface="Arial"/>
              <a:buChar char="•"/>
            </a:pPr>
            <a:r>
              <a:rPr lang="en-US" sz="1600" b="1" i="0" u="none" strike="noStrike" cap="none">
                <a:solidFill>
                  <a:srgbClr val="1B456C"/>
                </a:solidFill>
                <a:latin typeface="Verdana"/>
                <a:ea typeface="Verdana"/>
                <a:cs typeface="Verdana"/>
                <a:sym typeface="Verdana"/>
              </a:rPr>
              <a:t>More innovative and globally </a:t>
            </a:r>
            <a:r>
              <a:rPr lang="en-US" sz="1600" b="1" i="0" u="none" strike="noStrike" cap="none">
                <a:solidFill>
                  <a:srgbClr val="D9325D"/>
                </a:solidFill>
                <a:latin typeface="Verdana"/>
                <a:ea typeface="Verdana"/>
                <a:cs typeface="Verdana"/>
                <a:sym typeface="Verdana"/>
              </a:rPr>
              <a:t>competitive society</a:t>
            </a:r>
            <a:r>
              <a:rPr lang="en-US" sz="1600" b="1" i="0" u="none" strike="noStrike" cap="none">
                <a:solidFill>
                  <a:schemeClr val="dk1"/>
                </a:solidFill>
                <a:latin typeface="Verdana"/>
                <a:ea typeface="Verdana"/>
                <a:cs typeface="Verdana"/>
                <a:sym typeface="Verdana"/>
              </a:rPr>
              <a:t>;</a:t>
            </a:r>
            <a:r>
              <a:rPr lang="en-US" sz="1600" b="1" i="0" u="none" strike="noStrike" cap="none">
                <a:solidFill>
                  <a:srgbClr val="1E6A5D"/>
                </a:solidFill>
                <a:latin typeface="Verdana"/>
                <a:ea typeface="Verdana"/>
                <a:cs typeface="Verdana"/>
                <a:sym typeface="Verdana"/>
              </a:rPr>
              <a:t> </a:t>
            </a:r>
            <a:endParaRPr sz="1600" b="1" i="0" u="none" strike="noStrike" cap="none">
              <a:solidFill>
                <a:srgbClr val="1E6A5D"/>
              </a:solidFill>
              <a:latin typeface="Verdana"/>
              <a:ea typeface="Verdana"/>
              <a:cs typeface="Verdana"/>
              <a:sym typeface="Verdana"/>
            </a:endParaRPr>
          </a:p>
        </p:txBody>
      </p:sp>
      <p:sp>
        <p:nvSpPr>
          <p:cNvPr id="409" name="Google Shape;409;p20"/>
          <p:cNvSpPr txBox="1"/>
          <p:nvPr/>
        </p:nvSpPr>
        <p:spPr>
          <a:xfrm>
            <a:off x="6026366" y="2567029"/>
            <a:ext cx="4108234" cy="1046440"/>
          </a:xfrm>
          <a:prstGeom prst="rect">
            <a:avLst/>
          </a:prstGeom>
          <a:noFill/>
          <a:ln>
            <a:noFill/>
          </a:ln>
        </p:spPr>
        <p:txBody>
          <a:bodyPr spcFirstLastPara="1" wrap="square" lIns="0" tIns="0" rIns="0" bIns="0" anchor="t" anchorCtr="0">
            <a:spAutoFit/>
          </a:bodyPr>
          <a:lstStyle/>
          <a:p>
            <a:pPr marL="171450" marR="0" lvl="0" indent="-171450" algn="l" rtl="0">
              <a:lnSpc>
                <a:spcPct val="100000"/>
              </a:lnSpc>
              <a:spcBef>
                <a:spcPts val="0"/>
              </a:spcBef>
              <a:spcAft>
                <a:spcPts val="0"/>
              </a:spcAft>
              <a:buClr>
                <a:srgbClr val="1B456C"/>
              </a:buClr>
              <a:buSzPts val="1600"/>
              <a:buFont typeface="Arial"/>
              <a:buChar char="•"/>
            </a:pPr>
            <a:r>
              <a:rPr lang="en-US" sz="1600" b="1" i="0" u="none" strike="noStrike" cap="none">
                <a:solidFill>
                  <a:srgbClr val="1B456C"/>
                </a:solidFill>
                <a:latin typeface="Verdana"/>
                <a:ea typeface="Verdana"/>
                <a:cs typeface="Verdana"/>
                <a:sym typeface="Verdana"/>
              </a:rPr>
              <a:t>Attractive for </a:t>
            </a:r>
            <a:r>
              <a:rPr lang="en-US" sz="1600" b="1" i="0" u="none" strike="noStrike" cap="none">
                <a:solidFill>
                  <a:srgbClr val="D9325D"/>
                </a:solidFill>
                <a:latin typeface="Verdana"/>
                <a:ea typeface="Verdana"/>
                <a:cs typeface="Verdana"/>
                <a:sym typeface="Verdana"/>
              </a:rPr>
              <a:t>foreign investment</a:t>
            </a:r>
            <a:r>
              <a:rPr lang="en-US" sz="1600" b="1" i="0" u="none" strike="noStrike" cap="none">
                <a:solidFill>
                  <a:srgbClr val="1B456C"/>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1B456C"/>
              </a:buClr>
              <a:buSzPts val="1600"/>
              <a:buFont typeface="Arial"/>
              <a:buChar char="•"/>
            </a:pPr>
            <a:r>
              <a:rPr lang="en-US" sz="1600" b="1" i="0" u="none" strike="noStrike" cap="none">
                <a:solidFill>
                  <a:srgbClr val="1B456C"/>
                </a:solidFill>
                <a:latin typeface="Verdana"/>
                <a:ea typeface="Verdana"/>
                <a:cs typeface="Verdana"/>
                <a:sym typeface="Verdana"/>
              </a:rPr>
              <a:t>Increased</a:t>
            </a:r>
            <a:r>
              <a:rPr lang="en-US" sz="1600" b="0" i="0" u="none" strike="noStrike" cap="none">
                <a:solidFill>
                  <a:schemeClr val="dk1"/>
                </a:solidFill>
                <a:latin typeface="Verdana"/>
                <a:ea typeface="Verdana"/>
                <a:cs typeface="Verdana"/>
                <a:sym typeface="Verdana"/>
              </a:rPr>
              <a:t> </a:t>
            </a:r>
            <a:r>
              <a:rPr lang="en-US" sz="1600" b="1" i="0" u="none" strike="noStrike" cap="none">
                <a:solidFill>
                  <a:srgbClr val="D9325D"/>
                </a:solidFill>
                <a:latin typeface="Verdana"/>
                <a:ea typeface="Verdana"/>
                <a:cs typeface="Verdana"/>
                <a:sym typeface="Verdana"/>
              </a:rPr>
              <a:t>employment</a:t>
            </a:r>
            <a:r>
              <a:rPr lang="en-US" sz="1600" b="1" i="0" u="none" strike="noStrike" cap="none">
                <a:solidFill>
                  <a:srgbClr val="1E6A5D"/>
                </a:solidFill>
                <a:latin typeface="Verdana"/>
                <a:ea typeface="Verdana"/>
                <a:cs typeface="Verdana"/>
                <a:sym typeface="Verdana"/>
              </a:rPr>
              <a:t> </a:t>
            </a:r>
            <a:r>
              <a:rPr lang="en-US" sz="1600" b="1" i="0" u="none" strike="noStrike" cap="none">
                <a:solidFill>
                  <a:srgbClr val="1B456C"/>
                </a:solidFill>
                <a:latin typeface="Verdana"/>
                <a:ea typeface="Verdana"/>
                <a:cs typeface="Verdana"/>
                <a:sym typeface="Verdana"/>
              </a:rPr>
              <a:t>demand.</a:t>
            </a:r>
            <a:endParaRPr sz="1400" b="0" i="0" u="none" strike="noStrike" cap="none">
              <a:solidFill>
                <a:srgbClr val="000000"/>
              </a:solidFill>
              <a:latin typeface="Arial"/>
              <a:ea typeface="Arial"/>
              <a:cs typeface="Arial"/>
              <a:sym typeface="Arial"/>
            </a:endParaRPr>
          </a:p>
          <a:p>
            <a:pPr marL="171450" marR="0" lvl="0" indent="-69850" algn="l" rtl="0">
              <a:lnSpc>
                <a:spcPct val="100000"/>
              </a:lnSpc>
              <a:spcBef>
                <a:spcPts val="1200"/>
              </a:spcBef>
              <a:spcAft>
                <a:spcPts val="0"/>
              </a:spcAft>
              <a:buClr>
                <a:schemeClr val="dk1"/>
              </a:buClr>
              <a:buSzPts val="1600"/>
              <a:buFont typeface="Arial"/>
              <a:buNone/>
            </a:pPr>
            <a:endParaRPr sz="1600" b="1" i="0" u="none" strike="noStrike" cap="none">
              <a:solidFill>
                <a:srgbClr val="1E6A5D"/>
              </a:solidFill>
              <a:latin typeface="Verdana"/>
              <a:ea typeface="Verdana"/>
              <a:cs typeface="Verdana"/>
              <a:sym typeface="Verdana"/>
            </a:endParaRPr>
          </a:p>
        </p:txBody>
      </p:sp>
      <p:sp>
        <p:nvSpPr>
          <p:cNvPr id="410" name="Google Shape;410;p20"/>
          <p:cNvSpPr/>
          <p:nvPr/>
        </p:nvSpPr>
        <p:spPr>
          <a:xfrm>
            <a:off x="1299217" y="3929114"/>
            <a:ext cx="4444357" cy="2595511"/>
          </a:xfrm>
          <a:prstGeom prst="rect">
            <a:avLst/>
          </a:prstGeom>
          <a:solidFill>
            <a:srgbClr val="BDD7EB"/>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1B456C"/>
                </a:solidFill>
                <a:latin typeface="Verdana"/>
                <a:ea typeface="Verdana"/>
                <a:cs typeface="Verdana"/>
                <a:sym typeface="Verdana"/>
              </a:rPr>
              <a:t>Benefits for procurers</a:t>
            </a:r>
            <a:endParaRPr sz="2000" b="1" i="0" u="none" strike="noStrike" cap="none">
              <a:solidFill>
                <a:srgbClr val="1B456C"/>
              </a:solidFill>
              <a:latin typeface="Verdana"/>
              <a:ea typeface="Verdana"/>
              <a:cs typeface="Verdana"/>
              <a:sym typeface="Verdana"/>
            </a:endParaRPr>
          </a:p>
        </p:txBody>
      </p:sp>
      <p:sp>
        <p:nvSpPr>
          <p:cNvPr id="411" name="Google Shape;411;p20"/>
          <p:cNvSpPr txBox="1"/>
          <p:nvPr/>
        </p:nvSpPr>
        <p:spPr>
          <a:xfrm>
            <a:off x="1522190" y="4507790"/>
            <a:ext cx="3926110" cy="1754326"/>
          </a:xfrm>
          <a:prstGeom prst="rect">
            <a:avLst/>
          </a:prstGeom>
          <a:noFill/>
          <a:ln>
            <a:noFill/>
          </a:ln>
        </p:spPr>
        <p:txBody>
          <a:bodyPr spcFirstLastPara="1" wrap="square" lIns="0" tIns="0" rIns="0" bIns="0" anchor="t" anchorCtr="0">
            <a:spAutoFit/>
          </a:bodyPr>
          <a:lstStyle/>
          <a:p>
            <a:pPr marL="171450" marR="0" lvl="0" indent="-171450" algn="l" rtl="0">
              <a:lnSpc>
                <a:spcPct val="100000"/>
              </a:lnSpc>
              <a:spcBef>
                <a:spcPts val="0"/>
              </a:spcBef>
              <a:spcAft>
                <a:spcPts val="0"/>
              </a:spcAft>
              <a:buClr>
                <a:srgbClr val="D9325D"/>
              </a:buClr>
              <a:buSzPts val="1400"/>
              <a:buFont typeface="Arial"/>
              <a:buChar char="•"/>
            </a:pPr>
            <a:r>
              <a:rPr lang="en-US" sz="1400" b="1" i="0" u="none" strike="noStrike" cap="none" dirty="0">
                <a:solidFill>
                  <a:srgbClr val="D9325D"/>
                </a:solidFill>
                <a:latin typeface="Verdana"/>
                <a:ea typeface="Verdana"/>
                <a:cs typeface="Verdana"/>
                <a:sym typeface="Verdana"/>
              </a:rPr>
              <a:t>Solutions steered to public sector needs;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D9325D"/>
              </a:buClr>
              <a:buSzPts val="1400"/>
              <a:buFont typeface="Arial"/>
              <a:buChar char="•"/>
            </a:pPr>
            <a:r>
              <a:rPr lang="en-US" sz="1400" b="1" i="0" u="none" strike="noStrike" cap="none" dirty="0">
                <a:solidFill>
                  <a:srgbClr val="D9325D"/>
                </a:solidFill>
                <a:latin typeface="Verdana"/>
                <a:ea typeface="Verdana"/>
                <a:cs typeface="Verdana"/>
                <a:sym typeface="Verdana"/>
              </a:rPr>
              <a:t>Increase quality of services;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1B456C"/>
              </a:buClr>
              <a:buSzPts val="1400"/>
              <a:buFont typeface="Arial"/>
              <a:buChar char="•"/>
            </a:pPr>
            <a:r>
              <a:rPr lang="en-US" sz="1400" b="0" i="0" u="none" strike="noStrike" cap="none" dirty="0">
                <a:solidFill>
                  <a:srgbClr val="1B456C"/>
                </a:solidFill>
                <a:latin typeface="Verdana"/>
                <a:ea typeface="Verdana"/>
                <a:cs typeface="Verdana"/>
                <a:sym typeface="Verdana"/>
              </a:rPr>
              <a:t>Knowledge</a:t>
            </a:r>
            <a:r>
              <a:rPr lang="en-US" sz="1400" b="1" i="0" u="none" strike="noStrike" cap="none" dirty="0">
                <a:solidFill>
                  <a:srgbClr val="1B456C"/>
                </a:solidFill>
                <a:latin typeface="Verdana"/>
                <a:ea typeface="Verdana"/>
                <a:cs typeface="Verdana"/>
                <a:sym typeface="Verdana"/>
              </a:rPr>
              <a:t> </a:t>
            </a:r>
            <a:r>
              <a:rPr lang="en-US" sz="1400" b="0" i="0" u="none" strike="noStrike" cap="none" dirty="0">
                <a:solidFill>
                  <a:srgbClr val="1B456C"/>
                </a:solidFill>
                <a:latin typeface="Verdana"/>
                <a:ea typeface="Verdana"/>
                <a:cs typeface="Verdana"/>
                <a:sym typeface="Verdana"/>
              </a:rPr>
              <a:t>about</a:t>
            </a:r>
            <a:r>
              <a:rPr lang="en-US" sz="1400" b="1" i="0" u="none" strike="noStrike" cap="none" dirty="0">
                <a:solidFill>
                  <a:srgbClr val="1B456C"/>
                </a:solidFill>
                <a:latin typeface="Verdana"/>
                <a:ea typeface="Verdana"/>
                <a:cs typeface="Verdana"/>
                <a:sym typeface="Verdana"/>
              </a:rPr>
              <a:t> </a:t>
            </a:r>
            <a:r>
              <a:rPr lang="en-US" sz="1400" b="1" i="0" u="none" strike="noStrike" cap="none" dirty="0">
                <a:solidFill>
                  <a:srgbClr val="D9325D"/>
                </a:solidFill>
                <a:latin typeface="Verdana"/>
                <a:ea typeface="Verdana"/>
                <a:cs typeface="Verdana"/>
                <a:sym typeface="Verdana"/>
              </a:rPr>
              <a:t>pros/cons of alternative solutions;</a:t>
            </a:r>
            <a:endParaRPr sz="1400" b="0" i="0" u="none" strike="noStrike" cap="none" dirty="0">
              <a:solidFill>
                <a:srgbClr val="D9325D"/>
              </a:solidFill>
              <a:latin typeface="Verdana"/>
              <a:ea typeface="Verdana"/>
              <a:cs typeface="Verdana"/>
              <a:sym typeface="Verdana"/>
            </a:endParaRPr>
          </a:p>
          <a:p>
            <a:pPr marL="171450" marR="0" lvl="0" indent="-171450" algn="l" rtl="0">
              <a:lnSpc>
                <a:spcPct val="100000"/>
              </a:lnSpc>
              <a:spcBef>
                <a:spcPts val="1200"/>
              </a:spcBef>
              <a:spcAft>
                <a:spcPts val="0"/>
              </a:spcAft>
              <a:buClr>
                <a:srgbClr val="1B456C"/>
              </a:buClr>
              <a:buSzPts val="1400"/>
              <a:buFont typeface="Arial"/>
              <a:buChar char="•"/>
            </a:pPr>
            <a:r>
              <a:rPr lang="en-US" sz="1400" b="0" i="0" u="none" strike="noStrike" cap="none" dirty="0">
                <a:solidFill>
                  <a:srgbClr val="1B456C"/>
                </a:solidFill>
                <a:latin typeface="Verdana"/>
                <a:ea typeface="Verdana"/>
                <a:cs typeface="Verdana"/>
                <a:sym typeface="Verdana"/>
              </a:rPr>
              <a:t>Procurers get to </a:t>
            </a:r>
            <a:r>
              <a:rPr lang="en-US" sz="1400" b="1" i="0" u="none" strike="noStrike" cap="none" dirty="0">
                <a:solidFill>
                  <a:srgbClr val="D9325D"/>
                </a:solidFill>
                <a:latin typeface="Verdana"/>
                <a:ea typeface="Verdana"/>
                <a:cs typeface="Verdana"/>
                <a:sym typeface="Verdana"/>
              </a:rPr>
              <a:t>select the best option.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22"/>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425" name="Google Shape;425;p22"/>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2"/>
          <p:cNvSpPr/>
          <p:nvPr/>
        </p:nvSpPr>
        <p:spPr>
          <a:xfrm>
            <a:off x="5642319" y="2056916"/>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2"/>
          <p:cNvSpPr txBox="1"/>
          <p:nvPr/>
        </p:nvSpPr>
        <p:spPr>
          <a:xfrm>
            <a:off x="5866758" y="2356446"/>
            <a:ext cx="4075912"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chemeClr val="lt1"/>
                </a:solidFill>
                <a:latin typeface="Verdana"/>
                <a:ea typeface="Verdana"/>
                <a:sym typeface="Verdana"/>
              </a:rPr>
              <a:t>Alberto Lombardi</a:t>
            </a:r>
            <a:endParaRPr sz="1400" b="0" i="0" u="none" strike="noStrike" cap="none" dirty="0">
              <a:solidFill>
                <a:srgbClr val="000000"/>
              </a:solidFill>
              <a:latin typeface="Arial"/>
              <a:ea typeface="Arial"/>
              <a:cs typeface="Arial"/>
              <a:sym typeface="Arial"/>
            </a:endParaRPr>
          </a:p>
        </p:txBody>
      </p:sp>
      <p:sp>
        <p:nvSpPr>
          <p:cNvPr id="428" name="Google Shape;428;p22"/>
          <p:cNvSpPr txBox="1"/>
          <p:nvPr/>
        </p:nvSpPr>
        <p:spPr>
          <a:xfrm>
            <a:off x="5946274" y="2805960"/>
            <a:ext cx="3996396" cy="107721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it-IT" sz="1600" b="0" i="0" u="none" strike="noStrike" cap="none" dirty="0">
                <a:solidFill>
                  <a:schemeClr val="lt1"/>
                </a:solidFill>
                <a:latin typeface="Verdana"/>
                <a:ea typeface="Verdana"/>
                <a:cs typeface="Verdana"/>
                <a:sym typeface="Verdana"/>
              </a:rPr>
              <a:t>Data </a:t>
            </a:r>
            <a:r>
              <a:rPr lang="it-IT" sz="1600" b="0" i="0" u="none" strike="noStrike" cap="none" dirty="0" err="1">
                <a:solidFill>
                  <a:schemeClr val="lt1"/>
                </a:solidFill>
                <a:latin typeface="Verdana"/>
                <a:ea typeface="Verdana"/>
                <a:cs typeface="Verdana"/>
                <a:sym typeface="Verdana"/>
              </a:rPr>
              <a:t>Protection</a:t>
            </a:r>
            <a:r>
              <a:rPr lang="it-IT" sz="1600" b="0" i="0" u="none" strike="noStrike" cap="none" dirty="0">
                <a:solidFill>
                  <a:schemeClr val="lt1"/>
                </a:solidFill>
                <a:latin typeface="Verdana"/>
                <a:ea typeface="Verdana"/>
                <a:cs typeface="Verdana"/>
                <a:sym typeface="Verdana"/>
              </a:rPr>
              <a:t> </a:t>
            </a:r>
            <a:r>
              <a:rPr lang="it-IT" sz="1600" b="0" i="0" u="none" strike="noStrike" cap="none" dirty="0" err="1">
                <a:solidFill>
                  <a:schemeClr val="lt1"/>
                </a:solidFill>
                <a:latin typeface="Verdana"/>
                <a:ea typeface="Verdana"/>
                <a:cs typeface="Verdana"/>
                <a:sym typeface="Verdana"/>
              </a:rPr>
              <a:t>Officer</a:t>
            </a:r>
            <a:endParaRPr lang="it-IT" sz="1600" b="0" i="0" u="none" strike="noStrike" cap="none" dirty="0">
              <a:solidFill>
                <a:schemeClr val="lt1"/>
              </a:solidFill>
              <a:latin typeface="Verdana"/>
              <a:ea typeface="Verdana"/>
              <a:cs typeface="Verdana"/>
              <a:sym typeface="Verdana"/>
            </a:endParaRPr>
          </a:p>
          <a:p>
            <a:pPr lvl="0"/>
            <a:r>
              <a:rPr lang="en-US" sz="1600" dirty="0">
                <a:solidFill>
                  <a:schemeClr val="bg1"/>
                </a:solidFill>
              </a:rPr>
              <a:t>Clinical Engineering Unit Manager</a:t>
            </a:r>
            <a:endParaRPr lang="it-IT" sz="1600" dirty="0">
              <a:solidFill>
                <a:schemeClr val="bg1"/>
              </a:solidFill>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bg1"/>
                </a:solidFill>
                <a:latin typeface="Verdana"/>
                <a:ea typeface="Verdana"/>
                <a:cs typeface="Verdana"/>
                <a:sym typeface="Verdana"/>
              </a:rPr>
              <a:t> </a:t>
            </a:r>
            <a:endParaRPr sz="1400" b="0" i="0" u="none" strike="noStrike" cap="none" dirty="0">
              <a:solidFill>
                <a:schemeClr val="bg1"/>
              </a:solidFill>
              <a:latin typeface="Arial"/>
              <a:ea typeface="Arial"/>
              <a:cs typeface="Arial"/>
              <a:sym typeface="Arial"/>
            </a:endParaRPr>
          </a:p>
        </p:txBody>
      </p:sp>
      <p:sp>
        <p:nvSpPr>
          <p:cNvPr id="430" name="Google Shape;430;p22"/>
          <p:cNvSpPr txBox="1"/>
          <p:nvPr/>
        </p:nvSpPr>
        <p:spPr>
          <a:xfrm>
            <a:off x="1591145" y="802174"/>
            <a:ext cx="887466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9325D"/>
                </a:solidFill>
                <a:latin typeface="Verdana"/>
                <a:ea typeface="Verdana"/>
                <a:cs typeface="Verdana"/>
                <a:sym typeface="Verdana"/>
              </a:rPr>
              <a:t>I</a:t>
            </a:r>
            <a:r>
              <a:rPr lang="en-US" sz="3600" b="1" i="0" u="none" strike="noStrike" cap="none">
                <a:solidFill>
                  <a:srgbClr val="1B456C"/>
                </a:solidFill>
                <a:latin typeface="Verdana"/>
                <a:ea typeface="Verdana"/>
                <a:cs typeface="Verdana"/>
                <a:sym typeface="Verdana"/>
              </a:rPr>
              <a:t>PROCURESECURITY PCP PHASES &amp; TENDER PROCESS </a:t>
            </a:r>
            <a:endParaRPr sz="3600" b="0" i="0" u="none" strike="noStrike" cap="none">
              <a:solidFill>
                <a:srgbClr val="1B456C"/>
              </a:solidFill>
              <a:latin typeface="Verdana"/>
              <a:ea typeface="Verdana"/>
              <a:cs typeface="Verdana"/>
              <a:sym typeface="Verdana"/>
            </a:endParaRPr>
          </a:p>
        </p:txBody>
      </p:sp>
      <p:sp>
        <p:nvSpPr>
          <p:cNvPr id="9" name="Ovale 8">
            <a:extLst>
              <a:ext uri="{FF2B5EF4-FFF2-40B4-BE49-F238E27FC236}">
                <a16:creationId xmlns:a16="http://schemas.microsoft.com/office/drawing/2014/main" id="{78AC3056-4BAF-43B0-B9C4-DCA4DE3774A6}"/>
              </a:ext>
            </a:extLst>
          </p:cNvPr>
          <p:cNvSpPr/>
          <p:nvPr/>
        </p:nvSpPr>
        <p:spPr>
          <a:xfrm>
            <a:off x="1880301" y="2085646"/>
            <a:ext cx="2255446" cy="2023273"/>
          </a:xfrm>
          <a:prstGeom prst="ellipse">
            <a:avLst/>
          </a:prstGeom>
          <a:blipFill rotWithShape="0">
            <a:blip r:embed="rId4"/>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sp>
      <p:sp>
        <p:nvSpPr>
          <p:cNvPr id="12" name="Google Shape;379;p17">
            <a:extLst>
              <a:ext uri="{FF2B5EF4-FFF2-40B4-BE49-F238E27FC236}">
                <a16:creationId xmlns:a16="http://schemas.microsoft.com/office/drawing/2014/main" id="{ED1E0E82-F257-4C1F-896B-EBD3BE0752CD}"/>
              </a:ext>
            </a:extLst>
          </p:cNvPr>
          <p:cNvSpPr txBox="1"/>
          <p:nvPr/>
        </p:nvSpPr>
        <p:spPr>
          <a:xfrm>
            <a:off x="6047178" y="3652346"/>
            <a:ext cx="3314069"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chemeClr val="lt1"/>
                </a:solidFill>
                <a:latin typeface="Verdana"/>
                <a:ea typeface="Verdana"/>
                <a:sym typeface="Verdana"/>
              </a:rPr>
              <a:t>Nadia </a:t>
            </a:r>
            <a:r>
              <a:rPr lang="en-US" sz="3200" dirty="0" err="1">
                <a:solidFill>
                  <a:schemeClr val="lt1"/>
                </a:solidFill>
                <a:latin typeface="Verdana"/>
                <a:ea typeface="Verdana"/>
                <a:sym typeface="Verdana"/>
              </a:rPr>
              <a:t>Sgro</a:t>
            </a:r>
            <a:endParaRPr sz="1400" b="0" i="0" u="none" strike="noStrike" cap="none" dirty="0">
              <a:solidFill>
                <a:srgbClr val="000000"/>
              </a:solidFill>
              <a:latin typeface="Arial"/>
              <a:ea typeface="Arial"/>
              <a:cs typeface="Arial"/>
              <a:sym typeface="Arial"/>
            </a:endParaRPr>
          </a:p>
        </p:txBody>
      </p:sp>
      <p:sp>
        <p:nvSpPr>
          <p:cNvPr id="13" name="Google Shape;380;p17">
            <a:extLst>
              <a:ext uri="{FF2B5EF4-FFF2-40B4-BE49-F238E27FC236}">
                <a16:creationId xmlns:a16="http://schemas.microsoft.com/office/drawing/2014/main" id="{D2ACC03F-377C-4A5A-ABA4-0B6803E3678A}"/>
              </a:ext>
            </a:extLst>
          </p:cNvPr>
          <p:cNvSpPr txBox="1"/>
          <p:nvPr/>
        </p:nvSpPr>
        <p:spPr>
          <a:xfrm>
            <a:off x="6028475" y="4078914"/>
            <a:ext cx="3249416" cy="12926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it-IT" sz="1600" b="0" i="0" u="none" strike="noStrike" cap="none" dirty="0">
                <a:solidFill>
                  <a:schemeClr val="lt1"/>
                </a:solidFill>
                <a:latin typeface="Verdana"/>
                <a:ea typeface="Verdana"/>
                <a:cs typeface="Verdana"/>
                <a:sym typeface="Verdana"/>
              </a:rPr>
              <a:t>Project Manager</a:t>
            </a: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2000" b="1" i="0" u="none" strike="noStrike" cap="none" dirty="0">
                <a:solidFill>
                  <a:schemeClr val="lt1"/>
                </a:solidFill>
                <a:latin typeface="Verdana"/>
                <a:ea typeface="Verdana"/>
                <a:cs typeface="Verdana"/>
                <a:sym typeface="Verdana"/>
              </a:rPr>
              <a:t>ASL Benevento</a:t>
            </a:r>
            <a:endParaRPr sz="2000" b="1" i="0" u="none" strike="noStrike" cap="none" dirty="0">
              <a:solidFill>
                <a:schemeClr val="lt1"/>
              </a:solidFill>
              <a:latin typeface="Verdana"/>
              <a:ea typeface="Verdana"/>
              <a:cs typeface="Verdana"/>
              <a:sym typeface="Verdana"/>
            </a:endParaRPr>
          </a:p>
        </p:txBody>
      </p:sp>
      <p:sp>
        <p:nvSpPr>
          <p:cNvPr id="14" name="Ovale 13">
            <a:extLst>
              <a:ext uri="{FF2B5EF4-FFF2-40B4-BE49-F238E27FC236}">
                <a16:creationId xmlns:a16="http://schemas.microsoft.com/office/drawing/2014/main" id="{1A808BF4-2BCF-48FC-AA62-BEC753EDA595}"/>
              </a:ext>
            </a:extLst>
          </p:cNvPr>
          <p:cNvSpPr/>
          <p:nvPr/>
        </p:nvSpPr>
        <p:spPr>
          <a:xfrm>
            <a:off x="1735356" y="4144789"/>
            <a:ext cx="2255446" cy="2037322"/>
          </a:xfrm>
          <a:prstGeom prst="ellipse">
            <a:avLst/>
          </a:prstGeom>
          <a:blipFill>
            <a:blip r:embed="rId5">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sp>
      <p:pic>
        <p:nvPicPr>
          <p:cNvPr id="15" name="Immagine 0" descr="AI Immagine-1.jpg">
            <a:extLst>
              <a:ext uri="{FF2B5EF4-FFF2-40B4-BE49-F238E27FC236}">
                <a16:creationId xmlns:a16="http://schemas.microsoft.com/office/drawing/2014/main" id="{1BC524D0-D1F9-4D79-9F4A-8B3310386436}"/>
              </a:ext>
            </a:extLst>
          </p:cNvPr>
          <p:cNvPicPr>
            <a:picLocks noChangeAspect="1" noChangeArrowheads="1"/>
          </p:cNvPicPr>
          <p:nvPr/>
        </p:nvPicPr>
        <p:blipFill>
          <a:blip r:embed="rId6" cstate="print"/>
          <a:srcRect/>
          <a:stretch>
            <a:fillRect/>
          </a:stretch>
        </p:blipFill>
        <p:spPr bwMode="auto">
          <a:xfrm>
            <a:off x="8478997" y="4759050"/>
            <a:ext cx="1463673" cy="1092601"/>
          </a:xfrm>
          <a:prstGeom prst="rect">
            <a:avLst/>
          </a:prstGeom>
          <a:noFill/>
          <a:ln w="9525">
            <a:noFill/>
            <a:miter lim="800000"/>
            <a:headEnd/>
            <a:tailEnd/>
          </a:ln>
        </p:spPr>
      </p:pic>
    </p:spTree>
    <p:extLst>
      <p:ext uri="{BB962C8B-B14F-4D97-AF65-F5344CB8AC3E}">
        <p14:creationId xmlns:p14="http://schemas.microsoft.com/office/powerpoint/2010/main" val="398983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2060700"/>
            <a:ext cx="12192000" cy="4797300"/>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4" name="Google Shape;94;p4"/>
          <p:cNvSpPr/>
          <p:nvPr/>
        </p:nvSpPr>
        <p:spPr>
          <a:xfrm>
            <a:off x="949725" y="4569314"/>
            <a:ext cx="1800000" cy="1702869"/>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1B456C"/>
                </a:solidFill>
                <a:latin typeface="Verdana"/>
                <a:ea typeface="Verdana"/>
                <a:cs typeface="Verdana"/>
                <a:sym typeface="Verdana"/>
              </a:rPr>
              <a:t>Piero Maria Brambilla</a:t>
            </a:r>
            <a:endParaRPr sz="1400" b="1" i="0" u="none" strike="noStrike" cap="none" dirty="0">
              <a:solidFill>
                <a:srgbClr val="1B456C"/>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dirty="0">
                <a:solidFill>
                  <a:srgbClr val="1B456C"/>
                </a:solidFill>
                <a:latin typeface="Verdana"/>
                <a:ea typeface="Verdana"/>
                <a:cs typeface="Verdana"/>
                <a:sym typeface="Verdana"/>
              </a:rPr>
              <a:t>Senior Consultant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50"/>
              <a:buFont typeface="Arial"/>
              <a:buNone/>
            </a:pPr>
            <a:r>
              <a:rPr lang="en-US" sz="1050" b="0" i="0" u="none" strike="noStrike" cap="none" dirty="0">
                <a:solidFill>
                  <a:srgbClr val="1B456C"/>
                </a:solidFill>
                <a:latin typeface="Verdana"/>
                <a:ea typeface="Verdana"/>
                <a:cs typeface="Verdana"/>
                <a:sym typeface="Verdana"/>
              </a:rPr>
              <a:t>AREU, </a:t>
            </a:r>
            <a:r>
              <a:rPr lang="en-US" sz="1050" dirty="0" err="1">
                <a:solidFill>
                  <a:srgbClr val="1B456C"/>
                </a:solidFill>
                <a:latin typeface="Verdana"/>
                <a:ea typeface="Verdana"/>
                <a:cs typeface="Verdana"/>
                <a:sym typeface="Verdana"/>
              </a:rPr>
              <a:t>Lombardia</a:t>
            </a:r>
            <a:endParaRPr sz="1050" b="0" i="0" u="none" strike="noStrike" cap="none" dirty="0">
              <a:solidFill>
                <a:srgbClr val="1B456C"/>
              </a:solidFill>
              <a:latin typeface="Verdana"/>
              <a:ea typeface="Verdana"/>
              <a:cs typeface="Verdana"/>
              <a:sym typeface="Verdana"/>
            </a:endParaRPr>
          </a:p>
        </p:txBody>
      </p:sp>
      <p:sp>
        <p:nvSpPr>
          <p:cNvPr id="95" name="Google Shape;95;p4"/>
          <p:cNvSpPr/>
          <p:nvPr/>
        </p:nvSpPr>
        <p:spPr>
          <a:xfrm>
            <a:off x="5179786" y="4578688"/>
            <a:ext cx="1800000" cy="170286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1B456C"/>
                </a:solidFill>
                <a:latin typeface="Verdana"/>
                <a:ea typeface="Verdana"/>
                <a:cs typeface="Verdana"/>
                <a:sym typeface="Verdana"/>
              </a:rPr>
              <a:t>Andrea </a:t>
            </a:r>
            <a:r>
              <a:rPr lang="en-GB" sz="1400" b="1" i="0" u="none" strike="noStrike" cap="none" dirty="0" err="1">
                <a:solidFill>
                  <a:srgbClr val="1B456C"/>
                </a:solidFill>
                <a:latin typeface="Verdana"/>
                <a:ea typeface="Verdana"/>
                <a:cs typeface="Verdana"/>
                <a:sym typeface="Verdana"/>
              </a:rPr>
              <a:t>Pagliosa</a:t>
            </a:r>
            <a:endParaRPr sz="1400" b="1" i="0" u="none" strike="noStrike" cap="none" dirty="0">
              <a:solidFill>
                <a:srgbClr val="1B456C"/>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100"/>
              <a:buFont typeface="Arial"/>
              <a:buNone/>
            </a:pPr>
            <a:r>
              <a:rPr lang="en-GB" sz="1100" b="0" i="0" u="none" strike="noStrike" cap="none" dirty="0">
                <a:solidFill>
                  <a:srgbClr val="1B456C"/>
                </a:solidFill>
                <a:latin typeface="Verdana"/>
                <a:ea typeface="Verdana"/>
                <a:cs typeface="Verdana"/>
                <a:sym typeface="Verdana"/>
              </a:rPr>
              <a:t>IT &amp; BI Specialist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50"/>
              <a:buFont typeface="Arial"/>
              <a:buNone/>
            </a:pPr>
            <a:r>
              <a:rPr lang="en-US" sz="1050" b="0" i="0" u="none" strike="noStrike" cap="none" dirty="0">
                <a:solidFill>
                  <a:srgbClr val="1B456C"/>
                </a:solidFill>
                <a:latin typeface="Verdana"/>
                <a:ea typeface="Verdana"/>
                <a:cs typeface="Verdana"/>
                <a:sym typeface="Verdana"/>
              </a:rPr>
              <a:t>AREU, </a:t>
            </a:r>
            <a:r>
              <a:rPr lang="en-US" sz="1050" dirty="0" err="1">
                <a:solidFill>
                  <a:srgbClr val="1B456C"/>
                </a:solidFill>
                <a:latin typeface="Verdana"/>
                <a:ea typeface="Verdana"/>
                <a:cs typeface="Verdana"/>
                <a:sym typeface="Verdana"/>
              </a:rPr>
              <a:t>Lombardia</a:t>
            </a:r>
            <a:endParaRPr sz="1050" b="0" i="0" u="none" strike="noStrike" cap="none" dirty="0">
              <a:solidFill>
                <a:srgbClr val="1B456C"/>
              </a:solidFill>
              <a:latin typeface="Verdana"/>
              <a:ea typeface="Verdana"/>
              <a:cs typeface="Verdana"/>
              <a:sym typeface="Verdana"/>
            </a:endParaRPr>
          </a:p>
        </p:txBody>
      </p:sp>
      <p:sp>
        <p:nvSpPr>
          <p:cNvPr id="96" name="Google Shape;96;p4"/>
          <p:cNvSpPr/>
          <p:nvPr/>
        </p:nvSpPr>
        <p:spPr>
          <a:xfrm>
            <a:off x="5179786" y="2795283"/>
            <a:ext cx="1800000" cy="1800000"/>
          </a:xfrm>
          <a:prstGeom prst="rect">
            <a:avLst/>
          </a:prstGeom>
          <a:solidFill>
            <a:srgbClr val="E5F1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Verdana"/>
                <a:ea typeface="Verdana"/>
                <a:cs typeface="Verdana"/>
                <a:sym typeface="Verdana"/>
              </a:rPr>
              <a:t>Replace with image</a:t>
            </a:r>
            <a:br>
              <a:rPr lang="en-US" sz="1800" b="0" i="0" u="none" strike="noStrike" cap="none" dirty="0">
                <a:solidFill>
                  <a:schemeClr val="dk1"/>
                </a:solidFill>
                <a:latin typeface="Verdana"/>
                <a:ea typeface="Verdana"/>
                <a:cs typeface="Verdana"/>
                <a:sym typeface="Verdana"/>
              </a:rPr>
            </a:br>
            <a:r>
              <a:rPr lang="en-US" sz="1800" b="0" i="0" u="none" strike="noStrike" cap="none" dirty="0">
                <a:solidFill>
                  <a:schemeClr val="dk1"/>
                </a:solidFill>
                <a:latin typeface="Verdana"/>
                <a:ea typeface="Verdana"/>
                <a:cs typeface="Verdana"/>
                <a:sym typeface="Verdana"/>
              </a:rPr>
              <a:t>5x5 cm</a:t>
            </a:r>
            <a:endParaRPr sz="1800" b="0" i="0" u="none" strike="noStrike" cap="none" dirty="0">
              <a:solidFill>
                <a:schemeClr val="dk1"/>
              </a:solidFill>
              <a:latin typeface="Verdana"/>
              <a:ea typeface="Verdana"/>
              <a:cs typeface="Verdana"/>
              <a:sym typeface="Verdana"/>
            </a:endParaRPr>
          </a:p>
        </p:txBody>
      </p:sp>
      <p:sp>
        <p:nvSpPr>
          <p:cNvPr id="98" name="Google Shape;98;p4"/>
          <p:cNvSpPr/>
          <p:nvPr/>
        </p:nvSpPr>
        <p:spPr>
          <a:xfrm>
            <a:off x="3089718" y="4575799"/>
            <a:ext cx="1800000" cy="170286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rgbClr val="1B456C"/>
                </a:solidFill>
                <a:latin typeface="Verdana"/>
                <a:ea typeface="Verdana"/>
                <a:cs typeface="Verdana"/>
                <a:sym typeface="Verdana"/>
              </a:rPr>
              <a:t>Andrea</a:t>
            </a:r>
            <a:r>
              <a:rPr lang="en-US" sz="1400" b="1" i="0" u="none" strike="noStrike" cap="none" dirty="0">
                <a:solidFill>
                  <a:srgbClr val="1B456C"/>
                </a:solidFill>
                <a:latin typeface="Verdana"/>
                <a:ea typeface="Verdana"/>
                <a:cs typeface="Verdana"/>
                <a:sym typeface="Verdana"/>
              </a:rPr>
              <a:t> </a:t>
            </a:r>
            <a:r>
              <a:rPr lang="en-US" b="1" dirty="0" err="1">
                <a:solidFill>
                  <a:srgbClr val="1B456C"/>
                </a:solidFill>
                <a:latin typeface="Verdana"/>
                <a:ea typeface="Verdana"/>
                <a:cs typeface="Verdana"/>
                <a:sym typeface="Verdana"/>
              </a:rPr>
              <a:t>Comelli</a:t>
            </a:r>
            <a:endParaRPr sz="1400" b="1" i="0" u="none" strike="noStrike" cap="none" dirty="0">
              <a:solidFill>
                <a:srgbClr val="1B456C"/>
              </a:solidFill>
              <a:latin typeface="Verdana"/>
              <a:ea typeface="Verdana"/>
              <a:cs typeface="Verdana"/>
              <a:sym typeface="Verdana"/>
            </a:endParaRPr>
          </a:p>
          <a:p>
            <a:pPr lvl="0">
              <a:spcBef>
                <a:spcPts val="600"/>
              </a:spcBef>
              <a:buSzPts val="1100"/>
            </a:pPr>
            <a:r>
              <a:rPr lang="it-IT" sz="1100" dirty="0">
                <a:solidFill>
                  <a:srgbClr val="1B456C"/>
                </a:solidFill>
                <a:latin typeface="Verdana"/>
                <a:ea typeface="Verdana"/>
                <a:cs typeface="Verdana"/>
                <a:sym typeface="Verdana"/>
              </a:rPr>
              <a:t>Direttore "ad interim" SSD </a:t>
            </a:r>
            <a:r>
              <a:rPr lang="it-IT" sz="1100" dirty="0" err="1">
                <a:solidFill>
                  <a:srgbClr val="1B456C"/>
                </a:solidFill>
                <a:latin typeface="Verdana"/>
                <a:ea typeface="Verdana"/>
                <a:cs typeface="Verdana"/>
                <a:sym typeface="Verdana"/>
              </a:rPr>
              <a:t>Maxiemergenza</a:t>
            </a:r>
            <a:endParaRPr lang="it-IT" sz="1100" dirty="0">
              <a:solidFill>
                <a:srgbClr val="1B456C"/>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050"/>
              <a:buFont typeface="Arial"/>
              <a:buNone/>
            </a:pPr>
            <a:r>
              <a:rPr lang="en-US" sz="1050" dirty="0">
                <a:solidFill>
                  <a:srgbClr val="1B456C"/>
                </a:solidFill>
                <a:latin typeface="Verdana"/>
                <a:ea typeface="Verdana"/>
                <a:cs typeface="Verdana"/>
                <a:sym typeface="Verdana"/>
              </a:rPr>
              <a:t>AREU, </a:t>
            </a:r>
            <a:r>
              <a:rPr lang="en-US" sz="1050" dirty="0" err="1">
                <a:solidFill>
                  <a:srgbClr val="1B456C"/>
                </a:solidFill>
                <a:latin typeface="Verdana"/>
                <a:ea typeface="Verdana"/>
                <a:cs typeface="Verdana"/>
                <a:sym typeface="Verdana"/>
              </a:rPr>
              <a:t>Lombardia</a:t>
            </a:r>
            <a:endParaRPr sz="1050" b="0" i="0" u="none" strike="noStrike" cap="none" dirty="0">
              <a:solidFill>
                <a:srgbClr val="1B456C"/>
              </a:solidFill>
              <a:latin typeface="Verdana"/>
              <a:ea typeface="Verdana"/>
              <a:cs typeface="Verdana"/>
              <a:sym typeface="Verdana"/>
            </a:endParaRPr>
          </a:p>
        </p:txBody>
      </p:sp>
      <p:sp>
        <p:nvSpPr>
          <p:cNvPr id="99" name="Google Shape;99;p4"/>
          <p:cNvSpPr/>
          <p:nvPr/>
        </p:nvSpPr>
        <p:spPr>
          <a:xfrm>
            <a:off x="3089718" y="2785570"/>
            <a:ext cx="1800000" cy="1800000"/>
          </a:xfrm>
          <a:prstGeom prst="rect">
            <a:avLst/>
          </a:prstGeom>
          <a:solidFill>
            <a:srgbClr val="E5F1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Replace with image</a:t>
            </a:r>
            <a:endParaRPr sz="1800" b="0" i="0" u="none" strike="noStrike" cap="none">
              <a:solidFill>
                <a:schemeClr val="dk1"/>
              </a:solidFill>
              <a:latin typeface="Verdana"/>
              <a:ea typeface="Verdana"/>
              <a:cs typeface="Verdana"/>
              <a:sym typeface="Verdana"/>
            </a:endParaRPr>
          </a:p>
        </p:txBody>
      </p:sp>
      <p:sp>
        <p:nvSpPr>
          <p:cNvPr id="100" name="Google Shape;100;p4"/>
          <p:cNvSpPr/>
          <p:nvPr/>
        </p:nvSpPr>
        <p:spPr>
          <a:xfrm>
            <a:off x="7289967" y="4565041"/>
            <a:ext cx="1800000" cy="170286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it-IT" sz="1400" b="1" i="0" u="none" strike="noStrike" cap="none" dirty="0">
                <a:solidFill>
                  <a:srgbClr val="1B456C"/>
                </a:solidFill>
                <a:latin typeface="Verdana"/>
                <a:ea typeface="Verdana"/>
                <a:cs typeface="Verdana"/>
                <a:sym typeface="Verdana"/>
              </a:rPr>
              <a:t>Alberto Lombardi</a:t>
            </a:r>
            <a:endParaRPr sz="1400" b="1" i="0" u="none" strike="noStrike" cap="none" dirty="0">
              <a:solidFill>
                <a:srgbClr val="1B456C"/>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dirty="0">
                <a:solidFill>
                  <a:srgbClr val="1B456C"/>
                </a:solidFill>
                <a:latin typeface="Verdana"/>
                <a:ea typeface="Verdana"/>
                <a:cs typeface="Verdana"/>
                <a:sym typeface="Verdana"/>
              </a:rPr>
              <a:t>DPO - Clinical Eng.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50"/>
              <a:buFont typeface="Arial"/>
              <a:buNone/>
            </a:pPr>
            <a:r>
              <a:rPr lang="en-US" sz="1050" b="0" i="0" u="none" strike="noStrike" cap="none" dirty="0">
                <a:solidFill>
                  <a:srgbClr val="1B456C"/>
                </a:solidFill>
                <a:latin typeface="Verdana"/>
                <a:ea typeface="Verdana"/>
                <a:cs typeface="Verdana"/>
                <a:sym typeface="Verdana"/>
              </a:rPr>
              <a:t>ASL Benevento</a:t>
            </a:r>
            <a:endParaRPr sz="1050" b="0" i="0" u="none" strike="noStrike" cap="none" dirty="0">
              <a:solidFill>
                <a:srgbClr val="1B456C"/>
              </a:solidFill>
              <a:latin typeface="Verdana"/>
              <a:ea typeface="Verdana"/>
              <a:cs typeface="Verdana"/>
              <a:sym typeface="Verdana"/>
            </a:endParaRPr>
          </a:p>
        </p:txBody>
      </p:sp>
      <p:sp>
        <p:nvSpPr>
          <p:cNvPr id="101" name="Google Shape;101;p4"/>
          <p:cNvSpPr/>
          <p:nvPr/>
        </p:nvSpPr>
        <p:spPr>
          <a:xfrm>
            <a:off x="7289967" y="2781636"/>
            <a:ext cx="1800000" cy="1800000"/>
          </a:xfrm>
          <a:prstGeom prst="rect">
            <a:avLst/>
          </a:prstGeom>
          <a:solidFill>
            <a:srgbClr val="E5F1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Verdana"/>
                <a:ea typeface="Verdana"/>
                <a:cs typeface="Verdana"/>
                <a:sym typeface="Verdana"/>
              </a:rPr>
              <a:t>Replace with image</a:t>
            </a:r>
            <a:endParaRPr sz="1800" b="0" i="0" u="none" strike="noStrike" cap="none" dirty="0">
              <a:solidFill>
                <a:schemeClr val="dk1"/>
              </a:solidFill>
              <a:latin typeface="Verdana"/>
              <a:ea typeface="Verdana"/>
              <a:cs typeface="Verdana"/>
              <a:sym typeface="Verdana"/>
            </a:endParaRPr>
          </a:p>
        </p:txBody>
      </p:sp>
      <p:sp>
        <p:nvSpPr>
          <p:cNvPr id="102" name="Google Shape;102;p4"/>
          <p:cNvSpPr/>
          <p:nvPr/>
        </p:nvSpPr>
        <p:spPr>
          <a:xfrm>
            <a:off x="9465720" y="4561799"/>
            <a:ext cx="1800000" cy="170286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1B456C"/>
                </a:solidFill>
                <a:latin typeface="Verdana"/>
                <a:ea typeface="Verdana"/>
                <a:cs typeface="Verdana"/>
                <a:sym typeface="Verdana"/>
              </a:rPr>
              <a:t>Nadia </a:t>
            </a:r>
            <a:r>
              <a:rPr lang="en-US" sz="1400" b="1" i="0" u="none" strike="noStrike" cap="none" dirty="0" err="1">
                <a:solidFill>
                  <a:srgbClr val="1B456C"/>
                </a:solidFill>
                <a:latin typeface="Verdana"/>
                <a:ea typeface="Verdana"/>
                <a:cs typeface="Verdana"/>
                <a:sym typeface="Verdana"/>
              </a:rPr>
              <a:t>Sgro</a:t>
            </a:r>
            <a:endParaRPr sz="1400" b="1" i="0" u="none" strike="noStrike" cap="none" dirty="0">
              <a:solidFill>
                <a:srgbClr val="1B456C"/>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dirty="0">
                <a:solidFill>
                  <a:srgbClr val="1B456C"/>
                </a:solidFill>
                <a:latin typeface="Verdana"/>
                <a:ea typeface="Verdana"/>
                <a:cs typeface="Verdana"/>
                <a:sym typeface="Verdana"/>
              </a:rPr>
              <a:t>Project Manager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50"/>
              <a:buFont typeface="Arial"/>
              <a:buNone/>
            </a:pPr>
            <a:r>
              <a:rPr lang="en-US" sz="1050" b="0" i="0" u="none" strike="noStrike" cap="none" dirty="0">
                <a:solidFill>
                  <a:srgbClr val="1B456C"/>
                </a:solidFill>
                <a:latin typeface="Verdana"/>
                <a:ea typeface="Verdana"/>
                <a:cs typeface="Verdana"/>
                <a:sym typeface="Verdana"/>
              </a:rPr>
              <a:t>ASL Benevento</a:t>
            </a:r>
            <a:endParaRPr sz="1050" b="0" i="0" u="none" strike="noStrike" cap="none" dirty="0">
              <a:solidFill>
                <a:srgbClr val="1B456C"/>
              </a:solidFill>
              <a:latin typeface="Verdana"/>
              <a:ea typeface="Verdana"/>
              <a:cs typeface="Verdana"/>
              <a:sym typeface="Verdana"/>
            </a:endParaRPr>
          </a:p>
        </p:txBody>
      </p:sp>
      <p:sp>
        <p:nvSpPr>
          <p:cNvPr id="103" name="Google Shape;103;p4"/>
          <p:cNvSpPr/>
          <p:nvPr/>
        </p:nvSpPr>
        <p:spPr>
          <a:xfrm>
            <a:off x="9465720" y="2778394"/>
            <a:ext cx="1800000" cy="1800000"/>
          </a:xfrm>
          <a:prstGeom prst="rect">
            <a:avLst/>
          </a:prstGeom>
          <a:solidFill>
            <a:srgbClr val="E5F1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Replace with image</a:t>
            </a:r>
            <a:endParaRPr sz="1800" b="0" i="0" u="none" strike="noStrike" cap="none">
              <a:solidFill>
                <a:schemeClr val="dk1"/>
              </a:solidFill>
              <a:latin typeface="Verdana"/>
              <a:ea typeface="Verdana"/>
              <a:cs typeface="Verdana"/>
              <a:sym typeface="Verdana"/>
            </a:endParaRPr>
          </a:p>
        </p:txBody>
      </p:sp>
      <p:pic>
        <p:nvPicPr>
          <p:cNvPr id="104" name="Google Shape;104;p4"/>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105" name="Google Shape;105;p4"/>
          <p:cNvSpPr txBox="1"/>
          <p:nvPr/>
        </p:nvSpPr>
        <p:spPr>
          <a:xfrm>
            <a:off x="468589" y="346309"/>
            <a:ext cx="7886700" cy="4833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D9325D"/>
              </a:buClr>
              <a:buSzPts val="5400"/>
              <a:buFont typeface="Verdana"/>
              <a:buNone/>
            </a:pPr>
            <a:r>
              <a:rPr lang="en-US" sz="5400" b="1" i="0" u="none" strike="noStrike" cap="none" dirty="0">
                <a:solidFill>
                  <a:srgbClr val="D9325D"/>
                </a:solidFill>
                <a:latin typeface="Verdana"/>
                <a:ea typeface="Verdana"/>
                <a:cs typeface="Verdana"/>
                <a:sym typeface="Verdana"/>
              </a:rPr>
              <a:t>P</a:t>
            </a:r>
            <a:r>
              <a:rPr lang="en-US" sz="5400" b="1" i="0" u="none" strike="noStrike" cap="none" dirty="0">
                <a:solidFill>
                  <a:srgbClr val="1B456C"/>
                </a:solidFill>
                <a:latin typeface="Verdana"/>
                <a:ea typeface="Verdana"/>
                <a:cs typeface="Verdana"/>
                <a:sym typeface="Verdana"/>
              </a:rPr>
              <a:t>resenters</a:t>
            </a:r>
            <a:endParaRPr sz="5400" b="1" i="0" u="none" strike="noStrike" cap="none" dirty="0">
              <a:solidFill>
                <a:srgbClr val="1B456C"/>
              </a:solidFill>
              <a:latin typeface="Verdana"/>
              <a:ea typeface="Verdana"/>
              <a:cs typeface="Verdana"/>
              <a:sym typeface="Verdana"/>
            </a:endParaRPr>
          </a:p>
        </p:txBody>
      </p:sp>
      <p:pic>
        <p:nvPicPr>
          <p:cNvPr id="106" name="Google Shape;106;p4"/>
          <p:cNvPicPr preferRelativeResize="0"/>
          <p:nvPr/>
        </p:nvPicPr>
        <p:blipFill rotWithShape="1">
          <a:blip r:embed="rId4">
            <a:alphaModFix/>
          </a:blip>
          <a:srcRect t="3668" b="19099"/>
          <a:stretch/>
        </p:blipFill>
        <p:spPr>
          <a:xfrm>
            <a:off x="3158648" y="2793802"/>
            <a:ext cx="1639442" cy="1756683"/>
          </a:xfrm>
          <a:prstGeom prst="rect">
            <a:avLst/>
          </a:prstGeom>
          <a:noFill/>
          <a:ln>
            <a:noFill/>
          </a:ln>
        </p:spPr>
      </p:pic>
      <p:sp>
        <p:nvSpPr>
          <p:cNvPr id="16" name="Ovale 15">
            <a:extLst>
              <a:ext uri="{FF2B5EF4-FFF2-40B4-BE49-F238E27FC236}">
                <a16:creationId xmlns:a16="http://schemas.microsoft.com/office/drawing/2014/main" id="{325E3350-21EA-4F80-BCA0-7F1F0A0234CE}"/>
              </a:ext>
            </a:extLst>
          </p:cNvPr>
          <p:cNvSpPr/>
          <p:nvPr/>
        </p:nvSpPr>
        <p:spPr>
          <a:xfrm>
            <a:off x="7289967" y="2851650"/>
            <a:ext cx="1795303" cy="1616330"/>
          </a:xfrm>
          <a:prstGeom prst="ellipse">
            <a:avLst/>
          </a:prstGeom>
          <a:blipFill rotWithShape="0">
            <a:blip r:embed="rId5"/>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sp>
      <p:sp>
        <p:nvSpPr>
          <p:cNvPr id="17" name="Ovale 16">
            <a:extLst>
              <a:ext uri="{FF2B5EF4-FFF2-40B4-BE49-F238E27FC236}">
                <a16:creationId xmlns:a16="http://schemas.microsoft.com/office/drawing/2014/main" id="{6AF88E2F-9FE3-4922-8F4C-16CBF0333AFA}"/>
              </a:ext>
            </a:extLst>
          </p:cNvPr>
          <p:cNvSpPr/>
          <p:nvPr/>
        </p:nvSpPr>
        <p:spPr>
          <a:xfrm>
            <a:off x="9452470" y="2851650"/>
            <a:ext cx="1826500" cy="1535430"/>
          </a:xfrm>
          <a:prstGeom prst="ellipse">
            <a:avLst/>
          </a:prstGeom>
          <a:blipFill>
            <a:blip r:embed="rId6">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b="11821"/>
          <a:stretch/>
        </p:blipFill>
        <p:spPr>
          <a:xfrm>
            <a:off x="951851" y="2799089"/>
            <a:ext cx="1804698" cy="1758220"/>
          </a:xfrm>
          <a:prstGeom prst="rect">
            <a:avLst/>
          </a:prstGeom>
        </p:spPr>
      </p:pic>
      <p:pic>
        <p:nvPicPr>
          <p:cNvPr id="1026" name="Picture 2" descr="AREU | SAS Ital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1368" y="2805691"/>
            <a:ext cx="1775945" cy="1775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434"/>
        <p:cNvGrpSpPr/>
        <p:nvPr/>
      </p:nvGrpSpPr>
      <p:grpSpPr>
        <a:xfrm>
          <a:off x="0" y="0"/>
          <a:ext cx="0" cy="0"/>
          <a:chOff x="0" y="0"/>
          <a:chExt cx="0" cy="0"/>
        </a:xfrm>
      </p:grpSpPr>
      <p:pic>
        <p:nvPicPr>
          <p:cNvPr id="435" name="Google Shape;435;p23"/>
          <p:cNvPicPr preferRelativeResize="0"/>
          <p:nvPr/>
        </p:nvPicPr>
        <p:blipFill rotWithShape="1">
          <a:blip r:embed="rId3">
            <a:alphaModFix/>
          </a:blip>
          <a:srcRect/>
          <a:stretch/>
        </p:blipFill>
        <p:spPr>
          <a:xfrm>
            <a:off x="9007813" y="288858"/>
            <a:ext cx="2851824" cy="344596"/>
          </a:xfrm>
          <a:prstGeom prst="rect">
            <a:avLst/>
          </a:prstGeom>
          <a:noFill/>
          <a:ln>
            <a:noFill/>
          </a:ln>
        </p:spPr>
      </p:pic>
      <p:pic>
        <p:nvPicPr>
          <p:cNvPr id="436" name="Google Shape;436;p23"/>
          <p:cNvPicPr preferRelativeResize="0"/>
          <p:nvPr/>
        </p:nvPicPr>
        <p:blipFill rotWithShape="1">
          <a:blip r:embed="rId4">
            <a:alphaModFix/>
          </a:blip>
          <a:srcRect/>
          <a:stretch/>
        </p:blipFill>
        <p:spPr>
          <a:xfrm>
            <a:off x="899883" y="1413160"/>
            <a:ext cx="10257741" cy="45086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4"/>
          <p:cNvSpPr/>
          <p:nvPr/>
        </p:nvSpPr>
        <p:spPr>
          <a:xfrm>
            <a:off x="-1" y="0"/>
            <a:ext cx="3575721" cy="6858000"/>
          </a:xfrm>
          <a:prstGeom prst="rect">
            <a:avLst/>
          </a:prstGeom>
          <a:solidFill>
            <a:srgbClr val="1B456C">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42" name="Google Shape;442;p24"/>
          <p:cNvPicPr preferRelativeResize="0"/>
          <p:nvPr/>
        </p:nvPicPr>
        <p:blipFill rotWithShape="1">
          <a:blip r:embed="rId3">
            <a:alphaModFix/>
          </a:blip>
          <a:srcRect/>
          <a:stretch/>
        </p:blipFill>
        <p:spPr>
          <a:xfrm>
            <a:off x="9013656" y="285750"/>
            <a:ext cx="2853572" cy="345600"/>
          </a:xfrm>
          <a:prstGeom prst="rect">
            <a:avLst/>
          </a:prstGeom>
          <a:noFill/>
          <a:ln>
            <a:noFill/>
          </a:ln>
        </p:spPr>
      </p:pic>
      <p:pic>
        <p:nvPicPr>
          <p:cNvPr id="443" name="Google Shape;443;p24"/>
          <p:cNvPicPr preferRelativeResize="0"/>
          <p:nvPr/>
        </p:nvPicPr>
        <p:blipFill rotWithShape="1">
          <a:blip r:embed="rId4">
            <a:alphaModFix/>
          </a:blip>
          <a:srcRect l="44147" r="37175"/>
          <a:stretch/>
        </p:blipFill>
        <p:spPr>
          <a:xfrm>
            <a:off x="624114" y="718902"/>
            <a:ext cx="2278744" cy="5362584"/>
          </a:xfrm>
          <a:prstGeom prst="rect">
            <a:avLst/>
          </a:prstGeom>
          <a:noFill/>
          <a:ln>
            <a:noFill/>
          </a:ln>
        </p:spPr>
      </p:pic>
      <p:sp>
        <p:nvSpPr>
          <p:cNvPr id="444" name="Google Shape;444;p24"/>
          <p:cNvSpPr txBox="1"/>
          <p:nvPr/>
        </p:nvSpPr>
        <p:spPr>
          <a:xfrm>
            <a:off x="3826346" y="638196"/>
            <a:ext cx="791571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D9325D"/>
                </a:solidFill>
                <a:latin typeface="Verdana"/>
                <a:ea typeface="Verdana"/>
                <a:cs typeface="Verdana"/>
                <a:sym typeface="Verdana"/>
              </a:rPr>
              <a:t>P</a:t>
            </a:r>
            <a:r>
              <a:rPr lang="en-US" sz="3600" b="1" i="0" u="none" strike="noStrike" cap="none" dirty="0">
                <a:solidFill>
                  <a:srgbClr val="1B456C"/>
                </a:solidFill>
                <a:latin typeface="Verdana"/>
                <a:ea typeface="Verdana"/>
                <a:cs typeface="Verdana"/>
                <a:sym typeface="Verdana"/>
              </a:rPr>
              <a:t>HASE I</a:t>
            </a:r>
            <a:endParaRPr sz="3600" b="0" i="0" u="none" strike="noStrike" cap="none" dirty="0">
              <a:solidFill>
                <a:srgbClr val="1B456C"/>
              </a:solidFill>
              <a:latin typeface="Verdana"/>
              <a:ea typeface="Verdana"/>
              <a:cs typeface="Verdana"/>
              <a:sym typeface="Verdana"/>
            </a:endParaRPr>
          </a:p>
        </p:txBody>
      </p:sp>
      <p:sp>
        <p:nvSpPr>
          <p:cNvPr id="445" name="Google Shape;445;p24"/>
          <p:cNvSpPr txBox="1"/>
          <p:nvPr/>
        </p:nvSpPr>
        <p:spPr>
          <a:xfrm>
            <a:off x="3848100" y="1229164"/>
            <a:ext cx="7645489" cy="8408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D599C"/>
              </a:buClr>
              <a:buSzPts val="2000"/>
              <a:buFont typeface="Arial"/>
              <a:buNone/>
            </a:pPr>
            <a:r>
              <a:rPr lang="en-US" sz="2000" b="0" i="0" u="none" strike="noStrike" cap="none" dirty="0">
                <a:solidFill>
                  <a:srgbClr val="1B456C"/>
                </a:solidFill>
                <a:latin typeface="Verdana"/>
                <a:ea typeface="Verdana"/>
                <a:cs typeface="Verdana"/>
                <a:sym typeface="Verdana"/>
              </a:rPr>
              <a:t>Concept design, solution architecture and technical specifications based on procurers’ requirements, use cases and process models</a:t>
            </a:r>
            <a:endParaRPr sz="1400" b="0" i="0" u="none" strike="noStrike" cap="none" dirty="0">
              <a:solidFill>
                <a:srgbClr val="000000"/>
              </a:solidFill>
              <a:latin typeface="Arial"/>
              <a:ea typeface="Arial"/>
              <a:cs typeface="Arial"/>
              <a:sym typeface="Arial"/>
            </a:endParaRPr>
          </a:p>
        </p:txBody>
      </p:sp>
      <p:sp>
        <p:nvSpPr>
          <p:cNvPr id="446" name="Google Shape;446;p24"/>
          <p:cNvSpPr txBox="1"/>
          <p:nvPr/>
        </p:nvSpPr>
        <p:spPr>
          <a:xfrm>
            <a:off x="3949467" y="2644398"/>
            <a:ext cx="7785333" cy="3385542"/>
          </a:xfrm>
          <a:prstGeom prst="rect">
            <a:avLst/>
          </a:prstGeom>
          <a:noFill/>
          <a:ln>
            <a:noFill/>
          </a:ln>
        </p:spPr>
        <p:txBody>
          <a:bodyPr spcFirstLastPara="1" wrap="square" lIns="0" tIns="0" rIns="0" bIns="0" anchor="t" anchorCtr="0">
            <a:spAutoFit/>
          </a:bodyPr>
          <a:lstStyle/>
          <a:p>
            <a:pPr marL="180000" marR="0" lvl="0" indent="-180000" algn="l" rtl="0">
              <a:lnSpc>
                <a:spcPct val="100000"/>
              </a:lnSpc>
              <a:spcBef>
                <a:spcPts val="0"/>
              </a:spcBef>
              <a:spcAft>
                <a:spcPts val="0"/>
              </a:spcAft>
              <a:buClr>
                <a:srgbClr val="1B456C"/>
              </a:buClr>
              <a:buSzPts val="1800"/>
              <a:buFont typeface="Arial"/>
              <a:buChar char="•"/>
            </a:pPr>
            <a:r>
              <a:rPr lang="en-US" sz="1800" b="1" i="0" u="none" strike="noStrike" cap="none" dirty="0">
                <a:solidFill>
                  <a:srgbClr val="D9325D"/>
                </a:solidFill>
                <a:latin typeface="Verdana"/>
                <a:ea typeface="Verdana"/>
                <a:cs typeface="Verdana"/>
                <a:sym typeface="Verdana"/>
              </a:rPr>
              <a:t>6</a:t>
            </a:r>
            <a:r>
              <a:rPr lang="en-US" sz="1800" b="0" i="0" u="none" strike="noStrike" cap="none" dirty="0">
                <a:solidFill>
                  <a:srgbClr val="1B456C"/>
                </a:solidFill>
                <a:latin typeface="Verdana"/>
                <a:ea typeface="Verdana"/>
                <a:cs typeface="Verdana"/>
                <a:sym typeface="Verdana"/>
              </a:rPr>
              <a:t> suppliers expected to be awarded</a:t>
            </a:r>
            <a:endParaRPr sz="1800" b="0" i="0" u="none" strike="noStrike" cap="none" dirty="0">
              <a:solidFill>
                <a:srgbClr val="1B456C"/>
              </a:solidFill>
              <a:latin typeface="Verdana"/>
              <a:ea typeface="Verdana"/>
              <a:cs typeface="Verdana"/>
              <a:sym typeface="Verdana"/>
            </a:endParaRPr>
          </a:p>
          <a:p>
            <a:pPr marL="180000" marR="0" lvl="0" indent="-180000" algn="l" rtl="0">
              <a:lnSpc>
                <a:spcPct val="100000"/>
              </a:lnSpc>
              <a:spcBef>
                <a:spcPts val="900"/>
              </a:spcBef>
              <a:spcAft>
                <a:spcPts val="0"/>
              </a:spcAft>
              <a:buClr>
                <a:srgbClr val="1B456C"/>
              </a:buClr>
              <a:buSzPts val="1800"/>
              <a:buFont typeface="Arial"/>
              <a:buChar char="•"/>
            </a:pPr>
            <a:r>
              <a:rPr lang="en-US" sz="1800" b="1" i="0" u="none" strike="noStrike" cap="none" dirty="0">
                <a:solidFill>
                  <a:srgbClr val="D9325D"/>
                </a:solidFill>
                <a:latin typeface="Verdana"/>
                <a:ea typeface="Verdana"/>
                <a:cs typeface="Verdana"/>
                <a:sym typeface="Verdana"/>
              </a:rPr>
              <a:t>Expected output</a:t>
            </a:r>
            <a:r>
              <a:rPr lang="en-US" sz="1800" b="0" i="0" u="none" strike="noStrike" cap="none" dirty="0">
                <a:solidFill>
                  <a:srgbClr val="1B456C"/>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dirty="0">
                <a:solidFill>
                  <a:srgbClr val="1B456C"/>
                </a:solidFill>
                <a:latin typeface="Verdana"/>
                <a:ea typeface="Verdana"/>
                <a:cs typeface="Verdana"/>
                <a:sym typeface="Verdana"/>
              </a:rPr>
              <a:t>Detailed report describing the solution and a detailed plan for the prototyping and testing activities in Phases II &amp; III.</a:t>
            </a:r>
            <a:endParaRPr sz="1400" b="0" i="0" u="none" strike="noStrike" cap="none" dirty="0">
              <a:solidFill>
                <a:srgbClr val="000000"/>
              </a:solidFill>
              <a:latin typeface="Arial"/>
              <a:ea typeface="Arial"/>
              <a:cs typeface="Arial"/>
              <a:sym typeface="Arial"/>
            </a:endParaRPr>
          </a:p>
          <a:p>
            <a:pPr marL="180000" marR="0" lvl="0" indent="-180000" algn="l" rtl="0">
              <a:lnSpc>
                <a:spcPct val="100000"/>
              </a:lnSpc>
              <a:spcBef>
                <a:spcPts val="900"/>
              </a:spcBef>
              <a:spcAft>
                <a:spcPts val="0"/>
              </a:spcAft>
              <a:buClr>
                <a:srgbClr val="1B456C"/>
              </a:buClr>
              <a:buSzPts val="1800"/>
              <a:buFont typeface="Arial"/>
              <a:buChar char="•"/>
            </a:pPr>
            <a:r>
              <a:rPr lang="en-US" sz="1800" b="1" i="0" u="none" strike="noStrike" cap="none" dirty="0">
                <a:solidFill>
                  <a:srgbClr val="D9325D"/>
                </a:solidFill>
                <a:latin typeface="Verdana"/>
                <a:ea typeface="Verdana"/>
                <a:cs typeface="Verdana"/>
                <a:sym typeface="Verdana"/>
              </a:rPr>
              <a:t>4 months</a:t>
            </a:r>
            <a:endParaRPr sz="1400" b="0" i="0" u="none" strike="noStrike" cap="none" dirty="0">
              <a:solidFill>
                <a:srgbClr val="000000"/>
              </a:solidFill>
              <a:latin typeface="Arial"/>
              <a:ea typeface="Arial"/>
              <a:cs typeface="Arial"/>
              <a:sym typeface="Arial"/>
            </a:endParaRPr>
          </a:p>
          <a:p>
            <a:pPr marL="180000" marR="0" lvl="0" indent="-180000" algn="l" rtl="0">
              <a:lnSpc>
                <a:spcPct val="100000"/>
              </a:lnSpc>
              <a:spcBef>
                <a:spcPts val="900"/>
              </a:spcBef>
              <a:spcAft>
                <a:spcPts val="0"/>
              </a:spcAft>
              <a:buClr>
                <a:srgbClr val="1B456C"/>
              </a:buClr>
              <a:buSzPts val="1800"/>
              <a:buFont typeface="Arial"/>
              <a:buChar char="•"/>
            </a:pPr>
            <a:r>
              <a:rPr lang="en-US" sz="1800" b="0" i="0" u="none" strike="noStrike" cap="none" dirty="0">
                <a:solidFill>
                  <a:srgbClr val="1B456C"/>
                </a:solidFill>
                <a:latin typeface="Verdana"/>
                <a:ea typeface="Verdana"/>
                <a:cs typeface="Verdana"/>
                <a:sym typeface="Verdana"/>
              </a:rPr>
              <a:t>Maximum phase total budget: </a:t>
            </a:r>
            <a:r>
              <a:rPr lang="en-US" sz="1800" b="1" i="0" u="none" strike="noStrike" cap="none" dirty="0">
                <a:solidFill>
                  <a:srgbClr val="D9325D"/>
                </a:solidFill>
                <a:latin typeface="Verdana"/>
                <a:ea typeface="Verdana"/>
                <a:cs typeface="Verdana"/>
                <a:sym typeface="Verdana"/>
              </a:rPr>
              <a:t>€840,000 </a:t>
            </a:r>
            <a:r>
              <a:rPr lang="en-US" sz="1800" b="0" i="0" u="none" strike="noStrike" cap="none" dirty="0">
                <a:solidFill>
                  <a:srgbClr val="1B456C"/>
                </a:solidFill>
                <a:latin typeface="Verdana"/>
                <a:ea typeface="Verdana"/>
                <a:cs typeface="Verdana"/>
                <a:sym typeface="Verdana"/>
              </a:rPr>
              <a:t>(max. €140,000 per contractor)</a:t>
            </a:r>
            <a:endParaRPr sz="1800" b="0" i="0" u="none" strike="noStrike" cap="none" dirty="0">
              <a:solidFill>
                <a:srgbClr val="1B456C"/>
              </a:solidFill>
              <a:latin typeface="Verdana"/>
              <a:ea typeface="Verdana"/>
              <a:cs typeface="Verdana"/>
              <a:sym typeface="Verdana"/>
            </a:endParaRPr>
          </a:p>
          <a:p>
            <a:pPr marL="521335" marR="0" lvl="1" indent="-342900" algn="l" rtl="0">
              <a:lnSpc>
                <a:spcPct val="100000"/>
              </a:lnSpc>
              <a:spcBef>
                <a:spcPts val="600"/>
              </a:spcBef>
              <a:spcAft>
                <a:spcPts val="0"/>
              </a:spcAft>
              <a:buClr>
                <a:srgbClr val="1B456C"/>
              </a:buClr>
              <a:buSzPts val="1800"/>
              <a:buFont typeface="Arial"/>
              <a:buChar char="•"/>
            </a:pPr>
            <a:r>
              <a:rPr lang="en-US" sz="1800" b="0" i="0" u="none" strike="noStrike" cap="none" dirty="0">
                <a:solidFill>
                  <a:srgbClr val="1B456C"/>
                </a:solidFill>
                <a:latin typeface="Verdana"/>
                <a:ea typeface="Verdana"/>
                <a:cs typeface="Verdana"/>
                <a:sym typeface="Verdana"/>
              </a:rPr>
              <a:t>The offers are ranked according to </a:t>
            </a:r>
            <a:r>
              <a:rPr lang="en-US" sz="1800" b="1" i="0" u="none" strike="noStrike" cap="none" dirty="0">
                <a:solidFill>
                  <a:srgbClr val="D9325D"/>
                </a:solidFill>
                <a:latin typeface="Verdana"/>
                <a:ea typeface="Verdana"/>
                <a:cs typeface="Verdana"/>
                <a:sym typeface="Verdana"/>
              </a:rPr>
              <a:t>quality – price ratio </a:t>
            </a:r>
            <a:endParaRPr sz="1800" b="1" i="0" u="none" strike="noStrike" cap="none" dirty="0">
              <a:solidFill>
                <a:srgbClr val="1B456C"/>
              </a:solidFill>
              <a:latin typeface="Verdana"/>
              <a:ea typeface="Verdana"/>
              <a:cs typeface="Verdana"/>
              <a:sym typeface="Verdana"/>
            </a:endParaRPr>
          </a:p>
          <a:p>
            <a:pPr marL="521335" marR="0" lvl="1" indent="-342900" algn="l" rtl="0">
              <a:lnSpc>
                <a:spcPct val="100000"/>
              </a:lnSpc>
              <a:spcBef>
                <a:spcPts val="600"/>
              </a:spcBef>
              <a:spcAft>
                <a:spcPts val="0"/>
              </a:spcAft>
              <a:buClr>
                <a:srgbClr val="1B456C"/>
              </a:buClr>
              <a:buSzPts val="1800"/>
              <a:buFont typeface="Arial"/>
              <a:buChar char="•"/>
            </a:pPr>
            <a:r>
              <a:rPr lang="en-US" sz="1800" b="0" i="0" u="none" strike="noStrike" cap="none" dirty="0">
                <a:solidFill>
                  <a:srgbClr val="1B456C"/>
                </a:solidFill>
                <a:latin typeface="Verdana"/>
                <a:ea typeface="Verdana"/>
                <a:cs typeface="Verdana"/>
                <a:sym typeface="Verdana"/>
              </a:rPr>
              <a:t>Contracts are awarded </a:t>
            </a:r>
            <a:r>
              <a:rPr lang="en-US" sz="1800" b="1" i="0" u="none" strike="noStrike" cap="none" dirty="0">
                <a:solidFill>
                  <a:srgbClr val="D9325D"/>
                </a:solidFill>
                <a:latin typeface="Verdana"/>
                <a:ea typeface="Verdana"/>
                <a:cs typeface="Verdana"/>
                <a:sym typeface="Verdana"/>
              </a:rPr>
              <a:t>until the remaining budget for that phase is insufficient</a:t>
            </a:r>
            <a:r>
              <a:rPr lang="en-US" sz="1800" b="1" i="0" u="none" strike="noStrike" cap="none" dirty="0">
                <a:solidFill>
                  <a:srgbClr val="1B456C"/>
                </a:solidFill>
                <a:latin typeface="Verdana"/>
                <a:ea typeface="Verdana"/>
                <a:cs typeface="Verdana"/>
                <a:sym typeface="Verdana"/>
              </a:rPr>
              <a:t> </a:t>
            </a:r>
            <a:r>
              <a:rPr lang="en-US" sz="1800" b="0" i="0" u="none" strike="noStrike" cap="none" dirty="0">
                <a:solidFill>
                  <a:srgbClr val="1B456C"/>
                </a:solidFill>
                <a:latin typeface="Verdana"/>
                <a:ea typeface="Verdana"/>
                <a:cs typeface="Verdana"/>
                <a:sym typeface="Verdana"/>
              </a:rPr>
              <a:t>to contract the next best tender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5"/>
          <p:cNvSpPr/>
          <p:nvPr/>
        </p:nvSpPr>
        <p:spPr>
          <a:xfrm>
            <a:off x="-1" y="0"/>
            <a:ext cx="3575721" cy="6858000"/>
          </a:xfrm>
          <a:prstGeom prst="rect">
            <a:avLst/>
          </a:prstGeom>
          <a:solidFill>
            <a:srgbClr val="1B456C">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52" name="Google Shape;452;p25"/>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453" name="Google Shape;453;p25"/>
          <p:cNvSpPr txBox="1"/>
          <p:nvPr/>
        </p:nvSpPr>
        <p:spPr>
          <a:xfrm>
            <a:off x="3826346" y="638196"/>
            <a:ext cx="791571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9325D"/>
                </a:solidFill>
                <a:latin typeface="Verdana"/>
                <a:ea typeface="Verdana"/>
                <a:cs typeface="Verdana"/>
                <a:sym typeface="Verdana"/>
              </a:rPr>
              <a:t>P</a:t>
            </a:r>
            <a:r>
              <a:rPr lang="en-US" sz="3600" b="1" i="0" u="none" strike="noStrike" cap="none">
                <a:solidFill>
                  <a:srgbClr val="1B456C"/>
                </a:solidFill>
                <a:latin typeface="Verdana"/>
                <a:ea typeface="Verdana"/>
                <a:cs typeface="Verdana"/>
                <a:sym typeface="Verdana"/>
              </a:rPr>
              <a:t>HASE II</a:t>
            </a:r>
            <a:endParaRPr sz="3600" b="0" i="0" u="none" strike="noStrike" cap="none">
              <a:solidFill>
                <a:srgbClr val="1B456C"/>
              </a:solidFill>
              <a:latin typeface="Verdana"/>
              <a:ea typeface="Verdana"/>
              <a:cs typeface="Verdana"/>
              <a:sym typeface="Verdana"/>
            </a:endParaRPr>
          </a:p>
        </p:txBody>
      </p:sp>
      <p:sp>
        <p:nvSpPr>
          <p:cNvPr id="454" name="Google Shape;454;p25"/>
          <p:cNvSpPr txBox="1"/>
          <p:nvPr/>
        </p:nvSpPr>
        <p:spPr>
          <a:xfrm>
            <a:off x="3848100" y="1229164"/>
            <a:ext cx="7645489" cy="8408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D599C"/>
              </a:buClr>
              <a:buSzPts val="2000"/>
              <a:buFont typeface="Arial"/>
              <a:buNone/>
            </a:pPr>
            <a:r>
              <a:rPr lang="en-US" sz="2000" b="0" i="0" u="none" strike="noStrike" cap="none">
                <a:solidFill>
                  <a:srgbClr val="1B456C"/>
                </a:solidFill>
                <a:latin typeface="Verdana"/>
                <a:ea typeface="Verdana"/>
                <a:cs typeface="Verdana"/>
                <a:sym typeface="Verdana"/>
              </a:rPr>
              <a:t>Development of prototype systems in two iterations</a:t>
            </a:r>
            <a:endParaRPr sz="1400" b="0" i="0" u="none" strike="noStrike" cap="none">
              <a:solidFill>
                <a:srgbClr val="000000"/>
              </a:solidFill>
              <a:latin typeface="Arial"/>
              <a:ea typeface="Arial"/>
              <a:cs typeface="Arial"/>
              <a:sym typeface="Arial"/>
            </a:endParaRPr>
          </a:p>
        </p:txBody>
      </p:sp>
      <p:sp>
        <p:nvSpPr>
          <p:cNvPr id="455" name="Google Shape;455;p25"/>
          <p:cNvSpPr txBox="1"/>
          <p:nvPr/>
        </p:nvSpPr>
        <p:spPr>
          <a:xfrm>
            <a:off x="3949467" y="1920498"/>
            <a:ext cx="7785333" cy="4839786"/>
          </a:xfrm>
          <a:prstGeom prst="rect">
            <a:avLst/>
          </a:prstGeom>
          <a:noFill/>
          <a:ln>
            <a:noFill/>
          </a:ln>
        </p:spPr>
        <p:txBody>
          <a:bodyPr spcFirstLastPara="1" wrap="square" lIns="0" tIns="0" rIns="0" bIns="0" anchor="t" anchorCtr="0">
            <a:spAutoFit/>
          </a:bodyPr>
          <a:lstStyle/>
          <a:p>
            <a:pPr marL="180000" marR="0" lvl="0" indent="-180000" algn="l" rtl="0">
              <a:lnSpc>
                <a:spcPct val="100000"/>
              </a:lnSpc>
              <a:spcBef>
                <a:spcPts val="0"/>
              </a:spcBef>
              <a:spcAft>
                <a:spcPts val="0"/>
              </a:spcAft>
              <a:buClr>
                <a:srgbClr val="1B456C"/>
              </a:buClr>
              <a:buSzPts val="1800"/>
              <a:buFont typeface="Arial"/>
              <a:buChar char="•"/>
            </a:pPr>
            <a:r>
              <a:rPr lang="en-US" sz="1800" b="1" i="0" u="none" strike="noStrike" cap="none">
                <a:solidFill>
                  <a:srgbClr val="D9325D"/>
                </a:solidFill>
                <a:latin typeface="Verdana"/>
                <a:ea typeface="Verdana"/>
                <a:cs typeface="Verdana"/>
                <a:sym typeface="Verdana"/>
              </a:rPr>
              <a:t>4</a:t>
            </a:r>
            <a:r>
              <a:rPr lang="en-US" sz="1800" b="0" i="0" u="none" strike="noStrike" cap="none">
                <a:solidFill>
                  <a:srgbClr val="1B456C"/>
                </a:solidFill>
                <a:latin typeface="Verdana"/>
                <a:ea typeface="Verdana"/>
                <a:cs typeface="Verdana"/>
                <a:sym typeface="Verdana"/>
              </a:rPr>
              <a:t> suppliers expected to be awarded</a:t>
            </a:r>
            <a:endParaRPr sz="1800" b="0" i="0" u="none" strike="noStrike" cap="none">
              <a:solidFill>
                <a:srgbClr val="1B456C"/>
              </a:solidFill>
              <a:latin typeface="Verdana"/>
              <a:ea typeface="Verdana"/>
              <a:cs typeface="Verdana"/>
              <a:sym typeface="Verdana"/>
            </a:endParaRPr>
          </a:p>
          <a:p>
            <a:pPr marL="180000" marR="0" lvl="0" indent="-180000" algn="l" rtl="0">
              <a:lnSpc>
                <a:spcPct val="100000"/>
              </a:lnSpc>
              <a:spcBef>
                <a:spcPts val="900"/>
              </a:spcBef>
              <a:spcAft>
                <a:spcPts val="0"/>
              </a:spcAft>
              <a:buClr>
                <a:srgbClr val="1B456C"/>
              </a:buClr>
              <a:buSzPts val="1800"/>
              <a:buFont typeface="Arial"/>
              <a:buChar char="•"/>
            </a:pPr>
            <a:r>
              <a:rPr lang="en-US" sz="1800" b="1" i="0" u="none" strike="noStrike" cap="none">
                <a:solidFill>
                  <a:srgbClr val="D9325D"/>
                </a:solidFill>
                <a:latin typeface="Verdana"/>
                <a:ea typeface="Verdana"/>
                <a:cs typeface="Verdana"/>
                <a:sym typeface="Verdana"/>
              </a:rPr>
              <a:t>Expected output</a:t>
            </a:r>
            <a:r>
              <a:rPr lang="en-US" sz="1800" b="0" i="0" u="none" strike="noStrike" cap="none">
                <a:solidFill>
                  <a:srgbClr val="1B456C"/>
                </a:solidFill>
                <a:latin typeface="Verdana"/>
                <a:ea typeface="Verdana"/>
                <a:cs typeface="Verdana"/>
                <a:sym typeface="Verdana"/>
              </a:rPr>
              <a:t>: </a:t>
            </a:r>
            <a:endParaRPr sz="1800" b="0" i="0" u="none" strike="noStrike" cap="none">
              <a:solidFill>
                <a:srgbClr val="1B456C"/>
              </a:solidFill>
              <a:latin typeface="Verdana"/>
              <a:ea typeface="Verdana"/>
              <a:cs typeface="Verdana"/>
              <a:sym typeface="Verdana"/>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Prototype specification (v1)</a:t>
            </a:r>
            <a:endParaRPr sz="1400" b="0" i="0" u="none" strike="noStrike" cap="none">
              <a:solidFill>
                <a:srgbClr val="000000"/>
              </a:solidFill>
              <a:latin typeface="Arial"/>
              <a:ea typeface="Arial"/>
              <a:cs typeface="Arial"/>
              <a:sym typeface="Arial"/>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Prototype demonstration (v2)</a:t>
            </a:r>
            <a:endParaRPr sz="1400" b="0" i="0" u="none" strike="noStrike" cap="none">
              <a:solidFill>
                <a:srgbClr val="000000"/>
              </a:solidFill>
              <a:latin typeface="Arial"/>
              <a:ea typeface="Arial"/>
              <a:cs typeface="Arial"/>
              <a:sym typeface="Arial"/>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Plan for development of a limited volume of solutions for field-testing</a:t>
            </a:r>
            <a:endParaRPr sz="1400" b="0" i="0" u="none" strike="noStrike" cap="none">
              <a:solidFill>
                <a:srgbClr val="000000"/>
              </a:solidFill>
              <a:latin typeface="Arial"/>
              <a:ea typeface="Arial"/>
              <a:cs typeface="Arial"/>
              <a:sym typeface="Arial"/>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Updated cost/benefits forecast including a preliminary business plan</a:t>
            </a:r>
            <a:endParaRPr sz="1400" b="0" i="0" u="none" strike="noStrike" cap="none">
              <a:solidFill>
                <a:srgbClr val="000000"/>
              </a:solidFill>
              <a:latin typeface="Arial"/>
              <a:ea typeface="Arial"/>
              <a:cs typeface="Arial"/>
              <a:sym typeface="Arial"/>
            </a:endParaRPr>
          </a:p>
          <a:p>
            <a:pPr marL="180000" marR="0" lvl="0" indent="-180000" algn="l" rtl="0">
              <a:lnSpc>
                <a:spcPct val="100000"/>
              </a:lnSpc>
              <a:spcBef>
                <a:spcPts val="900"/>
              </a:spcBef>
              <a:spcAft>
                <a:spcPts val="0"/>
              </a:spcAft>
              <a:buClr>
                <a:srgbClr val="1B456C"/>
              </a:buClr>
              <a:buSzPts val="1800"/>
              <a:buFont typeface="Arial"/>
              <a:buChar char="•"/>
            </a:pPr>
            <a:r>
              <a:rPr lang="en-US" sz="1800" b="1" i="0" u="none" strike="noStrike" cap="none">
                <a:solidFill>
                  <a:srgbClr val="D9325D"/>
                </a:solidFill>
                <a:latin typeface="Verdana"/>
                <a:ea typeface="Verdana"/>
                <a:cs typeface="Verdana"/>
                <a:sym typeface="Verdana"/>
              </a:rPr>
              <a:t>8 months</a:t>
            </a:r>
            <a:endParaRPr sz="1400" b="0" i="0" u="none" strike="noStrike" cap="none">
              <a:solidFill>
                <a:srgbClr val="000000"/>
              </a:solidFill>
              <a:latin typeface="Arial"/>
              <a:ea typeface="Arial"/>
              <a:cs typeface="Arial"/>
              <a:sym typeface="Arial"/>
            </a:endParaRPr>
          </a:p>
          <a:p>
            <a:pPr marL="180000" marR="0" lvl="0" indent="-1800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Maximum phase total budget: </a:t>
            </a:r>
            <a:r>
              <a:rPr lang="en-US" sz="1800" b="1" i="0" u="none" strike="noStrike" cap="none">
                <a:solidFill>
                  <a:srgbClr val="D9325D"/>
                </a:solidFill>
                <a:latin typeface="Verdana"/>
                <a:ea typeface="Verdana"/>
                <a:cs typeface="Verdana"/>
                <a:sym typeface="Verdana"/>
              </a:rPr>
              <a:t>€2,940,000 </a:t>
            </a:r>
            <a:r>
              <a:rPr lang="en-US" sz="1800" b="0" i="0" u="none" strike="noStrike" cap="none">
                <a:solidFill>
                  <a:srgbClr val="1B456C"/>
                </a:solidFill>
                <a:latin typeface="Verdana"/>
                <a:ea typeface="Verdana"/>
                <a:cs typeface="Verdana"/>
                <a:sym typeface="Verdana"/>
              </a:rPr>
              <a:t>(max. €735,000 per contractor)</a:t>
            </a:r>
            <a:endParaRPr sz="1400" b="0" i="0" u="none" strike="noStrike" cap="none">
              <a:solidFill>
                <a:srgbClr val="000000"/>
              </a:solidFill>
              <a:latin typeface="Arial"/>
              <a:ea typeface="Arial"/>
              <a:cs typeface="Arial"/>
              <a:sym typeface="Arial"/>
            </a:endParaRPr>
          </a:p>
          <a:p>
            <a:pPr marL="521335" marR="0" lvl="1" indent="-342900" algn="l" rtl="0">
              <a:lnSpc>
                <a:spcPct val="100000"/>
              </a:lnSpc>
              <a:spcBef>
                <a:spcPts val="6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The offers are ranked according to </a:t>
            </a:r>
            <a:r>
              <a:rPr lang="en-US" sz="1800" b="1" i="0" u="none" strike="noStrike" cap="none">
                <a:solidFill>
                  <a:srgbClr val="D9325D"/>
                </a:solidFill>
                <a:latin typeface="Verdana"/>
                <a:ea typeface="Verdana"/>
                <a:cs typeface="Verdana"/>
                <a:sym typeface="Verdana"/>
              </a:rPr>
              <a:t>quality – price ratio </a:t>
            </a:r>
            <a:endParaRPr sz="1800" b="1" i="0" u="none" strike="noStrike" cap="none">
              <a:solidFill>
                <a:srgbClr val="D9325D"/>
              </a:solidFill>
              <a:latin typeface="Verdana"/>
              <a:ea typeface="Verdana"/>
              <a:cs typeface="Verdana"/>
              <a:sym typeface="Verdana"/>
            </a:endParaRPr>
          </a:p>
          <a:p>
            <a:pPr marL="521335" marR="0" lvl="1" indent="-342900" algn="l" rtl="0">
              <a:lnSpc>
                <a:spcPct val="100000"/>
              </a:lnSpc>
              <a:spcBef>
                <a:spcPts val="6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Contracts are awarded </a:t>
            </a:r>
            <a:r>
              <a:rPr lang="en-US" sz="1800" b="1" i="0" u="none" strike="noStrike" cap="none">
                <a:solidFill>
                  <a:srgbClr val="D9325D"/>
                </a:solidFill>
                <a:latin typeface="Verdana"/>
                <a:ea typeface="Verdana"/>
                <a:cs typeface="Verdana"/>
                <a:sym typeface="Verdana"/>
              </a:rPr>
              <a:t>until the remaining budget for that phase is insufficient</a:t>
            </a:r>
            <a:r>
              <a:rPr lang="en-US" sz="1800" b="1" i="0" u="none" strike="noStrike" cap="none">
                <a:solidFill>
                  <a:srgbClr val="1B456C"/>
                </a:solidFill>
                <a:latin typeface="Verdana"/>
                <a:ea typeface="Verdana"/>
                <a:cs typeface="Verdana"/>
                <a:sym typeface="Verdana"/>
              </a:rPr>
              <a:t> </a:t>
            </a:r>
            <a:r>
              <a:rPr lang="en-US" sz="1800" b="0" i="0" u="none" strike="noStrike" cap="none">
                <a:solidFill>
                  <a:srgbClr val="1B456C"/>
                </a:solidFill>
                <a:latin typeface="Verdana"/>
                <a:ea typeface="Verdana"/>
                <a:cs typeface="Verdana"/>
                <a:sym typeface="Verdana"/>
              </a:rPr>
              <a:t>to contract the next best tender</a:t>
            </a:r>
            <a:endParaRPr sz="1400" b="0" i="0" u="none" strike="noStrike" cap="none">
              <a:solidFill>
                <a:srgbClr val="000000"/>
              </a:solidFill>
              <a:latin typeface="Arial"/>
              <a:ea typeface="Arial"/>
              <a:cs typeface="Arial"/>
              <a:sym typeface="Arial"/>
            </a:endParaRPr>
          </a:p>
        </p:txBody>
      </p:sp>
      <p:pic>
        <p:nvPicPr>
          <p:cNvPr id="456" name="Google Shape;456;p25"/>
          <p:cNvPicPr preferRelativeResize="0"/>
          <p:nvPr/>
        </p:nvPicPr>
        <p:blipFill rotWithShape="1">
          <a:blip r:embed="rId4">
            <a:alphaModFix/>
          </a:blip>
          <a:srcRect l="63036" r="18516"/>
          <a:stretch/>
        </p:blipFill>
        <p:spPr>
          <a:xfrm>
            <a:off x="660400" y="740060"/>
            <a:ext cx="2231912" cy="531784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6"/>
          <p:cNvSpPr/>
          <p:nvPr/>
        </p:nvSpPr>
        <p:spPr>
          <a:xfrm>
            <a:off x="-1" y="0"/>
            <a:ext cx="3575721" cy="6858000"/>
          </a:xfrm>
          <a:prstGeom prst="rect">
            <a:avLst/>
          </a:prstGeom>
          <a:solidFill>
            <a:srgbClr val="1B456C">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62" name="Google Shape;462;p26"/>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463" name="Google Shape;463;p26"/>
          <p:cNvSpPr txBox="1"/>
          <p:nvPr/>
        </p:nvSpPr>
        <p:spPr>
          <a:xfrm>
            <a:off x="3826346" y="638196"/>
            <a:ext cx="791571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9325D"/>
                </a:solidFill>
                <a:latin typeface="Verdana"/>
                <a:ea typeface="Verdana"/>
                <a:cs typeface="Verdana"/>
                <a:sym typeface="Verdana"/>
              </a:rPr>
              <a:t>P</a:t>
            </a:r>
            <a:r>
              <a:rPr lang="en-US" sz="3600" b="1" i="0" u="none" strike="noStrike" cap="none">
                <a:solidFill>
                  <a:srgbClr val="1B456C"/>
                </a:solidFill>
                <a:latin typeface="Verdana"/>
                <a:ea typeface="Verdana"/>
                <a:cs typeface="Verdana"/>
                <a:sym typeface="Verdana"/>
              </a:rPr>
              <a:t>HASE III</a:t>
            </a:r>
            <a:endParaRPr sz="3600" b="0" i="0" u="none" strike="noStrike" cap="none">
              <a:solidFill>
                <a:srgbClr val="1B456C"/>
              </a:solidFill>
              <a:latin typeface="Verdana"/>
              <a:ea typeface="Verdana"/>
              <a:cs typeface="Verdana"/>
              <a:sym typeface="Verdana"/>
            </a:endParaRPr>
          </a:p>
        </p:txBody>
      </p:sp>
      <p:sp>
        <p:nvSpPr>
          <p:cNvPr id="464" name="Google Shape;464;p26"/>
          <p:cNvSpPr txBox="1"/>
          <p:nvPr/>
        </p:nvSpPr>
        <p:spPr>
          <a:xfrm>
            <a:off x="3848100" y="1229164"/>
            <a:ext cx="7645489" cy="8408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D599C"/>
              </a:buClr>
              <a:buSzPts val="2000"/>
              <a:buFont typeface="Arial"/>
              <a:buNone/>
            </a:pPr>
            <a:r>
              <a:rPr lang="en-US" sz="2000" b="0" i="0" u="none" strike="noStrike" cap="none">
                <a:solidFill>
                  <a:srgbClr val="1B456C"/>
                </a:solidFill>
                <a:latin typeface="Verdana"/>
                <a:ea typeface="Verdana"/>
                <a:cs typeface="Verdana"/>
                <a:sym typeface="Verdana"/>
              </a:rPr>
              <a:t>Final development and testing of a limited volume of services in real world conditions</a:t>
            </a:r>
            <a:endParaRPr sz="1400" b="0" i="0" u="none" strike="noStrike" cap="none">
              <a:solidFill>
                <a:srgbClr val="000000"/>
              </a:solidFill>
              <a:latin typeface="Arial"/>
              <a:ea typeface="Arial"/>
              <a:cs typeface="Arial"/>
              <a:sym typeface="Arial"/>
            </a:endParaRPr>
          </a:p>
        </p:txBody>
      </p:sp>
      <p:sp>
        <p:nvSpPr>
          <p:cNvPr id="465" name="Google Shape;465;p26"/>
          <p:cNvSpPr txBox="1"/>
          <p:nvPr/>
        </p:nvSpPr>
        <p:spPr>
          <a:xfrm>
            <a:off x="3949467" y="1920498"/>
            <a:ext cx="7785333" cy="4170372"/>
          </a:xfrm>
          <a:prstGeom prst="rect">
            <a:avLst/>
          </a:prstGeom>
          <a:noFill/>
          <a:ln>
            <a:noFill/>
          </a:ln>
        </p:spPr>
        <p:txBody>
          <a:bodyPr spcFirstLastPara="1" wrap="square" lIns="0" tIns="0" rIns="0" bIns="0" anchor="t" anchorCtr="0">
            <a:spAutoFit/>
          </a:bodyPr>
          <a:lstStyle/>
          <a:p>
            <a:pPr marL="180000" marR="0" lvl="0" indent="-180000" algn="l" rtl="0">
              <a:lnSpc>
                <a:spcPct val="100000"/>
              </a:lnSpc>
              <a:spcBef>
                <a:spcPts val="0"/>
              </a:spcBef>
              <a:spcAft>
                <a:spcPts val="0"/>
              </a:spcAft>
              <a:buClr>
                <a:srgbClr val="1B456C"/>
              </a:buClr>
              <a:buSzPts val="1800"/>
              <a:buFont typeface="Arial"/>
              <a:buChar char="•"/>
            </a:pPr>
            <a:r>
              <a:rPr lang="en-US" sz="1800" b="1" i="0" u="none" strike="noStrike" cap="none">
                <a:solidFill>
                  <a:srgbClr val="D9325D"/>
                </a:solidFill>
                <a:latin typeface="Verdana"/>
                <a:ea typeface="Verdana"/>
                <a:cs typeface="Verdana"/>
                <a:sym typeface="Verdana"/>
              </a:rPr>
              <a:t>2</a:t>
            </a:r>
            <a:r>
              <a:rPr lang="en-US" sz="1800" b="0" i="0" u="none" strike="noStrike" cap="none">
                <a:solidFill>
                  <a:srgbClr val="1B456C"/>
                </a:solidFill>
                <a:latin typeface="Verdana"/>
                <a:ea typeface="Verdana"/>
                <a:cs typeface="Verdana"/>
                <a:sym typeface="Verdana"/>
              </a:rPr>
              <a:t> suppliers expected to be awarded</a:t>
            </a:r>
            <a:endParaRPr sz="1800" b="0" i="0" u="none" strike="noStrike" cap="none">
              <a:solidFill>
                <a:srgbClr val="1B456C"/>
              </a:solidFill>
              <a:latin typeface="Verdana"/>
              <a:ea typeface="Verdana"/>
              <a:cs typeface="Verdana"/>
              <a:sym typeface="Verdana"/>
            </a:endParaRPr>
          </a:p>
          <a:p>
            <a:pPr marL="180000" marR="0" lvl="0" indent="-180000" algn="l" rtl="0">
              <a:lnSpc>
                <a:spcPct val="100000"/>
              </a:lnSpc>
              <a:spcBef>
                <a:spcPts val="900"/>
              </a:spcBef>
              <a:spcAft>
                <a:spcPts val="0"/>
              </a:spcAft>
              <a:buClr>
                <a:srgbClr val="1B456C"/>
              </a:buClr>
              <a:buSzPts val="1800"/>
              <a:buFont typeface="Arial"/>
              <a:buChar char="•"/>
            </a:pPr>
            <a:r>
              <a:rPr lang="en-US" sz="1800" b="1" i="0" u="none" strike="noStrike" cap="none">
                <a:solidFill>
                  <a:srgbClr val="D9325D"/>
                </a:solidFill>
                <a:latin typeface="Verdana"/>
                <a:ea typeface="Verdana"/>
                <a:cs typeface="Verdana"/>
                <a:sym typeface="Verdana"/>
              </a:rPr>
              <a:t>Expected output</a:t>
            </a:r>
            <a:r>
              <a:rPr lang="en-US" sz="1800" b="0" i="0" u="none" strike="noStrike" cap="none">
                <a:solidFill>
                  <a:srgbClr val="1B456C"/>
                </a:solidFill>
                <a:latin typeface="Verdana"/>
                <a:ea typeface="Verdana"/>
                <a:cs typeface="Verdana"/>
                <a:sym typeface="Verdana"/>
              </a:rPr>
              <a:t>: </a:t>
            </a:r>
            <a:endParaRPr sz="1800" b="0" i="0" u="none" strike="noStrike" cap="none">
              <a:solidFill>
                <a:srgbClr val="1B456C"/>
              </a:solidFill>
              <a:latin typeface="Verdana"/>
              <a:ea typeface="Verdana"/>
              <a:cs typeface="Verdana"/>
              <a:sym typeface="Verdana"/>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Implementation in 5 testing sites</a:t>
            </a:r>
            <a:endParaRPr sz="1400" b="0" i="0" u="none" strike="noStrike" cap="none">
              <a:solidFill>
                <a:srgbClr val="000000"/>
              </a:solidFill>
              <a:latin typeface="Arial"/>
              <a:ea typeface="Arial"/>
              <a:cs typeface="Arial"/>
              <a:sym typeface="Arial"/>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Overall assessment and success verification</a:t>
            </a:r>
            <a:endParaRPr sz="1400" b="0" i="0" u="none" strike="noStrike" cap="none">
              <a:solidFill>
                <a:srgbClr val="000000"/>
              </a:solidFill>
              <a:latin typeface="Arial"/>
              <a:ea typeface="Arial"/>
              <a:cs typeface="Arial"/>
              <a:sym typeface="Arial"/>
            </a:endParaRPr>
          </a:p>
          <a:p>
            <a:pPr marL="521335" marR="0" lvl="1" indent="-3429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Updated cost/benefits forecast, including a preliminary business plan</a:t>
            </a:r>
            <a:endParaRPr sz="1400" b="0" i="0" u="none" strike="noStrike" cap="none">
              <a:solidFill>
                <a:srgbClr val="000000"/>
              </a:solidFill>
              <a:latin typeface="Arial"/>
              <a:ea typeface="Arial"/>
              <a:cs typeface="Arial"/>
              <a:sym typeface="Arial"/>
            </a:endParaRPr>
          </a:p>
          <a:p>
            <a:pPr marL="180000" marR="0" lvl="0" indent="-180000" algn="l" rtl="0">
              <a:lnSpc>
                <a:spcPct val="100000"/>
              </a:lnSpc>
              <a:spcBef>
                <a:spcPts val="900"/>
              </a:spcBef>
              <a:spcAft>
                <a:spcPts val="0"/>
              </a:spcAft>
              <a:buClr>
                <a:srgbClr val="1B456C"/>
              </a:buClr>
              <a:buSzPts val="1800"/>
              <a:buFont typeface="Arial"/>
              <a:buChar char="•"/>
            </a:pPr>
            <a:r>
              <a:rPr lang="en-US" sz="1800" b="1" i="0" u="none" strike="noStrike" cap="none">
                <a:solidFill>
                  <a:srgbClr val="D9325D"/>
                </a:solidFill>
                <a:latin typeface="Verdana"/>
                <a:ea typeface="Verdana"/>
                <a:cs typeface="Verdana"/>
                <a:sym typeface="Verdana"/>
              </a:rPr>
              <a:t>8 months</a:t>
            </a:r>
            <a:endParaRPr sz="1400" b="0" i="0" u="none" strike="noStrike" cap="none">
              <a:solidFill>
                <a:srgbClr val="000000"/>
              </a:solidFill>
              <a:latin typeface="Arial"/>
              <a:ea typeface="Arial"/>
              <a:cs typeface="Arial"/>
              <a:sym typeface="Arial"/>
            </a:endParaRPr>
          </a:p>
          <a:p>
            <a:pPr marL="180000" marR="0" lvl="0" indent="-180000" algn="l" rtl="0">
              <a:lnSpc>
                <a:spcPct val="100000"/>
              </a:lnSpc>
              <a:spcBef>
                <a:spcPts val="9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Maximum phase total budget: </a:t>
            </a:r>
            <a:r>
              <a:rPr lang="en-US" sz="1800" b="1" i="0" u="none" strike="noStrike" cap="none">
                <a:solidFill>
                  <a:srgbClr val="D9325D"/>
                </a:solidFill>
                <a:latin typeface="Verdana"/>
                <a:ea typeface="Verdana"/>
                <a:cs typeface="Verdana"/>
                <a:sym typeface="Verdana"/>
              </a:rPr>
              <a:t>€4,620,000 </a:t>
            </a:r>
            <a:r>
              <a:rPr lang="en-US" sz="1800" b="0" i="0" u="none" strike="noStrike" cap="none">
                <a:solidFill>
                  <a:srgbClr val="1B456C"/>
                </a:solidFill>
                <a:latin typeface="Verdana"/>
                <a:ea typeface="Verdana"/>
                <a:cs typeface="Verdana"/>
                <a:sym typeface="Verdana"/>
              </a:rPr>
              <a:t>(max. €2,310,000 per contractor)</a:t>
            </a:r>
            <a:endParaRPr sz="1400" b="0" i="0" u="none" strike="noStrike" cap="none">
              <a:solidFill>
                <a:srgbClr val="000000"/>
              </a:solidFill>
              <a:latin typeface="Arial"/>
              <a:ea typeface="Arial"/>
              <a:cs typeface="Arial"/>
              <a:sym typeface="Arial"/>
            </a:endParaRPr>
          </a:p>
          <a:p>
            <a:pPr marL="521335" marR="0" lvl="1" indent="-342900" algn="l" rtl="0">
              <a:lnSpc>
                <a:spcPct val="100000"/>
              </a:lnSpc>
              <a:spcBef>
                <a:spcPts val="6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The offers are ranked according to </a:t>
            </a:r>
            <a:r>
              <a:rPr lang="en-US" sz="1800" b="1" i="0" u="none" strike="noStrike" cap="none">
                <a:solidFill>
                  <a:srgbClr val="D9325D"/>
                </a:solidFill>
                <a:latin typeface="Verdana"/>
                <a:ea typeface="Verdana"/>
                <a:cs typeface="Verdana"/>
                <a:sym typeface="Verdana"/>
              </a:rPr>
              <a:t>quality – price ratio </a:t>
            </a:r>
            <a:endParaRPr sz="1800" b="1" i="0" u="none" strike="noStrike" cap="none">
              <a:solidFill>
                <a:srgbClr val="D9325D"/>
              </a:solidFill>
              <a:latin typeface="Verdana"/>
              <a:ea typeface="Verdana"/>
              <a:cs typeface="Verdana"/>
              <a:sym typeface="Verdana"/>
            </a:endParaRPr>
          </a:p>
          <a:p>
            <a:pPr marL="521335" marR="0" lvl="1" indent="-342900" algn="l" rtl="0">
              <a:lnSpc>
                <a:spcPct val="100000"/>
              </a:lnSpc>
              <a:spcBef>
                <a:spcPts val="600"/>
              </a:spcBef>
              <a:spcAft>
                <a:spcPts val="0"/>
              </a:spcAft>
              <a:buClr>
                <a:srgbClr val="1B456C"/>
              </a:buClr>
              <a:buSzPts val="1800"/>
              <a:buFont typeface="Arial"/>
              <a:buChar char="•"/>
            </a:pPr>
            <a:r>
              <a:rPr lang="en-US" sz="1800" b="0" i="0" u="none" strike="noStrike" cap="none">
                <a:solidFill>
                  <a:srgbClr val="1B456C"/>
                </a:solidFill>
                <a:latin typeface="Verdana"/>
                <a:ea typeface="Verdana"/>
                <a:cs typeface="Verdana"/>
                <a:sym typeface="Verdana"/>
              </a:rPr>
              <a:t>Contracts are awarded </a:t>
            </a:r>
            <a:r>
              <a:rPr lang="en-US" sz="1800" b="1" i="0" u="none" strike="noStrike" cap="none">
                <a:solidFill>
                  <a:srgbClr val="D9325D"/>
                </a:solidFill>
                <a:latin typeface="Verdana"/>
                <a:ea typeface="Verdana"/>
                <a:cs typeface="Verdana"/>
                <a:sym typeface="Verdana"/>
              </a:rPr>
              <a:t>until the remaining budget for that phase is insufficient</a:t>
            </a:r>
            <a:r>
              <a:rPr lang="en-US" sz="1800" b="1" i="0" u="none" strike="noStrike" cap="none">
                <a:solidFill>
                  <a:srgbClr val="1B456C"/>
                </a:solidFill>
                <a:latin typeface="Verdana"/>
                <a:ea typeface="Verdana"/>
                <a:cs typeface="Verdana"/>
                <a:sym typeface="Verdana"/>
              </a:rPr>
              <a:t> </a:t>
            </a:r>
            <a:r>
              <a:rPr lang="en-US" sz="1800" b="0" i="0" u="none" strike="noStrike" cap="none">
                <a:solidFill>
                  <a:srgbClr val="1B456C"/>
                </a:solidFill>
                <a:latin typeface="Verdana"/>
                <a:ea typeface="Verdana"/>
                <a:cs typeface="Verdana"/>
                <a:sym typeface="Verdana"/>
              </a:rPr>
              <a:t>to contract the next best tender</a:t>
            </a:r>
            <a:endParaRPr sz="1400" b="0" i="0" u="none" strike="noStrike" cap="none">
              <a:solidFill>
                <a:srgbClr val="000000"/>
              </a:solidFill>
              <a:latin typeface="Arial"/>
              <a:ea typeface="Arial"/>
              <a:cs typeface="Arial"/>
              <a:sym typeface="Arial"/>
            </a:endParaRPr>
          </a:p>
        </p:txBody>
      </p:sp>
      <p:pic>
        <p:nvPicPr>
          <p:cNvPr id="466" name="Google Shape;466;p26"/>
          <p:cNvPicPr preferRelativeResize="0"/>
          <p:nvPr/>
        </p:nvPicPr>
        <p:blipFill rotWithShape="1">
          <a:blip r:embed="rId4">
            <a:alphaModFix/>
          </a:blip>
          <a:srcRect l="81543"/>
          <a:stretch/>
        </p:blipFill>
        <p:spPr>
          <a:xfrm>
            <a:off x="666451" y="752760"/>
            <a:ext cx="2227725" cy="53051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7"/>
          <p:cNvSpPr/>
          <p:nvPr/>
        </p:nvSpPr>
        <p:spPr>
          <a:xfrm>
            <a:off x="-1" y="0"/>
            <a:ext cx="3575721" cy="6858000"/>
          </a:xfrm>
          <a:prstGeom prst="rect">
            <a:avLst/>
          </a:prstGeom>
          <a:solidFill>
            <a:srgbClr val="1B456C">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72" name="Google Shape;472;p27"/>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473" name="Google Shape;473;p27"/>
          <p:cNvSpPr/>
          <p:nvPr/>
        </p:nvSpPr>
        <p:spPr>
          <a:xfrm>
            <a:off x="5089052" y="1107205"/>
            <a:ext cx="2520000" cy="2520000"/>
          </a:xfrm>
          <a:prstGeom prst="rect">
            <a:avLst/>
          </a:prstGeom>
          <a:solidFill>
            <a:srgbClr val="1B456C"/>
          </a:solidFill>
          <a:ln>
            <a:noFill/>
          </a:ln>
        </p:spPr>
        <p:txBody>
          <a:bodyPr spcFirstLastPara="1" wrap="square" lIns="108000" tIns="45700" rIns="108000"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Verdana"/>
                <a:ea typeface="Verdana"/>
                <a:cs typeface="Verdana"/>
                <a:sym typeface="Verdana"/>
              </a:rPr>
              <a:t>ELECTRONIC SUBMISSION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600"/>
              <a:buFont typeface="Arial"/>
              <a:buNone/>
            </a:pPr>
            <a:r>
              <a:rPr lang="en-US" sz="1600" b="0" i="0" u="none" strike="noStrike" cap="none" dirty="0">
                <a:solidFill>
                  <a:srgbClr val="D9325D"/>
                </a:solidFill>
                <a:latin typeface="Verdana"/>
                <a:ea typeface="Verdana"/>
                <a:cs typeface="Verdana"/>
                <a:sym typeface="Verdana"/>
              </a:rPr>
              <a:t>(VIA DEDICATED PORTAL) </a:t>
            </a:r>
            <a:endParaRPr sz="1400" b="0" i="0" u="none" strike="noStrike" cap="none" dirty="0">
              <a:solidFill>
                <a:srgbClr val="000000"/>
              </a:solidFill>
              <a:latin typeface="Arial"/>
              <a:ea typeface="Arial"/>
              <a:cs typeface="Arial"/>
              <a:sym typeface="Arial"/>
            </a:endParaRPr>
          </a:p>
        </p:txBody>
      </p:sp>
      <p:sp>
        <p:nvSpPr>
          <p:cNvPr id="474" name="Google Shape;474;p27"/>
          <p:cNvSpPr txBox="1"/>
          <p:nvPr/>
        </p:nvSpPr>
        <p:spPr>
          <a:xfrm>
            <a:off x="145664" y="815220"/>
            <a:ext cx="3254988" cy="129266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rgbClr val="D9325D"/>
                </a:solidFill>
                <a:latin typeface="Verdana"/>
                <a:ea typeface="Verdana"/>
                <a:cs typeface="Verdana"/>
                <a:sym typeface="Verdana"/>
              </a:rPr>
              <a:t>S</a:t>
            </a:r>
            <a:r>
              <a:rPr lang="en-US" sz="2800" b="1" i="0" u="none" strike="noStrike" cap="none">
                <a:solidFill>
                  <a:srgbClr val="FFFFF6"/>
                </a:solidFill>
                <a:latin typeface="Verdana"/>
                <a:ea typeface="Verdana"/>
                <a:cs typeface="Verdana"/>
                <a:sym typeface="Verdana"/>
              </a:rPr>
              <a:t>UBMISSION OF TENDRES</a:t>
            </a:r>
            <a:endParaRPr sz="2800" b="1" i="0" u="none" strike="noStrike" cap="none">
              <a:solidFill>
                <a:srgbClr val="000000"/>
              </a:solidFill>
              <a:latin typeface="Verdana"/>
              <a:ea typeface="Verdana"/>
              <a:cs typeface="Verdana"/>
              <a:sym typeface="Verdana"/>
            </a:endParaRPr>
          </a:p>
        </p:txBody>
      </p:sp>
      <p:sp>
        <p:nvSpPr>
          <p:cNvPr id="475" name="Google Shape;475;p27"/>
          <p:cNvSpPr/>
          <p:nvPr/>
        </p:nvSpPr>
        <p:spPr>
          <a:xfrm>
            <a:off x="7794152" y="1107205"/>
            <a:ext cx="2520000" cy="2520000"/>
          </a:xfrm>
          <a:prstGeom prst="rect">
            <a:avLst/>
          </a:prstGeom>
          <a:solidFill>
            <a:srgbClr val="1B456C"/>
          </a:solidFill>
          <a:ln>
            <a:noFill/>
          </a:ln>
        </p:spPr>
        <p:txBody>
          <a:bodyPr spcFirstLastPara="1" wrap="square" lIns="108000" tIns="45700" rIns="108000"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DIFFERENT SECTIONS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600"/>
              <a:buFont typeface="Arial"/>
              <a:buNone/>
            </a:pPr>
            <a:r>
              <a:rPr lang="en-US" sz="1600" b="0" i="0" u="none" strike="noStrike" cap="none">
                <a:solidFill>
                  <a:srgbClr val="D9325D"/>
                </a:solidFill>
                <a:latin typeface="Verdana"/>
                <a:ea typeface="Verdana"/>
                <a:cs typeface="Verdana"/>
                <a:sym typeface="Verdana"/>
              </a:rPr>
              <a:t>(ADMINISTRATIVE, TECHNICAL FINANCIAL) </a:t>
            </a:r>
            <a:endParaRPr sz="1600" b="0" i="0" u="none" strike="noStrike" cap="none">
              <a:solidFill>
                <a:srgbClr val="D9325D"/>
              </a:solidFill>
              <a:latin typeface="Verdana"/>
              <a:ea typeface="Verdana"/>
              <a:cs typeface="Verdana"/>
              <a:sym typeface="Verdana"/>
            </a:endParaRPr>
          </a:p>
        </p:txBody>
      </p:sp>
      <p:sp>
        <p:nvSpPr>
          <p:cNvPr id="476" name="Google Shape;476;p27"/>
          <p:cNvSpPr/>
          <p:nvPr/>
        </p:nvSpPr>
        <p:spPr>
          <a:xfrm>
            <a:off x="5098577" y="3783730"/>
            <a:ext cx="2520000" cy="2520000"/>
          </a:xfrm>
          <a:prstGeom prst="rect">
            <a:avLst/>
          </a:prstGeom>
          <a:solidFill>
            <a:srgbClr val="1B456C"/>
          </a:solidFill>
          <a:ln>
            <a:noFill/>
          </a:ln>
        </p:spPr>
        <p:txBody>
          <a:bodyPr spcFirstLastPara="1" wrap="square" lIns="108000" tIns="45700" rIns="108000"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Verdana"/>
                <a:ea typeface="Verdana"/>
                <a:cs typeface="Verdana"/>
                <a:sym typeface="Verdana"/>
              </a:rPr>
              <a:t>5 MONTHS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600"/>
              <a:buFont typeface="Arial"/>
              <a:buNone/>
            </a:pPr>
            <a:r>
              <a:rPr lang="en-US" sz="1600" b="0" i="0" u="none" strike="noStrike" cap="none" dirty="0">
                <a:solidFill>
                  <a:srgbClr val="D9325D"/>
                </a:solidFill>
                <a:latin typeface="Verdana"/>
                <a:ea typeface="Verdana"/>
                <a:cs typeface="Verdana"/>
                <a:sym typeface="Verdana"/>
              </a:rPr>
              <a:t>TO SUBMIT OFFERS (TBC)</a:t>
            </a:r>
            <a:endParaRPr sz="1600" b="0" i="0" u="none" strike="noStrike" cap="none" dirty="0">
              <a:solidFill>
                <a:srgbClr val="D9325D"/>
              </a:solidFill>
              <a:latin typeface="Verdana"/>
              <a:ea typeface="Verdana"/>
              <a:cs typeface="Verdana"/>
              <a:sym typeface="Verdana"/>
            </a:endParaRPr>
          </a:p>
        </p:txBody>
      </p:sp>
      <p:sp>
        <p:nvSpPr>
          <p:cNvPr id="477" name="Google Shape;477;p27"/>
          <p:cNvSpPr/>
          <p:nvPr/>
        </p:nvSpPr>
        <p:spPr>
          <a:xfrm>
            <a:off x="7803677" y="3783730"/>
            <a:ext cx="2520000" cy="2520000"/>
          </a:xfrm>
          <a:prstGeom prst="rect">
            <a:avLst/>
          </a:prstGeom>
          <a:solidFill>
            <a:srgbClr val="1B456C"/>
          </a:solidFill>
          <a:ln>
            <a:noFill/>
          </a:ln>
        </p:spPr>
        <p:txBody>
          <a:bodyPr spcFirstLastPara="1" wrap="square" lIns="108000" tIns="45700" rIns="108000"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ENGLISH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600"/>
              <a:buFont typeface="Arial"/>
              <a:buNone/>
            </a:pPr>
            <a:r>
              <a:rPr lang="en-US" sz="1600" b="0" i="0" u="none" strike="noStrike" cap="none">
                <a:solidFill>
                  <a:srgbClr val="D9325D"/>
                </a:solidFill>
                <a:latin typeface="Verdana"/>
                <a:ea typeface="Verdana"/>
                <a:cs typeface="Verdana"/>
                <a:sym typeface="Verdana"/>
              </a:rPr>
              <a:t>AS THE OFFICIAL LANGUAGE</a:t>
            </a:r>
            <a:endParaRPr sz="1600" b="0" i="0" u="none" strike="noStrike" cap="none">
              <a:solidFill>
                <a:srgbClr val="D9325D"/>
              </a:solidFill>
              <a:latin typeface="Verdana"/>
              <a:ea typeface="Verdana"/>
              <a:cs typeface="Verdana"/>
              <a:sym typeface="Verdana"/>
            </a:endParaRPr>
          </a:p>
        </p:txBody>
      </p:sp>
      <p:pic>
        <p:nvPicPr>
          <p:cNvPr id="478" name="Google Shape;478;p27" descr="Ein Bild, das Himmel, draußen, Straße, Tag enthält.&#10;&#10;Automatisch generierte Beschreibung"/>
          <p:cNvPicPr preferRelativeResize="0"/>
          <p:nvPr/>
        </p:nvPicPr>
        <p:blipFill rotWithShape="1">
          <a:blip r:embed="rId4">
            <a:alphaModFix amt="26000"/>
          </a:blip>
          <a:srcRect/>
          <a:stretch/>
        </p:blipFill>
        <p:spPr>
          <a:xfrm>
            <a:off x="0" y="3075036"/>
            <a:ext cx="3582910" cy="238860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8"/>
          <p:cNvSpPr/>
          <p:nvPr/>
        </p:nvSpPr>
        <p:spPr>
          <a:xfrm>
            <a:off x="-1" y="0"/>
            <a:ext cx="6096001" cy="6858000"/>
          </a:xfrm>
          <a:prstGeom prst="rect">
            <a:avLst/>
          </a:prstGeom>
          <a:solidFill>
            <a:srgbClr val="BDD7EB">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84" name="Google Shape;484;p28"/>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485" name="Google Shape;485;p28"/>
          <p:cNvSpPr txBox="1"/>
          <p:nvPr/>
        </p:nvSpPr>
        <p:spPr>
          <a:xfrm>
            <a:off x="775222" y="751720"/>
            <a:ext cx="4400936" cy="249299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dirty="0">
                <a:solidFill>
                  <a:srgbClr val="1B456C"/>
                </a:solidFill>
                <a:latin typeface="Calibri"/>
                <a:ea typeface="Calibri"/>
                <a:cs typeface="Calibri"/>
                <a:sym typeface="Calibri"/>
              </a:rPr>
              <a:t>ELIGIBILITY &amp; EVALUATION CRITERIA</a:t>
            </a:r>
            <a:endParaRPr sz="1400" b="0" i="0" u="none" strike="noStrike" cap="none" dirty="0">
              <a:solidFill>
                <a:srgbClr val="000000"/>
              </a:solidFill>
              <a:latin typeface="Arial"/>
              <a:ea typeface="Arial"/>
              <a:cs typeface="Arial"/>
              <a:sym typeface="Arial"/>
            </a:endParaRPr>
          </a:p>
        </p:txBody>
      </p:sp>
      <p:sp>
        <p:nvSpPr>
          <p:cNvPr id="486" name="Google Shape;486;p28"/>
          <p:cNvSpPr/>
          <p:nvPr/>
        </p:nvSpPr>
        <p:spPr>
          <a:xfrm>
            <a:off x="6398201" y="140391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8"/>
          <p:cNvSpPr/>
          <p:nvPr/>
        </p:nvSpPr>
        <p:spPr>
          <a:xfrm>
            <a:off x="6343425" y="132087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88" name="Google Shape;488;p28"/>
          <p:cNvGrpSpPr/>
          <p:nvPr/>
        </p:nvGrpSpPr>
        <p:grpSpPr>
          <a:xfrm>
            <a:off x="7202390" y="1154638"/>
            <a:ext cx="4640849" cy="820059"/>
            <a:chOff x="-2" y="-28575"/>
            <a:chExt cx="7252929" cy="1406077"/>
          </a:xfrm>
        </p:grpSpPr>
        <p:sp>
          <p:nvSpPr>
            <p:cNvPr id="489" name="Google Shape;489;p28"/>
            <p:cNvSpPr txBox="1"/>
            <p:nvPr/>
          </p:nvSpPr>
          <p:spPr>
            <a:xfrm>
              <a:off x="-2" y="-28575"/>
              <a:ext cx="7252929" cy="63325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Open to all types of operators</a:t>
              </a:r>
              <a:endParaRPr sz="1400" b="0" i="0" u="none" strike="noStrike" cap="none" dirty="0">
                <a:solidFill>
                  <a:srgbClr val="000000"/>
                </a:solidFill>
                <a:latin typeface="Arial"/>
                <a:ea typeface="Arial"/>
                <a:cs typeface="Arial"/>
                <a:sym typeface="Arial"/>
              </a:endParaRPr>
            </a:p>
          </p:txBody>
        </p:sp>
        <p:sp>
          <p:nvSpPr>
            <p:cNvPr id="490" name="Google Shape;490;p28"/>
            <p:cNvSpPr txBox="1"/>
            <p:nvPr/>
          </p:nvSpPr>
          <p:spPr>
            <a:xfrm>
              <a:off x="0" y="638701"/>
              <a:ext cx="6695655" cy="7388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(companies or other type of legal entities) regardless of their size or governance structure</a:t>
              </a:r>
              <a:endParaRPr sz="1400" b="0" i="0" u="none" strike="noStrike" cap="none">
                <a:solidFill>
                  <a:srgbClr val="191919"/>
                </a:solidFill>
                <a:latin typeface="Verdana"/>
                <a:ea typeface="Verdana"/>
                <a:cs typeface="Verdana"/>
                <a:sym typeface="Verdana"/>
              </a:endParaRPr>
            </a:p>
          </p:txBody>
        </p:sp>
      </p:grpSp>
      <p:sp>
        <p:nvSpPr>
          <p:cNvPr id="491" name="Google Shape;491;p28"/>
          <p:cNvSpPr txBox="1"/>
          <p:nvPr/>
        </p:nvSpPr>
        <p:spPr>
          <a:xfrm>
            <a:off x="7202391" y="2528031"/>
            <a:ext cx="4500172" cy="217688"/>
          </a:xfrm>
          <a:prstGeom prst="rect">
            <a:avLst/>
          </a:prstGeom>
          <a:noFill/>
          <a:ln>
            <a:noFill/>
          </a:ln>
        </p:spPr>
        <p:txBody>
          <a:bodyPr spcFirstLastPara="1" wrap="square" lIns="0" tIns="0" rIns="0" bIns="0" anchor="t" anchorCtr="0">
            <a:spAutoFit/>
          </a:bodyPr>
          <a:lstStyle/>
          <a:p>
            <a:pPr marL="0" marR="0" lvl="0" indent="0" algn="l" rtl="0">
              <a:lnSpc>
                <a:spcPct val="67708"/>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Single and joint tenders</a:t>
            </a:r>
            <a:endParaRPr sz="1400" b="0" i="0" u="none" strike="noStrike" cap="none" dirty="0">
              <a:solidFill>
                <a:srgbClr val="000000"/>
              </a:solidFill>
              <a:latin typeface="Arial"/>
              <a:ea typeface="Arial"/>
              <a:cs typeface="Arial"/>
              <a:sym typeface="Arial"/>
            </a:endParaRPr>
          </a:p>
        </p:txBody>
      </p:sp>
      <p:grpSp>
        <p:nvGrpSpPr>
          <p:cNvPr id="492" name="Google Shape;492;p28"/>
          <p:cNvGrpSpPr/>
          <p:nvPr/>
        </p:nvGrpSpPr>
        <p:grpSpPr>
          <a:xfrm>
            <a:off x="7202390" y="3157848"/>
            <a:ext cx="4473795" cy="853698"/>
            <a:chOff x="-1" y="-28575"/>
            <a:chExt cx="6292665" cy="1768500"/>
          </a:xfrm>
        </p:grpSpPr>
        <p:sp>
          <p:nvSpPr>
            <p:cNvPr id="493" name="Google Shape;493;p28"/>
            <p:cNvSpPr txBox="1"/>
            <p:nvPr/>
          </p:nvSpPr>
          <p:spPr>
            <a:xfrm>
              <a:off x="-1" y="-28575"/>
              <a:ext cx="6292665" cy="7650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OMC participation voluntary</a:t>
              </a:r>
              <a:endParaRPr sz="1400" b="0" i="0" u="none" strike="noStrike" cap="none" dirty="0">
                <a:solidFill>
                  <a:srgbClr val="000000"/>
                </a:solidFill>
                <a:latin typeface="Arial"/>
                <a:ea typeface="Arial"/>
                <a:cs typeface="Arial"/>
                <a:sym typeface="Arial"/>
              </a:endParaRPr>
            </a:p>
          </p:txBody>
        </p:sp>
        <p:sp>
          <p:nvSpPr>
            <p:cNvPr id="494" name="Google Shape;494;p28"/>
            <p:cNvSpPr txBox="1"/>
            <p:nvPr/>
          </p:nvSpPr>
          <p:spPr>
            <a:xfrm>
              <a:off x="0" y="847310"/>
              <a:ext cx="4757793" cy="89261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It is not a prerequisite for participating in the Call for Tenders.</a:t>
              </a:r>
              <a:endParaRPr sz="1400" b="0" i="0" u="none" strike="noStrike" cap="none">
                <a:solidFill>
                  <a:srgbClr val="191919"/>
                </a:solidFill>
                <a:latin typeface="Verdana"/>
                <a:ea typeface="Verdana"/>
                <a:cs typeface="Verdana"/>
                <a:sym typeface="Verdana"/>
              </a:endParaRPr>
            </a:p>
          </p:txBody>
        </p:sp>
      </p:grpSp>
      <p:grpSp>
        <p:nvGrpSpPr>
          <p:cNvPr id="495" name="Google Shape;495;p28"/>
          <p:cNvGrpSpPr/>
          <p:nvPr/>
        </p:nvGrpSpPr>
        <p:grpSpPr>
          <a:xfrm>
            <a:off x="7166970" y="4339700"/>
            <a:ext cx="4289408" cy="1007195"/>
            <a:chOff x="0" y="-750527"/>
            <a:chExt cx="5962635" cy="2044848"/>
          </a:xfrm>
        </p:grpSpPr>
        <p:sp>
          <p:nvSpPr>
            <p:cNvPr id="496" name="Google Shape;496;p28"/>
            <p:cNvSpPr txBox="1"/>
            <p:nvPr/>
          </p:nvSpPr>
          <p:spPr>
            <a:xfrm>
              <a:off x="0" y="-750527"/>
              <a:ext cx="5962635" cy="1499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Exclusion, selection and compliance criteria</a:t>
              </a:r>
              <a:endParaRPr sz="1400" b="0" i="0" u="none" strike="noStrike" cap="none" dirty="0">
                <a:solidFill>
                  <a:srgbClr val="000000"/>
                </a:solidFill>
                <a:latin typeface="Arial"/>
                <a:ea typeface="Arial"/>
                <a:cs typeface="Arial"/>
                <a:sym typeface="Arial"/>
              </a:endParaRPr>
            </a:p>
          </p:txBody>
        </p:sp>
        <p:sp>
          <p:nvSpPr>
            <p:cNvPr id="497" name="Google Shape;497;p28"/>
            <p:cNvSpPr txBox="1"/>
            <p:nvPr/>
          </p:nvSpPr>
          <p:spPr>
            <a:xfrm>
              <a:off x="0" y="856918"/>
              <a:ext cx="4757793" cy="43740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The criteria are still being developed.</a:t>
              </a:r>
              <a:endParaRPr sz="1400" b="0" i="0" u="none" strike="noStrike" cap="none">
                <a:solidFill>
                  <a:srgbClr val="000000"/>
                </a:solidFill>
                <a:latin typeface="Arial"/>
                <a:ea typeface="Arial"/>
                <a:cs typeface="Arial"/>
                <a:sym typeface="Arial"/>
              </a:endParaRPr>
            </a:p>
          </p:txBody>
        </p:sp>
      </p:grpSp>
      <p:sp>
        <p:nvSpPr>
          <p:cNvPr id="498" name="Google Shape;498;p28"/>
          <p:cNvSpPr/>
          <p:nvPr/>
        </p:nvSpPr>
        <p:spPr>
          <a:xfrm>
            <a:off x="6397357" y="2440499"/>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8"/>
          <p:cNvSpPr/>
          <p:nvPr/>
        </p:nvSpPr>
        <p:spPr>
          <a:xfrm>
            <a:off x="6342581" y="2357458"/>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8"/>
          <p:cNvSpPr/>
          <p:nvPr/>
        </p:nvSpPr>
        <p:spPr>
          <a:xfrm>
            <a:off x="6402212" y="3410748"/>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8"/>
          <p:cNvSpPr/>
          <p:nvPr/>
        </p:nvSpPr>
        <p:spPr>
          <a:xfrm>
            <a:off x="6347436" y="3327707"/>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8"/>
          <p:cNvSpPr/>
          <p:nvPr/>
        </p:nvSpPr>
        <p:spPr>
          <a:xfrm>
            <a:off x="6398201" y="4633350"/>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8"/>
          <p:cNvSpPr/>
          <p:nvPr/>
        </p:nvSpPr>
        <p:spPr>
          <a:xfrm>
            <a:off x="6343425" y="4550309"/>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4" name="Google Shape;504;p28"/>
          <p:cNvGrpSpPr/>
          <p:nvPr/>
        </p:nvGrpSpPr>
        <p:grpSpPr>
          <a:xfrm>
            <a:off x="7166970" y="5558900"/>
            <a:ext cx="3913293" cy="828938"/>
            <a:chOff x="0" y="-750527"/>
            <a:chExt cx="5439804" cy="1682943"/>
          </a:xfrm>
        </p:grpSpPr>
        <p:sp>
          <p:nvSpPr>
            <p:cNvPr id="505" name="Google Shape;505;p28"/>
            <p:cNvSpPr txBox="1"/>
            <p:nvPr/>
          </p:nvSpPr>
          <p:spPr>
            <a:xfrm>
              <a:off x="0" y="-750527"/>
              <a:ext cx="5439804" cy="74983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Focus on quality</a:t>
              </a:r>
              <a:endParaRPr sz="1400" b="0" i="0" u="none" strike="noStrike" cap="none" dirty="0">
                <a:solidFill>
                  <a:srgbClr val="000000"/>
                </a:solidFill>
                <a:latin typeface="Arial"/>
                <a:ea typeface="Arial"/>
                <a:cs typeface="Arial"/>
                <a:sym typeface="Arial"/>
              </a:endParaRPr>
            </a:p>
          </p:txBody>
        </p:sp>
        <p:sp>
          <p:nvSpPr>
            <p:cNvPr id="506" name="Google Shape;506;p28"/>
            <p:cNvSpPr txBox="1"/>
            <p:nvPr/>
          </p:nvSpPr>
          <p:spPr>
            <a:xfrm>
              <a:off x="0" y="57612"/>
              <a:ext cx="5192647" cy="87480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The price-quality ration will favour the quality criteria. </a:t>
              </a:r>
              <a:endParaRPr sz="1400" b="0" i="0" u="none" strike="noStrike" cap="none">
                <a:solidFill>
                  <a:srgbClr val="000000"/>
                </a:solidFill>
                <a:latin typeface="Arial"/>
                <a:ea typeface="Arial"/>
                <a:cs typeface="Arial"/>
                <a:sym typeface="Arial"/>
              </a:endParaRPr>
            </a:p>
          </p:txBody>
        </p:sp>
      </p:grpSp>
      <p:sp>
        <p:nvSpPr>
          <p:cNvPr id="507" name="Google Shape;507;p28"/>
          <p:cNvSpPr/>
          <p:nvPr/>
        </p:nvSpPr>
        <p:spPr>
          <a:xfrm>
            <a:off x="6398201" y="5750950"/>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8"/>
          <p:cNvSpPr/>
          <p:nvPr/>
        </p:nvSpPr>
        <p:spPr>
          <a:xfrm>
            <a:off x="6343425" y="5667909"/>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 name="Google Shape;509;p28" descr="Ein Bild, das Himmel, draußen, Straße, Tag enthält.&#10;&#10;Automatisch generierte Beschreibung"/>
          <p:cNvPicPr preferRelativeResize="0"/>
          <p:nvPr/>
        </p:nvPicPr>
        <p:blipFill rotWithShape="1">
          <a:blip r:embed="rId4">
            <a:alphaModFix amt="26000"/>
          </a:blip>
          <a:srcRect/>
          <a:stretch/>
        </p:blipFill>
        <p:spPr>
          <a:xfrm>
            <a:off x="241300" y="3141134"/>
            <a:ext cx="5575300" cy="37168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513"/>
        <p:cNvGrpSpPr/>
        <p:nvPr/>
      </p:nvGrpSpPr>
      <p:grpSpPr>
        <a:xfrm>
          <a:off x="0" y="0"/>
          <a:ext cx="0" cy="0"/>
          <a:chOff x="0" y="0"/>
          <a:chExt cx="0" cy="0"/>
        </a:xfrm>
      </p:grpSpPr>
      <p:pic>
        <p:nvPicPr>
          <p:cNvPr id="514" name="Google Shape;514;p29"/>
          <p:cNvPicPr preferRelativeResize="0"/>
          <p:nvPr/>
        </p:nvPicPr>
        <p:blipFill rotWithShape="1">
          <a:blip r:embed="rId3">
            <a:alphaModFix/>
          </a:blip>
          <a:srcRect/>
          <a:stretch/>
        </p:blipFill>
        <p:spPr>
          <a:xfrm>
            <a:off x="9007813" y="288858"/>
            <a:ext cx="2851824" cy="344596"/>
          </a:xfrm>
          <a:prstGeom prst="rect">
            <a:avLst/>
          </a:prstGeom>
          <a:noFill/>
          <a:ln>
            <a:noFill/>
          </a:ln>
        </p:spPr>
      </p:pic>
      <p:sp>
        <p:nvSpPr>
          <p:cNvPr id="515" name="Google Shape;515;p29"/>
          <p:cNvSpPr txBox="1"/>
          <p:nvPr/>
        </p:nvSpPr>
        <p:spPr>
          <a:xfrm>
            <a:off x="501271" y="898318"/>
            <a:ext cx="9014203" cy="448841"/>
          </a:xfrm>
          <a:prstGeom prst="rect">
            <a:avLst/>
          </a:prstGeom>
          <a:noFill/>
          <a:ln>
            <a:noFill/>
          </a:ln>
        </p:spPr>
        <p:txBody>
          <a:bodyPr spcFirstLastPara="1" wrap="square" lIns="0" tIns="0" rIns="0" bIns="0" anchor="t" anchorCtr="0">
            <a:spAutoFit/>
          </a:bodyPr>
          <a:lstStyle/>
          <a:p>
            <a:pPr marL="0" marR="0" lvl="0" indent="0" algn="l" rtl="0">
              <a:lnSpc>
                <a:spcPct val="87750"/>
              </a:lnSpc>
              <a:spcBef>
                <a:spcPts val="0"/>
              </a:spcBef>
              <a:spcAft>
                <a:spcPts val="0"/>
              </a:spcAft>
              <a:buClr>
                <a:srgbClr val="D9325D"/>
              </a:buClr>
              <a:buSzPts val="4000"/>
              <a:buFont typeface="Verdana"/>
              <a:buNone/>
            </a:pPr>
            <a:r>
              <a:rPr lang="en-US" sz="4000" b="1" i="0" u="none" strike="noStrike" cap="none" dirty="0">
                <a:solidFill>
                  <a:srgbClr val="D9325D"/>
                </a:solidFill>
                <a:latin typeface="Verdana"/>
                <a:ea typeface="Verdana"/>
                <a:cs typeface="Verdana"/>
                <a:sym typeface="Verdana"/>
              </a:rPr>
              <a:t>Q</a:t>
            </a:r>
            <a:r>
              <a:rPr lang="en-US" sz="4000" b="1" i="0" u="none" strike="noStrike" cap="none" dirty="0">
                <a:solidFill>
                  <a:srgbClr val="FFFFFF"/>
                </a:solidFill>
                <a:latin typeface="Verdana"/>
                <a:ea typeface="Verdana"/>
                <a:cs typeface="Verdana"/>
                <a:sym typeface="Verdana"/>
              </a:rPr>
              <a:t>uality / price ratio example</a:t>
            </a:r>
            <a:endParaRPr sz="1400" b="0" i="0" u="none" strike="noStrike" cap="none" dirty="0">
              <a:solidFill>
                <a:srgbClr val="000000"/>
              </a:solidFill>
              <a:latin typeface="Arial"/>
              <a:ea typeface="Arial"/>
              <a:cs typeface="Arial"/>
              <a:sym typeface="Arial"/>
            </a:endParaRPr>
          </a:p>
        </p:txBody>
      </p:sp>
      <p:sp>
        <p:nvSpPr>
          <p:cNvPr id="516" name="Google Shape;516;p29"/>
          <p:cNvSpPr txBox="1"/>
          <p:nvPr/>
        </p:nvSpPr>
        <p:spPr>
          <a:xfrm>
            <a:off x="1199456" y="1990725"/>
            <a:ext cx="9649072" cy="3526507"/>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3000"/>
              <a:buFont typeface="Arial"/>
              <a:buNone/>
            </a:pPr>
            <a:endParaRPr sz="3000" b="0" i="0" u="none" strike="noStrike" cap="none">
              <a:solidFill>
                <a:srgbClr val="69A7AD"/>
              </a:solidFill>
              <a:latin typeface="Montserrat"/>
              <a:ea typeface="Montserrat"/>
              <a:cs typeface="Montserrat"/>
              <a:sym typeface="Montserrat"/>
            </a:endParaRPr>
          </a:p>
          <a:p>
            <a:pPr marL="0" marR="0" lvl="0" indent="0" algn="ctr" rtl="0">
              <a:lnSpc>
                <a:spcPct val="150000"/>
              </a:lnSpc>
              <a:spcBef>
                <a:spcPts val="0"/>
              </a:spcBef>
              <a:spcAft>
                <a:spcPts val="0"/>
              </a:spcAft>
              <a:buClr>
                <a:srgbClr val="000000"/>
              </a:buClr>
              <a:buSzPts val="3000"/>
              <a:buFont typeface="Arial"/>
              <a:buNone/>
            </a:pPr>
            <a:endParaRPr sz="3000" b="0" i="0" u="none" strike="noStrike" cap="none">
              <a:solidFill>
                <a:srgbClr val="69A7AD"/>
              </a:solidFill>
              <a:latin typeface="Montserrat"/>
              <a:ea typeface="Montserrat"/>
              <a:cs typeface="Montserrat"/>
              <a:sym typeface="Montserrat"/>
            </a:endParaRPr>
          </a:p>
          <a:p>
            <a:pPr marL="0" marR="0" lvl="0" indent="0" algn="ctr" rtl="0">
              <a:lnSpc>
                <a:spcPct val="150000"/>
              </a:lnSpc>
              <a:spcBef>
                <a:spcPts val="0"/>
              </a:spcBef>
              <a:spcAft>
                <a:spcPts val="0"/>
              </a:spcAft>
              <a:buClr>
                <a:srgbClr val="000000"/>
              </a:buClr>
              <a:buSzPts val="3000"/>
              <a:buFont typeface="Arial"/>
              <a:buNone/>
            </a:pPr>
            <a:endParaRPr sz="3000" b="0" i="0" u="none" strike="noStrike" cap="none">
              <a:solidFill>
                <a:srgbClr val="69A7AD"/>
              </a:solidFill>
              <a:latin typeface="Montserrat"/>
              <a:ea typeface="Montserrat"/>
              <a:cs typeface="Montserrat"/>
              <a:sym typeface="Montserrat"/>
            </a:endParaRPr>
          </a:p>
          <a:p>
            <a:pPr marL="0" marR="0" lvl="0" indent="0" algn="ctr" rtl="0">
              <a:lnSpc>
                <a:spcPct val="150000"/>
              </a:lnSpc>
              <a:spcBef>
                <a:spcPts val="0"/>
              </a:spcBef>
              <a:spcAft>
                <a:spcPts val="0"/>
              </a:spcAft>
              <a:buClr>
                <a:srgbClr val="000000"/>
              </a:buClr>
              <a:buSzPts val="3000"/>
              <a:buFont typeface="Arial"/>
              <a:buNone/>
            </a:pPr>
            <a:endParaRPr sz="3000" b="0" i="0" u="none" strike="noStrike" cap="none">
              <a:solidFill>
                <a:srgbClr val="69A7AD"/>
              </a:solidFill>
              <a:latin typeface="Montserrat"/>
              <a:ea typeface="Montserrat"/>
              <a:cs typeface="Montserrat"/>
              <a:sym typeface="Montserrat"/>
            </a:endParaRPr>
          </a:p>
          <a:p>
            <a:pPr marL="0" marR="0" lvl="0" indent="0" algn="ctr" rtl="0">
              <a:lnSpc>
                <a:spcPct val="150000"/>
              </a:lnSpc>
              <a:spcBef>
                <a:spcPts val="0"/>
              </a:spcBef>
              <a:spcAft>
                <a:spcPts val="0"/>
              </a:spcAft>
              <a:buClr>
                <a:srgbClr val="000000"/>
              </a:buClr>
              <a:buSzPts val="3000"/>
              <a:buFont typeface="Arial"/>
              <a:buNone/>
            </a:pPr>
            <a:endParaRPr sz="3000" b="0" i="0" u="none" strike="noStrike" cap="none">
              <a:solidFill>
                <a:srgbClr val="69A7AD"/>
              </a:solidFill>
              <a:latin typeface="Montserrat"/>
              <a:ea typeface="Montserrat"/>
              <a:cs typeface="Montserrat"/>
              <a:sym typeface="Montserrat"/>
            </a:endParaRPr>
          </a:p>
        </p:txBody>
      </p:sp>
      <p:sp>
        <p:nvSpPr>
          <p:cNvPr id="517" name="Google Shape;517;p29"/>
          <p:cNvSpPr txBox="1"/>
          <p:nvPr/>
        </p:nvSpPr>
        <p:spPr>
          <a:xfrm>
            <a:off x="1703512" y="3052054"/>
            <a:ext cx="119880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D9325D"/>
                </a:solidFill>
                <a:latin typeface="Verdana"/>
                <a:ea typeface="Verdana"/>
                <a:cs typeface="Verdana"/>
                <a:sym typeface="Verdana"/>
              </a:rPr>
              <a:t>Score for tender</a:t>
            </a:r>
            <a:endParaRPr sz="1400" b="0" i="0" u="none" strike="noStrike" cap="none" dirty="0">
              <a:solidFill>
                <a:srgbClr val="000000"/>
              </a:solidFill>
              <a:latin typeface="Arial"/>
              <a:ea typeface="Arial"/>
              <a:cs typeface="Arial"/>
              <a:sym typeface="Arial"/>
            </a:endParaRPr>
          </a:p>
        </p:txBody>
      </p:sp>
      <p:sp>
        <p:nvSpPr>
          <p:cNvPr id="518" name="Google Shape;518;p29"/>
          <p:cNvSpPr txBox="1"/>
          <p:nvPr/>
        </p:nvSpPr>
        <p:spPr>
          <a:xfrm>
            <a:off x="3295348" y="3213557"/>
            <a:ext cx="1179014"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Cheapest Price/Price of tender X</a:t>
            </a:r>
            <a:endParaRPr sz="1400" b="0" i="0" u="none" strike="noStrike" cap="none">
              <a:solidFill>
                <a:srgbClr val="000000"/>
              </a:solidFill>
              <a:latin typeface="Arial"/>
              <a:ea typeface="Arial"/>
              <a:cs typeface="Arial"/>
              <a:sym typeface="Arial"/>
            </a:endParaRPr>
          </a:p>
        </p:txBody>
      </p:sp>
      <p:sp>
        <p:nvSpPr>
          <p:cNvPr id="519" name="Google Shape;519;p29"/>
          <p:cNvSpPr txBox="1"/>
          <p:nvPr/>
        </p:nvSpPr>
        <p:spPr>
          <a:xfrm>
            <a:off x="5015224" y="3429001"/>
            <a:ext cx="5767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100</a:t>
            </a:r>
            <a:endParaRPr sz="1400" b="0" i="0" u="none" strike="noStrike" cap="none">
              <a:solidFill>
                <a:srgbClr val="000000"/>
              </a:solidFill>
              <a:latin typeface="Arial"/>
              <a:ea typeface="Arial"/>
              <a:cs typeface="Arial"/>
              <a:sym typeface="Arial"/>
            </a:endParaRPr>
          </a:p>
        </p:txBody>
      </p:sp>
      <p:sp>
        <p:nvSpPr>
          <p:cNvPr id="520" name="Google Shape;520;p29"/>
          <p:cNvSpPr txBox="1"/>
          <p:nvPr/>
        </p:nvSpPr>
        <p:spPr>
          <a:xfrm>
            <a:off x="5947425" y="3194392"/>
            <a:ext cx="1188767"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Price weighting (20%)</a:t>
            </a:r>
            <a:endParaRPr sz="1400" b="0" i="0" u="none" strike="noStrike" cap="none">
              <a:solidFill>
                <a:srgbClr val="000000"/>
              </a:solidFill>
              <a:latin typeface="Arial"/>
              <a:ea typeface="Arial"/>
              <a:cs typeface="Arial"/>
              <a:sym typeface="Arial"/>
            </a:endParaRPr>
          </a:p>
        </p:txBody>
      </p:sp>
      <p:sp>
        <p:nvSpPr>
          <p:cNvPr id="521" name="Google Shape;521;p29"/>
          <p:cNvSpPr txBox="1"/>
          <p:nvPr/>
        </p:nvSpPr>
        <p:spPr>
          <a:xfrm>
            <a:off x="7392145" y="2996953"/>
            <a:ext cx="1321245"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Total quality score (out of 100) for all award criteria of tender x</a:t>
            </a:r>
            <a:endParaRPr sz="1400" b="0" i="0" u="none" strike="noStrike" cap="none">
              <a:solidFill>
                <a:srgbClr val="000000"/>
              </a:solidFill>
              <a:latin typeface="Arial"/>
              <a:ea typeface="Arial"/>
              <a:cs typeface="Arial"/>
              <a:sym typeface="Arial"/>
            </a:endParaRPr>
          </a:p>
        </p:txBody>
      </p:sp>
      <p:sp>
        <p:nvSpPr>
          <p:cNvPr id="522" name="Google Shape;522;p29"/>
          <p:cNvSpPr/>
          <p:nvPr/>
        </p:nvSpPr>
        <p:spPr>
          <a:xfrm>
            <a:off x="2887745" y="3317303"/>
            <a:ext cx="410344" cy="512321"/>
          </a:xfrm>
          <a:prstGeom prst="mathEqual">
            <a:avLst>
              <a:gd name="adj1" fmla="val 23520"/>
              <a:gd name="adj2" fmla="val 11760"/>
            </a:avLst>
          </a:prstGeom>
          <a:solidFill>
            <a:srgbClr val="D932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23" name="Google Shape;523;p29"/>
          <p:cNvSpPr/>
          <p:nvPr/>
        </p:nvSpPr>
        <p:spPr>
          <a:xfrm>
            <a:off x="5519936" y="3305888"/>
            <a:ext cx="554360" cy="584776"/>
          </a:xfrm>
          <a:prstGeom prst="mathMultiply">
            <a:avLst>
              <a:gd name="adj1" fmla="val 23520"/>
            </a:avLst>
          </a:prstGeom>
          <a:solidFill>
            <a:srgbClr val="D932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24" name="Google Shape;524;p29"/>
          <p:cNvSpPr/>
          <p:nvPr/>
        </p:nvSpPr>
        <p:spPr>
          <a:xfrm>
            <a:off x="7036664" y="3344733"/>
            <a:ext cx="427489" cy="467735"/>
          </a:xfrm>
          <a:prstGeom prst="mathPlus">
            <a:avLst>
              <a:gd name="adj1" fmla="val 27756"/>
            </a:avLst>
          </a:prstGeom>
          <a:solidFill>
            <a:srgbClr val="D932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25" name="Google Shape;525;p29"/>
          <p:cNvSpPr txBox="1"/>
          <p:nvPr/>
        </p:nvSpPr>
        <p:spPr>
          <a:xfrm>
            <a:off x="9174913" y="3194392"/>
            <a:ext cx="138160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Verdana"/>
                <a:ea typeface="Verdana"/>
                <a:cs typeface="Verdana"/>
                <a:sym typeface="Verdana"/>
              </a:rPr>
              <a:t>Quality </a:t>
            </a:r>
            <a:r>
              <a:rPr lang="en-US" sz="1400" b="0" i="0" u="none" strike="noStrike" cap="none" dirty="0" err="1">
                <a:solidFill>
                  <a:schemeClr val="dk1"/>
                </a:solidFill>
                <a:latin typeface="Verdana"/>
                <a:ea typeface="Verdana"/>
                <a:cs typeface="Verdana"/>
                <a:sym typeface="Verdana"/>
              </a:rPr>
              <a:t>critera</a:t>
            </a:r>
            <a:r>
              <a:rPr lang="en-US" sz="1400" b="0" i="0" u="none" strike="noStrike" cap="none" dirty="0">
                <a:solidFill>
                  <a:schemeClr val="dk1"/>
                </a:solidFill>
                <a:latin typeface="Verdana"/>
                <a:ea typeface="Verdana"/>
                <a:cs typeface="Verdana"/>
                <a:sym typeface="Verdana"/>
              </a:rPr>
              <a:t> weighting </a:t>
            </a:r>
            <a:br>
              <a:rPr lang="en-US" sz="1400" b="0" i="0" u="none" strike="noStrike" cap="none" dirty="0">
                <a:solidFill>
                  <a:schemeClr val="dk1"/>
                </a:solidFill>
                <a:latin typeface="Verdana"/>
                <a:ea typeface="Verdana"/>
                <a:cs typeface="Verdana"/>
                <a:sym typeface="Verdana"/>
              </a:rPr>
            </a:br>
            <a:r>
              <a:rPr lang="en-US" sz="1400" b="0" i="0" u="none" strike="noStrike" cap="none" dirty="0">
                <a:solidFill>
                  <a:schemeClr val="dk1"/>
                </a:solidFill>
                <a:latin typeface="Verdana"/>
                <a:ea typeface="Verdana"/>
                <a:cs typeface="Verdana"/>
                <a:sym typeface="Verdana"/>
              </a:rPr>
              <a:t>(80 %)</a:t>
            </a:r>
            <a:endParaRPr sz="1400" b="0" i="0" u="none" strike="noStrike" cap="none" dirty="0">
              <a:solidFill>
                <a:srgbClr val="000000"/>
              </a:solidFill>
              <a:latin typeface="Arial"/>
              <a:ea typeface="Arial"/>
              <a:cs typeface="Arial"/>
              <a:sym typeface="Arial"/>
            </a:endParaRPr>
          </a:p>
        </p:txBody>
      </p:sp>
      <p:sp>
        <p:nvSpPr>
          <p:cNvPr id="526" name="Google Shape;526;p29"/>
          <p:cNvSpPr/>
          <p:nvPr/>
        </p:nvSpPr>
        <p:spPr>
          <a:xfrm>
            <a:off x="4423553" y="3321305"/>
            <a:ext cx="554360" cy="584776"/>
          </a:xfrm>
          <a:prstGeom prst="mathMultiply">
            <a:avLst>
              <a:gd name="adj1" fmla="val 23520"/>
            </a:avLst>
          </a:prstGeom>
          <a:solidFill>
            <a:srgbClr val="D932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27" name="Google Shape;527;p29"/>
          <p:cNvSpPr/>
          <p:nvPr/>
        </p:nvSpPr>
        <p:spPr>
          <a:xfrm>
            <a:off x="8616280" y="3281074"/>
            <a:ext cx="554360" cy="584776"/>
          </a:xfrm>
          <a:prstGeom prst="mathMultiply">
            <a:avLst>
              <a:gd name="adj1" fmla="val 23520"/>
            </a:avLst>
          </a:prstGeom>
          <a:solidFill>
            <a:srgbClr val="D932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28" name="Google Shape;528;p29"/>
          <p:cNvSpPr txBox="1"/>
          <p:nvPr/>
        </p:nvSpPr>
        <p:spPr>
          <a:xfrm>
            <a:off x="2558671" y="2389157"/>
            <a:ext cx="75608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Verdana"/>
                <a:ea typeface="Verdana"/>
                <a:cs typeface="Verdana"/>
                <a:sym typeface="Verdana"/>
              </a:rPr>
              <a:t>A weight of 80/20 is given to quality and price, respectively</a:t>
            </a:r>
            <a:endParaRPr sz="1400" b="0" i="0" u="none" strike="noStrike" cap="none" dirty="0">
              <a:solidFill>
                <a:srgbClr val="000000"/>
              </a:solidFill>
              <a:latin typeface="Arial"/>
              <a:ea typeface="Arial"/>
              <a:cs typeface="Arial"/>
              <a:sym typeface="Arial"/>
            </a:endParaRPr>
          </a:p>
        </p:txBody>
      </p:sp>
      <p:sp>
        <p:nvSpPr>
          <p:cNvPr id="529" name="Google Shape;529;p29"/>
          <p:cNvSpPr txBox="1"/>
          <p:nvPr/>
        </p:nvSpPr>
        <p:spPr>
          <a:xfrm>
            <a:off x="1406081" y="4978078"/>
            <a:ext cx="929447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Ranked tenders are funded until the phase budget is insufficient to fund the next best tender.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533"/>
        <p:cNvGrpSpPr/>
        <p:nvPr/>
      </p:nvGrpSpPr>
      <p:grpSpPr>
        <a:xfrm>
          <a:off x="0" y="0"/>
          <a:ext cx="0" cy="0"/>
          <a:chOff x="0" y="0"/>
          <a:chExt cx="0" cy="0"/>
        </a:xfrm>
      </p:grpSpPr>
      <p:pic>
        <p:nvPicPr>
          <p:cNvPr id="534" name="Google Shape;534;p30"/>
          <p:cNvPicPr preferRelativeResize="0"/>
          <p:nvPr/>
        </p:nvPicPr>
        <p:blipFill rotWithShape="1">
          <a:blip r:embed="rId3">
            <a:alphaModFix/>
          </a:blip>
          <a:srcRect/>
          <a:stretch/>
        </p:blipFill>
        <p:spPr>
          <a:xfrm>
            <a:off x="9007813" y="288858"/>
            <a:ext cx="2851824" cy="344596"/>
          </a:xfrm>
          <a:prstGeom prst="rect">
            <a:avLst/>
          </a:prstGeom>
          <a:noFill/>
          <a:ln>
            <a:noFill/>
          </a:ln>
        </p:spPr>
      </p:pic>
      <p:sp>
        <p:nvSpPr>
          <p:cNvPr id="535" name="Google Shape;535;p30"/>
          <p:cNvSpPr txBox="1"/>
          <p:nvPr/>
        </p:nvSpPr>
        <p:spPr>
          <a:xfrm>
            <a:off x="501271" y="898318"/>
            <a:ext cx="10652598" cy="897682"/>
          </a:xfrm>
          <a:prstGeom prst="rect">
            <a:avLst/>
          </a:prstGeom>
          <a:noFill/>
          <a:ln>
            <a:noFill/>
          </a:ln>
        </p:spPr>
        <p:txBody>
          <a:bodyPr spcFirstLastPara="1" wrap="square" lIns="0" tIns="0" rIns="0" bIns="0" anchor="t" anchorCtr="0">
            <a:spAutoFit/>
          </a:bodyPr>
          <a:lstStyle/>
          <a:p>
            <a:pPr marL="0" marR="0" lvl="0" indent="0" algn="l" rtl="0">
              <a:lnSpc>
                <a:spcPct val="87750"/>
              </a:lnSpc>
              <a:spcBef>
                <a:spcPts val="0"/>
              </a:spcBef>
              <a:spcAft>
                <a:spcPts val="0"/>
              </a:spcAft>
              <a:buClr>
                <a:srgbClr val="D9325D"/>
              </a:buClr>
              <a:buSzPts val="4000"/>
              <a:buFont typeface="Verdana"/>
              <a:buNone/>
            </a:pPr>
            <a:r>
              <a:rPr lang="en-US" sz="4000" b="1" i="0" u="none" strike="noStrike" cap="none" dirty="0">
                <a:solidFill>
                  <a:srgbClr val="D9325D"/>
                </a:solidFill>
                <a:latin typeface="Verdana"/>
                <a:ea typeface="Verdana"/>
                <a:cs typeface="Verdana"/>
                <a:sym typeface="Verdana"/>
              </a:rPr>
              <a:t>C</a:t>
            </a:r>
            <a:r>
              <a:rPr lang="en-US" sz="4000" b="1" i="0" u="none" strike="noStrike" cap="none" dirty="0">
                <a:solidFill>
                  <a:srgbClr val="FFFFFF"/>
                </a:solidFill>
                <a:latin typeface="Verdana"/>
                <a:ea typeface="Verdana"/>
                <a:cs typeface="Verdana"/>
                <a:sym typeface="Verdana"/>
              </a:rPr>
              <a:t>ontract, monitoring and payments</a:t>
            </a:r>
            <a:endParaRPr sz="1400" b="0" i="0" u="none" strike="noStrike" cap="none" dirty="0">
              <a:solidFill>
                <a:srgbClr val="000000"/>
              </a:solidFill>
              <a:latin typeface="Arial"/>
              <a:ea typeface="Arial"/>
              <a:cs typeface="Arial"/>
              <a:sym typeface="Arial"/>
            </a:endParaRPr>
          </a:p>
          <a:p>
            <a:pPr marL="0" marR="0" lvl="0" indent="0" algn="l" rtl="0">
              <a:lnSpc>
                <a:spcPct val="87750"/>
              </a:lnSpc>
              <a:spcBef>
                <a:spcPts val="0"/>
              </a:spcBef>
              <a:spcAft>
                <a:spcPts val="0"/>
              </a:spcAft>
              <a:buClr>
                <a:schemeClr val="dk1"/>
              </a:buClr>
              <a:buSzPts val="4000"/>
              <a:buFont typeface="Verdana"/>
              <a:buNone/>
            </a:pPr>
            <a:endParaRPr sz="4000" b="1" i="0" u="none" strike="noStrike" cap="none" dirty="0">
              <a:solidFill>
                <a:srgbClr val="FFFFFF"/>
              </a:solidFill>
              <a:latin typeface="Verdana"/>
              <a:ea typeface="Verdana"/>
              <a:cs typeface="Verdana"/>
              <a:sym typeface="Verdana"/>
            </a:endParaRPr>
          </a:p>
        </p:txBody>
      </p:sp>
      <p:sp>
        <p:nvSpPr>
          <p:cNvPr id="536" name="Google Shape;536;p30"/>
          <p:cNvSpPr/>
          <p:nvPr/>
        </p:nvSpPr>
        <p:spPr>
          <a:xfrm>
            <a:off x="1214630" y="4026151"/>
            <a:ext cx="2664000" cy="2009978"/>
          </a:xfrm>
          <a:prstGeom prst="rect">
            <a:avLst/>
          </a:prstGeom>
          <a:solidFill>
            <a:schemeClr val="lt1"/>
          </a:solidFill>
          <a:ln>
            <a:noFill/>
          </a:ln>
        </p:spPr>
        <p:txBody>
          <a:bodyPr spcFirstLastPara="1" wrap="square" lIns="91425" tIns="1080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D9325D"/>
                </a:solidFill>
                <a:latin typeface="Verdana"/>
                <a:ea typeface="Verdana"/>
                <a:cs typeface="Verdana"/>
                <a:sym typeface="Verdana"/>
              </a:rPr>
              <a:t>CONTRACTING</a:t>
            </a:r>
            <a:endParaRPr sz="1800" b="1" i="0" u="none" strike="noStrike" cap="none" dirty="0">
              <a:solidFill>
                <a:srgbClr val="D9325D"/>
              </a:solidFill>
              <a:latin typeface="Verdana"/>
              <a:ea typeface="Verdana"/>
              <a:cs typeface="Verdana"/>
              <a:sym typeface="Verdana"/>
            </a:endParaRPr>
          </a:p>
        </p:txBody>
      </p:sp>
      <p:sp>
        <p:nvSpPr>
          <p:cNvPr id="537" name="Google Shape;537;p30"/>
          <p:cNvSpPr/>
          <p:nvPr/>
        </p:nvSpPr>
        <p:spPr>
          <a:xfrm>
            <a:off x="4538855" y="3133725"/>
            <a:ext cx="2664000" cy="2902404"/>
          </a:xfrm>
          <a:prstGeom prst="rect">
            <a:avLst/>
          </a:prstGeom>
          <a:solidFill>
            <a:schemeClr val="lt1"/>
          </a:solidFill>
          <a:ln>
            <a:noFill/>
          </a:ln>
        </p:spPr>
        <p:txBody>
          <a:bodyPr spcFirstLastPara="1" wrap="square" lIns="91425" tIns="1080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D9325D"/>
                </a:solidFill>
                <a:latin typeface="Verdana"/>
                <a:ea typeface="Verdana"/>
                <a:cs typeface="Verdana"/>
                <a:sym typeface="Verdana"/>
              </a:rPr>
              <a:t>MONITORING</a:t>
            </a:r>
            <a:endParaRPr sz="1800" b="1" i="0" u="none" strike="noStrike" cap="none" dirty="0">
              <a:solidFill>
                <a:srgbClr val="D9325D"/>
              </a:solidFill>
              <a:latin typeface="Verdana"/>
              <a:ea typeface="Verdana"/>
              <a:cs typeface="Verdana"/>
              <a:sym typeface="Verdana"/>
            </a:endParaRPr>
          </a:p>
        </p:txBody>
      </p:sp>
      <p:sp>
        <p:nvSpPr>
          <p:cNvPr id="538" name="Google Shape;538;p30"/>
          <p:cNvSpPr/>
          <p:nvPr/>
        </p:nvSpPr>
        <p:spPr>
          <a:xfrm>
            <a:off x="7844030" y="2247900"/>
            <a:ext cx="2664000" cy="3807279"/>
          </a:xfrm>
          <a:prstGeom prst="rect">
            <a:avLst/>
          </a:prstGeom>
          <a:solidFill>
            <a:schemeClr val="lt1"/>
          </a:solidFill>
          <a:ln>
            <a:noFill/>
          </a:ln>
        </p:spPr>
        <p:txBody>
          <a:bodyPr spcFirstLastPara="1" wrap="square" lIns="91425" tIns="1080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D9325D"/>
                </a:solidFill>
                <a:latin typeface="Verdana"/>
                <a:ea typeface="Verdana"/>
                <a:cs typeface="Verdana"/>
                <a:sym typeface="Verdana"/>
              </a:rPr>
              <a:t>COMPLETION CRITERIA</a:t>
            </a:r>
            <a:endParaRPr sz="1800" b="1" i="0" u="none" strike="noStrike" cap="none" dirty="0">
              <a:solidFill>
                <a:srgbClr val="D9325D"/>
              </a:solidFill>
              <a:latin typeface="Verdana"/>
              <a:ea typeface="Verdana"/>
              <a:cs typeface="Verdana"/>
              <a:sym typeface="Verdana"/>
            </a:endParaRPr>
          </a:p>
        </p:txBody>
      </p:sp>
      <p:sp>
        <p:nvSpPr>
          <p:cNvPr id="539" name="Google Shape;539;p30"/>
          <p:cNvSpPr txBox="1"/>
          <p:nvPr/>
        </p:nvSpPr>
        <p:spPr>
          <a:xfrm>
            <a:off x="1283153" y="5203903"/>
            <a:ext cx="237172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B456C"/>
                </a:solidFill>
                <a:latin typeface="Verdana"/>
                <a:ea typeface="Verdana"/>
                <a:cs typeface="Verdana"/>
                <a:sym typeface="Verdana"/>
              </a:rPr>
              <a:t>Framework agreement with specific contracts in each phase.</a:t>
            </a:r>
            <a:endParaRPr sz="1400" b="0" i="0" u="none" strike="noStrike" cap="none">
              <a:solidFill>
                <a:srgbClr val="000000"/>
              </a:solidFill>
              <a:latin typeface="Arial"/>
              <a:ea typeface="Arial"/>
              <a:cs typeface="Arial"/>
              <a:sym typeface="Arial"/>
            </a:endParaRPr>
          </a:p>
        </p:txBody>
      </p:sp>
      <p:sp>
        <p:nvSpPr>
          <p:cNvPr id="540" name="Google Shape;540;p30"/>
          <p:cNvSpPr txBox="1"/>
          <p:nvPr/>
        </p:nvSpPr>
        <p:spPr>
          <a:xfrm>
            <a:off x="4643594" y="3950266"/>
            <a:ext cx="2506959" cy="2011695"/>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B456C"/>
                </a:solidFill>
                <a:latin typeface="Verdana"/>
                <a:ea typeface="Verdana"/>
                <a:cs typeface="Verdana"/>
                <a:sym typeface="Verdana"/>
              </a:rPr>
              <a:t>During each phase, contract implementation will be </a:t>
            </a:r>
            <a:r>
              <a:rPr lang="en-US" sz="1400" b="1" i="0" u="none" strike="noStrike" cap="none">
                <a:solidFill>
                  <a:srgbClr val="1B456C"/>
                </a:solidFill>
                <a:latin typeface="Verdana"/>
                <a:ea typeface="Verdana"/>
                <a:cs typeface="Verdana"/>
                <a:sym typeface="Verdana"/>
              </a:rPr>
              <a:t>monitored periodically and reviewed against the expected outcomes </a:t>
            </a:r>
            <a:r>
              <a:rPr lang="en-US" sz="1400" b="0" i="0" u="none" strike="noStrike" cap="none">
                <a:solidFill>
                  <a:srgbClr val="1B456C"/>
                </a:solidFill>
                <a:latin typeface="Verdana"/>
                <a:ea typeface="Verdana"/>
                <a:cs typeface="Verdana"/>
                <a:sym typeface="Verdana"/>
              </a:rPr>
              <a:t>(milestones, deliverables and output or results) for the phases. </a:t>
            </a:r>
            <a:endParaRPr sz="1400" b="0" i="0" u="none" strike="noStrike" cap="none">
              <a:solidFill>
                <a:srgbClr val="000000"/>
              </a:solidFill>
              <a:latin typeface="Arial"/>
              <a:ea typeface="Arial"/>
              <a:cs typeface="Arial"/>
              <a:sym typeface="Arial"/>
            </a:endParaRPr>
          </a:p>
        </p:txBody>
      </p:sp>
      <p:sp>
        <p:nvSpPr>
          <p:cNvPr id="541" name="Google Shape;541;p30"/>
          <p:cNvSpPr txBox="1"/>
          <p:nvPr/>
        </p:nvSpPr>
        <p:spPr>
          <a:xfrm>
            <a:off x="7949501" y="3738520"/>
            <a:ext cx="2506959" cy="2227139"/>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B456C"/>
                </a:solidFill>
                <a:latin typeface="Verdana"/>
                <a:ea typeface="Verdana"/>
                <a:cs typeface="Verdana"/>
                <a:sym typeface="Verdana"/>
              </a:rPr>
              <a:t>Satisfactory completion </a:t>
            </a:r>
            <a:r>
              <a:rPr lang="en-US" sz="1400" b="0" i="0" u="none" strike="noStrike" cap="none">
                <a:solidFill>
                  <a:srgbClr val="1B456C"/>
                </a:solidFill>
                <a:latin typeface="Verdana"/>
                <a:ea typeface="Verdana"/>
                <a:cs typeface="Verdana"/>
                <a:sym typeface="Verdana"/>
              </a:rPr>
              <a:t>of milestones and deliverables: Requirement for payment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B456C"/>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B456C"/>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B456C"/>
                </a:solidFill>
                <a:latin typeface="Verdana"/>
                <a:ea typeface="Verdana"/>
                <a:cs typeface="Verdana"/>
                <a:sym typeface="Verdana"/>
              </a:rPr>
              <a:t>Successful completion</a:t>
            </a:r>
            <a:r>
              <a:rPr lang="en-US" sz="1400" b="0" i="0" u="none" strike="noStrike" cap="none">
                <a:solidFill>
                  <a:srgbClr val="1B456C"/>
                </a:solidFill>
                <a:latin typeface="Verdana"/>
                <a:ea typeface="Verdana"/>
                <a:cs typeface="Verdana"/>
                <a:sym typeface="Verdana"/>
              </a:rPr>
              <a:t>: Prerequisite for passing from one phase to the next.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1"/>
          <p:cNvSpPr txBox="1"/>
          <p:nvPr/>
        </p:nvSpPr>
        <p:spPr>
          <a:xfrm>
            <a:off x="0" y="712315"/>
            <a:ext cx="12192000" cy="18466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dirty="0">
                <a:solidFill>
                  <a:srgbClr val="D9325D"/>
                </a:solidFill>
                <a:latin typeface="Verdana"/>
                <a:ea typeface="Verdana"/>
                <a:cs typeface="Verdana"/>
                <a:sym typeface="Verdana"/>
              </a:rPr>
              <a:t>I</a:t>
            </a:r>
            <a:r>
              <a:rPr lang="en-US" sz="6000" b="0" i="0" u="none" strike="noStrike" cap="none" dirty="0">
                <a:solidFill>
                  <a:srgbClr val="1B456C"/>
                </a:solidFill>
                <a:latin typeface="Verdana"/>
                <a:ea typeface="Verdana"/>
                <a:cs typeface="Verdana"/>
                <a:sym typeface="Verdana"/>
              </a:rPr>
              <a:t>NTELLECTUAL PROPERTY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dirty="0">
                <a:solidFill>
                  <a:srgbClr val="1B456C"/>
                </a:solidFill>
                <a:latin typeface="Verdana"/>
                <a:ea typeface="Verdana"/>
                <a:cs typeface="Verdana"/>
                <a:sym typeface="Verdana"/>
              </a:rPr>
              <a:t>RIGHTS</a:t>
            </a:r>
            <a:endParaRPr sz="1400" b="0" i="0" u="none" strike="noStrike" cap="none" dirty="0">
              <a:solidFill>
                <a:srgbClr val="000000"/>
              </a:solidFill>
              <a:latin typeface="Arial"/>
              <a:ea typeface="Arial"/>
              <a:cs typeface="Arial"/>
              <a:sym typeface="Arial"/>
            </a:endParaRPr>
          </a:p>
        </p:txBody>
      </p:sp>
      <p:pic>
        <p:nvPicPr>
          <p:cNvPr id="547" name="Google Shape;547;p31"/>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548" name="Google Shape;548;p31"/>
          <p:cNvSpPr/>
          <p:nvPr/>
        </p:nvSpPr>
        <p:spPr>
          <a:xfrm>
            <a:off x="1368574" y="2734129"/>
            <a:ext cx="9299426" cy="3705999"/>
          </a:xfrm>
          <a:prstGeom prst="rect">
            <a:avLst/>
          </a:prstGeom>
          <a:solidFill>
            <a:srgbClr val="BDD7EB">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1"/>
          <p:cNvSpPr/>
          <p:nvPr/>
        </p:nvSpPr>
        <p:spPr>
          <a:xfrm>
            <a:off x="5965726" y="3162541"/>
            <a:ext cx="45719" cy="3028320"/>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0" name="Google Shape;550;p31"/>
          <p:cNvGrpSpPr/>
          <p:nvPr/>
        </p:nvGrpSpPr>
        <p:grpSpPr>
          <a:xfrm>
            <a:off x="1701799" y="3302240"/>
            <a:ext cx="4108234" cy="2402501"/>
            <a:chOff x="-850234" y="-30480"/>
            <a:chExt cx="9237593" cy="2507664"/>
          </a:xfrm>
        </p:grpSpPr>
        <p:sp>
          <p:nvSpPr>
            <p:cNvPr id="551" name="Google Shape;551;p31"/>
            <p:cNvSpPr txBox="1"/>
            <p:nvPr/>
          </p:nvSpPr>
          <p:spPr>
            <a:xfrm>
              <a:off x="-850234" y="-30480"/>
              <a:ext cx="9237593" cy="154199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1B456C"/>
                  </a:solidFill>
                  <a:latin typeface="Verdana"/>
                  <a:ea typeface="Verdana"/>
                  <a:cs typeface="Verdana"/>
                  <a:sym typeface="Verdana"/>
                </a:rPr>
                <a:t>SUPPLIERS KEEP OWNERSHIP OF THE INTELLECTUAL PROPERTY RIGHTS </a:t>
              </a:r>
              <a:endParaRPr sz="2400" b="1" i="0" u="none" strike="noStrike" cap="none" dirty="0">
                <a:solidFill>
                  <a:srgbClr val="1B456C"/>
                </a:solidFill>
                <a:latin typeface="Verdana"/>
                <a:ea typeface="Verdana"/>
                <a:cs typeface="Verdana"/>
                <a:sym typeface="Verdana"/>
              </a:endParaRPr>
            </a:p>
          </p:txBody>
        </p:sp>
        <p:sp>
          <p:nvSpPr>
            <p:cNvPr id="552" name="Google Shape;552;p31"/>
            <p:cNvSpPr txBox="1"/>
            <p:nvPr/>
          </p:nvSpPr>
          <p:spPr>
            <a:xfrm>
              <a:off x="-629093" y="1609812"/>
              <a:ext cx="8387360" cy="86737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B456C"/>
                  </a:solidFill>
                  <a:latin typeface="Verdana"/>
                  <a:ea typeface="Verdana"/>
                  <a:cs typeface="Verdana"/>
                  <a:sym typeface="Verdana"/>
                </a:rPr>
                <a:t>attached to the results generated during the PCP implementation.</a:t>
              </a:r>
              <a:endParaRPr sz="1400" b="0" i="0" u="none" strike="noStrike" cap="none">
                <a:solidFill>
                  <a:srgbClr val="000000"/>
                </a:solidFill>
                <a:latin typeface="Arial"/>
                <a:ea typeface="Arial"/>
                <a:cs typeface="Arial"/>
                <a:sym typeface="Arial"/>
              </a:endParaRPr>
            </a:p>
          </p:txBody>
        </p:sp>
      </p:grpSp>
      <p:sp>
        <p:nvSpPr>
          <p:cNvPr id="553" name="Google Shape;553;p31"/>
          <p:cNvSpPr txBox="1"/>
          <p:nvPr/>
        </p:nvSpPr>
        <p:spPr>
          <a:xfrm>
            <a:off x="6523456" y="3251440"/>
            <a:ext cx="3585743"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1B456C"/>
                </a:solidFill>
                <a:latin typeface="Verdana"/>
                <a:ea typeface="Verdana"/>
                <a:cs typeface="Verdana"/>
                <a:sym typeface="Verdana"/>
              </a:rPr>
              <a:t>A FINANCIAL COMPENSATION</a:t>
            </a:r>
            <a:endParaRPr sz="1400" b="0" i="0" u="none" strike="noStrike" cap="none" dirty="0">
              <a:solidFill>
                <a:srgbClr val="000000"/>
              </a:solidFill>
              <a:latin typeface="Arial"/>
              <a:ea typeface="Arial"/>
              <a:cs typeface="Arial"/>
              <a:sym typeface="Arial"/>
            </a:endParaRPr>
          </a:p>
        </p:txBody>
      </p:sp>
      <p:sp>
        <p:nvSpPr>
          <p:cNvPr id="554" name="Google Shape;554;p31"/>
          <p:cNvSpPr txBox="1"/>
          <p:nvPr/>
        </p:nvSpPr>
        <p:spPr>
          <a:xfrm>
            <a:off x="6447462" y="4143051"/>
            <a:ext cx="3839538" cy="193899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456C"/>
                </a:solidFill>
                <a:latin typeface="Verdana"/>
                <a:ea typeface="Verdana"/>
                <a:cs typeface="Verdana"/>
                <a:sym typeface="Verdana"/>
              </a:rPr>
              <a:t>is to be calculated in the financial section of the tender. The </a:t>
            </a:r>
            <a:r>
              <a:rPr lang="en-US" sz="1800" b="1" i="0" u="none" strike="noStrike" cap="none" dirty="0">
                <a:solidFill>
                  <a:srgbClr val="1B456C"/>
                </a:solidFill>
                <a:latin typeface="Verdana"/>
                <a:ea typeface="Verdana"/>
                <a:cs typeface="Verdana"/>
                <a:sym typeface="Verdana"/>
              </a:rPr>
              <a:t>actual price </a:t>
            </a:r>
            <a:r>
              <a:rPr lang="en-US" sz="1800" b="0" i="0" u="none" strike="noStrike" cap="none" dirty="0">
                <a:solidFill>
                  <a:srgbClr val="1B456C"/>
                </a:solidFill>
                <a:latin typeface="Verdana"/>
                <a:ea typeface="Verdana"/>
                <a:cs typeface="Verdana"/>
                <a:sym typeface="Verdana"/>
              </a:rPr>
              <a:t>is the price quoted by the supplier. </a:t>
            </a:r>
            <a:br>
              <a:rPr lang="en-US" sz="1800" b="0" i="0" u="none" strike="noStrike" cap="none" dirty="0">
                <a:solidFill>
                  <a:srgbClr val="1B456C"/>
                </a:solidFill>
                <a:latin typeface="Verdana"/>
                <a:ea typeface="Verdana"/>
                <a:cs typeface="Verdana"/>
                <a:sym typeface="Verdana"/>
              </a:rPr>
            </a:br>
            <a:r>
              <a:rPr lang="en-US" sz="1800" b="0" i="0" u="none" strike="noStrike" cap="none" dirty="0">
                <a:solidFill>
                  <a:srgbClr val="1B456C"/>
                </a:solidFill>
                <a:latin typeface="Verdana"/>
                <a:ea typeface="Verdana"/>
                <a:cs typeface="Verdana"/>
                <a:sym typeface="Verdana"/>
              </a:rPr>
              <a:t>The </a:t>
            </a:r>
            <a:r>
              <a:rPr lang="en-US" sz="1800" b="1" i="0" u="none" strike="noStrike" cap="none" dirty="0">
                <a:solidFill>
                  <a:srgbClr val="1B456C"/>
                </a:solidFill>
                <a:latin typeface="Verdana"/>
                <a:ea typeface="Verdana"/>
                <a:cs typeface="Verdana"/>
                <a:sym typeface="Verdana"/>
              </a:rPr>
              <a:t>market price </a:t>
            </a:r>
            <a:r>
              <a:rPr lang="en-US" sz="1800" b="0" i="0" u="none" strike="noStrike" cap="none" dirty="0">
                <a:solidFill>
                  <a:srgbClr val="1B456C"/>
                </a:solidFill>
                <a:latin typeface="Verdana"/>
                <a:ea typeface="Verdana"/>
                <a:cs typeface="Verdana"/>
                <a:sym typeface="Verdana"/>
              </a:rPr>
              <a:t>is the price that the supplier would have quoted.</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2"/>
          <p:cNvSpPr txBox="1"/>
          <p:nvPr/>
        </p:nvSpPr>
        <p:spPr>
          <a:xfrm>
            <a:off x="0" y="458315"/>
            <a:ext cx="12192000" cy="9233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dirty="0">
                <a:solidFill>
                  <a:srgbClr val="D9325D"/>
                </a:solidFill>
                <a:latin typeface="Verdana"/>
                <a:ea typeface="Verdana"/>
                <a:cs typeface="Verdana"/>
                <a:sym typeface="Verdana"/>
              </a:rPr>
              <a:t>V</a:t>
            </a:r>
            <a:r>
              <a:rPr lang="en-US" sz="6000" b="0" i="0" u="none" strike="noStrike" cap="none" dirty="0">
                <a:solidFill>
                  <a:srgbClr val="1B456C"/>
                </a:solidFill>
                <a:latin typeface="Verdana"/>
                <a:ea typeface="Verdana"/>
                <a:cs typeface="Verdana"/>
                <a:sym typeface="Verdana"/>
              </a:rPr>
              <a:t>AT</a:t>
            </a:r>
            <a:endParaRPr sz="1400" b="0" i="0" u="none" strike="noStrike" cap="none" dirty="0">
              <a:solidFill>
                <a:srgbClr val="000000"/>
              </a:solidFill>
              <a:latin typeface="Arial"/>
              <a:ea typeface="Arial"/>
              <a:cs typeface="Arial"/>
              <a:sym typeface="Arial"/>
            </a:endParaRPr>
          </a:p>
        </p:txBody>
      </p:sp>
      <p:pic>
        <p:nvPicPr>
          <p:cNvPr id="560" name="Google Shape;560;p32"/>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561" name="Google Shape;561;p32"/>
          <p:cNvSpPr txBox="1"/>
          <p:nvPr/>
        </p:nvSpPr>
        <p:spPr>
          <a:xfrm>
            <a:off x="647467" y="1628829"/>
            <a:ext cx="10922233" cy="4608954"/>
          </a:xfrm>
          <a:prstGeom prst="rect">
            <a:avLst/>
          </a:prstGeom>
          <a:noFill/>
          <a:ln>
            <a:noFill/>
          </a:ln>
        </p:spPr>
        <p:txBody>
          <a:bodyPr spcFirstLastPara="1" wrap="square" lIns="0" tIns="0" rIns="0" bIns="0" anchor="t" anchorCtr="0">
            <a:spAutoFit/>
          </a:bodyPr>
          <a:lstStyle/>
          <a:p>
            <a:pPr marL="180000" marR="0" lvl="0" indent="-180000" algn="l" rtl="0">
              <a:lnSpc>
                <a:spcPct val="100000"/>
              </a:lnSpc>
              <a:spcBef>
                <a:spcPts val="0"/>
              </a:spcBef>
              <a:spcAft>
                <a:spcPts val="0"/>
              </a:spcAft>
              <a:buClr>
                <a:srgbClr val="1B456C"/>
              </a:buClr>
              <a:buSzPts val="1800"/>
              <a:buFont typeface="Arial"/>
              <a:buChar char="•"/>
            </a:pPr>
            <a:r>
              <a:rPr lang="en-US" sz="1800" b="0" i="0" u="none" strike="noStrike" cap="none" dirty="0">
                <a:solidFill>
                  <a:srgbClr val="1B456C"/>
                </a:solidFill>
                <a:latin typeface="Verdana"/>
                <a:ea typeface="Verdana"/>
                <a:cs typeface="Verdana"/>
                <a:sym typeface="Verdana"/>
              </a:rPr>
              <a:t>The procurement budget is </a:t>
            </a:r>
            <a:r>
              <a:rPr lang="en-US" sz="1800" b="1" i="0" u="none" strike="noStrike" cap="none" dirty="0" err="1">
                <a:solidFill>
                  <a:srgbClr val="1B456C"/>
                </a:solidFill>
                <a:latin typeface="Verdana"/>
                <a:ea typeface="Verdana"/>
                <a:cs typeface="Verdana"/>
                <a:sym typeface="Verdana"/>
              </a:rPr>
              <a:t>centralised</a:t>
            </a:r>
            <a:r>
              <a:rPr lang="en-US" sz="1800" b="0" i="0" u="none" strike="noStrike" cap="none" dirty="0">
                <a:solidFill>
                  <a:srgbClr val="1B456C"/>
                </a:solidFill>
                <a:latin typeface="Verdana"/>
                <a:ea typeface="Verdana"/>
                <a:cs typeface="Verdana"/>
                <a:sym typeface="Verdana"/>
              </a:rPr>
              <a:t> with the Lead Procurer (KEMEA) with headquarters in Greece. KEMEA is entitled to a deduction for input VAT. For suppliers from Greece (in the case of joint consortia, the consortium coordinator’ headquarters are of relevance) national VAT procedures apply.</a:t>
            </a:r>
            <a:endParaRPr sz="1400" b="0" i="0" u="none" strike="noStrike" cap="none" dirty="0">
              <a:solidFill>
                <a:srgbClr val="000000"/>
              </a:solidFill>
              <a:latin typeface="Arial"/>
              <a:ea typeface="Arial"/>
              <a:cs typeface="Arial"/>
              <a:sym typeface="Arial"/>
            </a:endParaRPr>
          </a:p>
          <a:p>
            <a:pPr marL="180000" marR="0" lvl="0" indent="-180000" algn="l" rtl="0">
              <a:lnSpc>
                <a:spcPct val="100000"/>
              </a:lnSpc>
              <a:spcBef>
                <a:spcPts val="1900"/>
              </a:spcBef>
              <a:spcAft>
                <a:spcPts val="0"/>
              </a:spcAft>
              <a:buClr>
                <a:srgbClr val="1B456C"/>
              </a:buClr>
              <a:buSzPts val="1800"/>
              <a:buFont typeface="Arial"/>
              <a:buChar char="•"/>
            </a:pPr>
            <a:r>
              <a:rPr lang="en-US" sz="1800" b="1" i="0" u="none" strike="noStrike" cap="none" dirty="0">
                <a:solidFill>
                  <a:srgbClr val="1B456C"/>
                </a:solidFill>
                <a:latin typeface="Verdana"/>
                <a:ea typeface="Verdana"/>
                <a:cs typeface="Verdana"/>
                <a:sym typeface="Verdana"/>
              </a:rPr>
              <a:t>Suppliers from EU member states</a:t>
            </a:r>
            <a:r>
              <a:rPr lang="en-US" sz="1800" b="0" i="0" u="none" strike="noStrike" cap="none" dirty="0">
                <a:solidFill>
                  <a:srgbClr val="1B456C"/>
                </a:solidFill>
                <a:latin typeface="Verdana"/>
                <a:ea typeface="Verdana"/>
                <a:cs typeface="Verdana"/>
                <a:sym typeface="Verdana"/>
              </a:rPr>
              <a:t>: Invoicing without VAT using the reverse charge procedure. KEMEA’s full data and VAT number must be included. Suppliers VAT number must appear.</a:t>
            </a:r>
            <a:endParaRPr sz="1400" b="0" i="0" u="none" strike="noStrike" cap="none" dirty="0">
              <a:solidFill>
                <a:srgbClr val="000000"/>
              </a:solidFill>
              <a:latin typeface="Arial"/>
              <a:ea typeface="Arial"/>
              <a:cs typeface="Arial"/>
              <a:sym typeface="Arial"/>
            </a:endParaRPr>
          </a:p>
          <a:p>
            <a:pPr marL="180000" marR="0" lvl="0" indent="-180000" algn="l" rtl="0">
              <a:lnSpc>
                <a:spcPct val="100000"/>
              </a:lnSpc>
              <a:spcBef>
                <a:spcPts val="1900"/>
              </a:spcBef>
              <a:spcAft>
                <a:spcPts val="0"/>
              </a:spcAft>
              <a:buClr>
                <a:srgbClr val="1B456C"/>
              </a:buClr>
              <a:buSzPts val="1800"/>
              <a:buFont typeface="Arial"/>
              <a:buChar char="•"/>
            </a:pPr>
            <a:r>
              <a:rPr lang="en-US" sz="1800" b="1" i="0" u="none" strike="noStrike" cap="none" dirty="0">
                <a:solidFill>
                  <a:srgbClr val="1B456C"/>
                </a:solidFill>
                <a:latin typeface="Verdana"/>
                <a:ea typeface="Verdana"/>
                <a:cs typeface="Verdana"/>
                <a:sym typeface="Verdana"/>
              </a:rPr>
              <a:t>Suppliers from third countries</a:t>
            </a:r>
            <a:r>
              <a:rPr lang="en-US" sz="1800" b="0" i="0" u="none" strike="noStrike" cap="none" dirty="0">
                <a:solidFill>
                  <a:srgbClr val="1B456C"/>
                </a:solidFill>
                <a:latin typeface="Verdana"/>
                <a:ea typeface="Verdana"/>
                <a:cs typeface="Verdana"/>
                <a:sym typeface="Verdana"/>
              </a:rPr>
              <a:t>: VAT is calculated and reported by KEMEA. If the supplier upon import is obliged to report VAT according to the rules of the home country and the invoice contains VAT, that VAT is non-deductible in Greece. Instead, VAT amount is to be considered as a cost of the service.</a:t>
            </a:r>
            <a:endParaRPr sz="1400" b="0" i="0" u="none" strike="noStrike" cap="none" dirty="0">
              <a:solidFill>
                <a:srgbClr val="000000"/>
              </a:solidFill>
              <a:latin typeface="Arial"/>
              <a:ea typeface="Arial"/>
              <a:cs typeface="Arial"/>
              <a:sym typeface="Arial"/>
            </a:endParaRPr>
          </a:p>
          <a:p>
            <a:pPr marL="180000" marR="0" lvl="0" indent="-180000" algn="l" rtl="0">
              <a:lnSpc>
                <a:spcPct val="100000"/>
              </a:lnSpc>
              <a:spcBef>
                <a:spcPts val="1900"/>
              </a:spcBef>
              <a:spcAft>
                <a:spcPts val="0"/>
              </a:spcAft>
              <a:buClr>
                <a:srgbClr val="1B456C"/>
              </a:buClr>
              <a:buSzPts val="1800"/>
              <a:buFont typeface="Arial"/>
              <a:buChar char="•"/>
            </a:pPr>
            <a:r>
              <a:rPr lang="en-US" sz="1800" b="0" i="0" u="none" strike="noStrike" cap="none" dirty="0">
                <a:solidFill>
                  <a:srgbClr val="1B456C"/>
                </a:solidFill>
                <a:latin typeface="Verdana"/>
                <a:ea typeface="Verdana"/>
                <a:cs typeface="Verdana"/>
                <a:sym typeface="Verdana"/>
              </a:rPr>
              <a:t>Tenderers to calculate if their net amount + VAT is still under or equal to the ceiling amount, and not higher. Example: Budget procured 124k, suppliers VAT 24 %, max. value of the service without VAT is 100k.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110"/>
        <p:cNvGrpSpPr/>
        <p:nvPr/>
      </p:nvGrpSpPr>
      <p:grpSpPr>
        <a:xfrm>
          <a:off x="0" y="0"/>
          <a:ext cx="0" cy="0"/>
          <a:chOff x="0" y="0"/>
          <a:chExt cx="0" cy="0"/>
        </a:xfrm>
      </p:grpSpPr>
      <p:pic>
        <p:nvPicPr>
          <p:cNvPr id="111" name="Google Shape;111;p5" descr="A picture containing grass, outdoor, sky, road&#10;&#10;Description automatically generated"/>
          <p:cNvPicPr preferRelativeResize="0"/>
          <p:nvPr/>
        </p:nvPicPr>
        <p:blipFill rotWithShape="1">
          <a:blip r:embed="rId3">
            <a:alphaModFix amt="10000"/>
          </a:blip>
          <a:srcRect l="17526"/>
          <a:stretch/>
        </p:blipFill>
        <p:spPr>
          <a:xfrm>
            <a:off x="5654194" y="1304925"/>
            <a:ext cx="6462041" cy="5223494"/>
          </a:xfrm>
          <a:prstGeom prst="rect">
            <a:avLst/>
          </a:prstGeom>
          <a:noFill/>
          <a:ln>
            <a:noFill/>
          </a:ln>
        </p:spPr>
      </p:pic>
      <p:sp>
        <p:nvSpPr>
          <p:cNvPr id="112" name="Google Shape;112;p5"/>
          <p:cNvSpPr txBox="1"/>
          <p:nvPr/>
        </p:nvSpPr>
        <p:spPr>
          <a:xfrm>
            <a:off x="457956" y="346309"/>
            <a:ext cx="7886700" cy="4833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D9325D"/>
              </a:buClr>
              <a:buSzPts val="5400"/>
              <a:buFont typeface="Verdana"/>
              <a:buNone/>
            </a:pPr>
            <a:r>
              <a:rPr lang="en-US" sz="5400" b="1" i="0" u="none" strike="noStrike" cap="none" dirty="0">
                <a:solidFill>
                  <a:srgbClr val="D9325D"/>
                </a:solidFill>
                <a:latin typeface="Verdana"/>
                <a:ea typeface="Verdana"/>
                <a:cs typeface="Verdana"/>
                <a:sym typeface="Verdana"/>
              </a:rPr>
              <a:t>A</a:t>
            </a:r>
            <a:r>
              <a:rPr lang="en-US" sz="5400" b="1" i="0" u="none" strike="noStrike" cap="none" dirty="0">
                <a:solidFill>
                  <a:schemeClr val="lt1"/>
                </a:solidFill>
                <a:latin typeface="Verdana"/>
                <a:ea typeface="Verdana"/>
                <a:cs typeface="Verdana"/>
                <a:sym typeface="Verdana"/>
              </a:rPr>
              <a:t>genda </a:t>
            </a:r>
            <a:endParaRPr sz="1400" b="0" i="0" u="none" strike="noStrike" cap="none" dirty="0">
              <a:solidFill>
                <a:srgbClr val="000000"/>
              </a:solidFill>
              <a:latin typeface="Arial"/>
              <a:ea typeface="Arial"/>
              <a:cs typeface="Arial"/>
              <a:sym typeface="Arial"/>
            </a:endParaRPr>
          </a:p>
        </p:txBody>
      </p:sp>
      <p:pic>
        <p:nvPicPr>
          <p:cNvPr id="113" name="Google Shape;113;p5"/>
          <p:cNvPicPr preferRelativeResize="0"/>
          <p:nvPr/>
        </p:nvPicPr>
        <p:blipFill rotWithShape="1">
          <a:blip r:embed="rId4">
            <a:alphaModFix/>
          </a:blip>
          <a:srcRect/>
          <a:stretch/>
        </p:blipFill>
        <p:spPr>
          <a:xfrm>
            <a:off x="9007813" y="288858"/>
            <a:ext cx="2851824" cy="344596"/>
          </a:xfrm>
          <a:prstGeom prst="rect">
            <a:avLst/>
          </a:prstGeom>
          <a:noFill/>
          <a:ln>
            <a:noFill/>
          </a:ln>
        </p:spPr>
      </p:pic>
      <p:sp>
        <p:nvSpPr>
          <p:cNvPr id="114" name="Google Shape;114;p5"/>
          <p:cNvSpPr/>
          <p:nvPr/>
        </p:nvSpPr>
        <p:spPr>
          <a:xfrm>
            <a:off x="561502" y="1716807"/>
            <a:ext cx="10706573" cy="648000"/>
          </a:xfrm>
          <a:prstGeom prst="rect">
            <a:avLst/>
          </a:prstGeom>
          <a:solidFill>
            <a:srgbClr val="BDD7EB">
              <a:alpha val="80000"/>
            </a:srgbClr>
          </a:solidFill>
          <a:ln>
            <a:noFill/>
          </a:ln>
        </p:spPr>
        <p:txBody>
          <a:bodyPr spcFirstLastPara="1" wrap="square" lIns="108000" tIns="45700" rIns="108000"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1B456C"/>
                </a:solidFill>
                <a:latin typeface="Verdana"/>
                <a:ea typeface="Verdana"/>
                <a:cs typeface="Verdana"/>
                <a:sym typeface="Verdana"/>
              </a:rPr>
              <a:t>1. WELCOME &amp; INTRODUCTION</a:t>
            </a:r>
            <a:endParaRPr sz="2000" b="1" i="0" u="none" strike="noStrike" cap="none" dirty="0">
              <a:solidFill>
                <a:srgbClr val="1B456C"/>
              </a:solidFill>
              <a:latin typeface="Verdana"/>
              <a:ea typeface="Verdana"/>
              <a:cs typeface="Verdana"/>
              <a:sym typeface="Verdana"/>
            </a:endParaRPr>
          </a:p>
        </p:txBody>
      </p:sp>
      <p:sp>
        <p:nvSpPr>
          <p:cNvPr id="115" name="Google Shape;115;p5"/>
          <p:cNvSpPr/>
          <p:nvPr/>
        </p:nvSpPr>
        <p:spPr>
          <a:xfrm>
            <a:off x="561502" y="2472512"/>
            <a:ext cx="10706573" cy="648000"/>
          </a:xfrm>
          <a:prstGeom prst="rect">
            <a:avLst/>
          </a:prstGeom>
          <a:solidFill>
            <a:srgbClr val="BDD7EB">
              <a:alpha val="80000"/>
            </a:srgbClr>
          </a:solidFill>
          <a:ln>
            <a:noFill/>
          </a:ln>
        </p:spPr>
        <p:txBody>
          <a:bodyPr spcFirstLastPara="1" wrap="square" lIns="108000" tIns="45700" rIns="108000"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1B456C"/>
                </a:solidFill>
                <a:latin typeface="Verdana"/>
                <a:ea typeface="Verdana"/>
                <a:cs typeface="Verdana"/>
                <a:sym typeface="Verdana"/>
              </a:rPr>
              <a:t>2. MAIN CHALLENGES &amp; SCOPE</a:t>
            </a:r>
            <a:endParaRPr sz="2000" b="1" i="0" u="none" strike="noStrike" cap="none">
              <a:solidFill>
                <a:srgbClr val="1B456C"/>
              </a:solidFill>
              <a:latin typeface="Verdana"/>
              <a:ea typeface="Verdana"/>
              <a:cs typeface="Verdana"/>
              <a:sym typeface="Verdana"/>
            </a:endParaRPr>
          </a:p>
        </p:txBody>
      </p:sp>
      <p:sp>
        <p:nvSpPr>
          <p:cNvPr id="116" name="Google Shape;116;p5"/>
          <p:cNvSpPr/>
          <p:nvPr/>
        </p:nvSpPr>
        <p:spPr>
          <a:xfrm>
            <a:off x="561502" y="3248305"/>
            <a:ext cx="10706573" cy="648000"/>
          </a:xfrm>
          <a:prstGeom prst="rect">
            <a:avLst/>
          </a:prstGeom>
          <a:solidFill>
            <a:srgbClr val="BDD7EB">
              <a:alpha val="80000"/>
            </a:srgbClr>
          </a:solidFill>
          <a:ln>
            <a:noFill/>
          </a:ln>
        </p:spPr>
        <p:txBody>
          <a:bodyPr spcFirstLastPara="1" wrap="square" lIns="108000" tIns="45700" rIns="108000"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1B456C"/>
                </a:solidFill>
                <a:latin typeface="Verdana"/>
                <a:ea typeface="Verdana"/>
                <a:cs typeface="Verdana"/>
                <a:sym typeface="Verdana"/>
              </a:rPr>
              <a:t>3. PRE-COMMERCIAL PROCUREMENT AS A </a:t>
            </a:r>
            <a:br>
              <a:rPr lang="en-US" sz="2000" b="1" i="0" u="none" strike="noStrike" cap="none">
                <a:solidFill>
                  <a:srgbClr val="1B456C"/>
                </a:solidFill>
                <a:latin typeface="Verdana"/>
                <a:ea typeface="Verdana"/>
                <a:cs typeface="Verdana"/>
                <a:sym typeface="Verdana"/>
              </a:rPr>
            </a:br>
            <a:r>
              <a:rPr lang="en-US" sz="2000" b="1" i="0" u="none" strike="noStrike" cap="none">
                <a:solidFill>
                  <a:srgbClr val="1B456C"/>
                </a:solidFill>
                <a:latin typeface="Verdana"/>
                <a:ea typeface="Verdana"/>
                <a:cs typeface="Verdana"/>
                <a:sym typeface="Verdana"/>
              </a:rPr>
              <a:t>TOOL FOR INNOVATION PROCUREMENT</a:t>
            </a:r>
            <a:endParaRPr sz="2000" b="1" i="0" u="none" strike="noStrike" cap="none">
              <a:solidFill>
                <a:srgbClr val="1B456C"/>
              </a:solidFill>
              <a:latin typeface="Verdana"/>
              <a:ea typeface="Verdana"/>
              <a:cs typeface="Verdana"/>
              <a:sym typeface="Verdana"/>
            </a:endParaRPr>
          </a:p>
        </p:txBody>
      </p:sp>
      <p:sp>
        <p:nvSpPr>
          <p:cNvPr id="117" name="Google Shape;117;p5"/>
          <p:cNvSpPr/>
          <p:nvPr/>
        </p:nvSpPr>
        <p:spPr>
          <a:xfrm>
            <a:off x="561502" y="3998585"/>
            <a:ext cx="10706573" cy="648000"/>
          </a:xfrm>
          <a:prstGeom prst="rect">
            <a:avLst/>
          </a:prstGeom>
          <a:solidFill>
            <a:srgbClr val="BDD7EB">
              <a:alpha val="80000"/>
            </a:srgbClr>
          </a:solidFill>
          <a:ln>
            <a:noFill/>
          </a:ln>
        </p:spPr>
        <p:txBody>
          <a:bodyPr spcFirstLastPara="1" wrap="square" lIns="108000" tIns="45700" rIns="108000"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1B456C"/>
                </a:solidFill>
                <a:latin typeface="Verdana"/>
                <a:ea typeface="Verdana"/>
                <a:cs typeface="Verdana"/>
                <a:sym typeface="Verdana"/>
              </a:rPr>
              <a:t>4. IPROCURESECURITY PCP PHASES &amp; TENDER PROCESS</a:t>
            </a:r>
            <a:endParaRPr sz="2000" b="1" i="0" u="none" strike="noStrike" cap="none">
              <a:solidFill>
                <a:srgbClr val="1B456C"/>
              </a:solidFill>
              <a:latin typeface="Verdana"/>
              <a:ea typeface="Verdana"/>
              <a:cs typeface="Verdana"/>
              <a:sym typeface="Verdana"/>
            </a:endParaRPr>
          </a:p>
        </p:txBody>
      </p:sp>
      <p:sp>
        <p:nvSpPr>
          <p:cNvPr id="118" name="Google Shape;118;p5"/>
          <p:cNvSpPr/>
          <p:nvPr/>
        </p:nvSpPr>
        <p:spPr>
          <a:xfrm>
            <a:off x="561502" y="4761075"/>
            <a:ext cx="10706573" cy="648000"/>
          </a:xfrm>
          <a:prstGeom prst="rect">
            <a:avLst/>
          </a:prstGeom>
          <a:solidFill>
            <a:srgbClr val="BDD7EB">
              <a:alpha val="80000"/>
            </a:srgbClr>
          </a:solidFill>
          <a:ln>
            <a:noFill/>
          </a:ln>
        </p:spPr>
        <p:txBody>
          <a:bodyPr spcFirstLastPara="1" wrap="square" lIns="108000" tIns="45700" rIns="108000"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1B456C"/>
                </a:solidFill>
                <a:latin typeface="Verdana"/>
                <a:ea typeface="Verdana"/>
                <a:cs typeface="Verdana"/>
                <a:sym typeface="Verdana"/>
              </a:rPr>
              <a:t>5. NEXT STEPS</a:t>
            </a:r>
            <a:endParaRPr sz="2000" b="1" i="0" u="none" strike="noStrike" cap="none">
              <a:solidFill>
                <a:srgbClr val="1B456C"/>
              </a:solidFill>
              <a:latin typeface="Verdana"/>
              <a:ea typeface="Verdana"/>
              <a:cs typeface="Verdana"/>
              <a:sym typeface="Verdana"/>
            </a:endParaRPr>
          </a:p>
        </p:txBody>
      </p:sp>
      <p:sp>
        <p:nvSpPr>
          <p:cNvPr id="119" name="Google Shape;119;p5"/>
          <p:cNvSpPr/>
          <p:nvPr/>
        </p:nvSpPr>
        <p:spPr>
          <a:xfrm>
            <a:off x="561502" y="5535854"/>
            <a:ext cx="10706573" cy="648000"/>
          </a:xfrm>
          <a:prstGeom prst="rect">
            <a:avLst/>
          </a:prstGeom>
          <a:solidFill>
            <a:srgbClr val="BDD7EB">
              <a:alpha val="80000"/>
            </a:srgbClr>
          </a:solidFill>
          <a:ln>
            <a:noFill/>
          </a:ln>
        </p:spPr>
        <p:txBody>
          <a:bodyPr spcFirstLastPara="1" wrap="square" lIns="108000" tIns="45700" rIns="108000"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1B456C"/>
                </a:solidFill>
                <a:latin typeface="Verdana"/>
                <a:ea typeface="Verdana"/>
                <a:cs typeface="Verdana"/>
                <a:sym typeface="Verdana"/>
              </a:rPr>
              <a:t>6. QUESTIONS</a:t>
            </a:r>
            <a:endParaRPr sz="2000" b="1" i="0" u="none" strike="noStrike" cap="none">
              <a:solidFill>
                <a:srgbClr val="1B456C"/>
              </a:solidFill>
              <a:latin typeface="Verdana"/>
              <a:ea typeface="Verdana"/>
              <a:cs typeface="Verdana"/>
              <a:sym typeface="Verdana"/>
            </a:endParaRPr>
          </a:p>
        </p:txBody>
      </p:sp>
      <p:sp>
        <p:nvSpPr>
          <p:cNvPr id="120" name="Google Shape;120;p5"/>
          <p:cNvSpPr txBox="1"/>
          <p:nvPr/>
        </p:nvSpPr>
        <p:spPr>
          <a:xfrm>
            <a:off x="8927901" y="1847850"/>
            <a:ext cx="2331712"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dirty="0">
                <a:solidFill>
                  <a:srgbClr val="D9325D"/>
                </a:solidFill>
                <a:latin typeface="Verdana"/>
                <a:ea typeface="Verdana"/>
                <a:cs typeface="Verdana"/>
                <a:sym typeface="Verdana"/>
              </a:rPr>
              <a:t>11</a:t>
            </a:r>
            <a:r>
              <a:rPr lang="en-US" sz="2000" b="1" i="0" u="none" strike="noStrike" cap="none" dirty="0">
                <a:solidFill>
                  <a:srgbClr val="D9325D"/>
                </a:solidFill>
                <a:latin typeface="Verdana"/>
                <a:ea typeface="Verdana"/>
                <a:cs typeface="Verdana"/>
                <a:sym typeface="Verdana"/>
              </a:rPr>
              <a:t>:00-11:30 </a:t>
            </a:r>
            <a:endParaRPr sz="2000" b="1" i="0" u="none" strike="noStrike" cap="none" dirty="0">
              <a:solidFill>
                <a:srgbClr val="D9325D"/>
              </a:solidFill>
              <a:latin typeface="Verdana"/>
              <a:ea typeface="Verdana"/>
              <a:cs typeface="Verdana"/>
              <a:sym typeface="Verdana"/>
            </a:endParaRPr>
          </a:p>
        </p:txBody>
      </p:sp>
      <p:sp>
        <p:nvSpPr>
          <p:cNvPr id="121" name="Google Shape;121;p5"/>
          <p:cNvSpPr txBox="1"/>
          <p:nvPr/>
        </p:nvSpPr>
        <p:spPr>
          <a:xfrm>
            <a:off x="8927901" y="2609850"/>
            <a:ext cx="2331712"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dirty="0">
                <a:solidFill>
                  <a:srgbClr val="D9325D"/>
                </a:solidFill>
                <a:latin typeface="Verdana"/>
                <a:ea typeface="Verdana"/>
                <a:cs typeface="Verdana"/>
                <a:sym typeface="Verdana"/>
              </a:rPr>
              <a:t>11</a:t>
            </a:r>
            <a:r>
              <a:rPr lang="en-US" sz="2000" b="1" i="0" u="none" strike="noStrike" cap="none" dirty="0">
                <a:solidFill>
                  <a:srgbClr val="D9325D"/>
                </a:solidFill>
                <a:latin typeface="Verdana"/>
                <a:ea typeface="Verdana"/>
                <a:cs typeface="Verdana"/>
                <a:sym typeface="Verdana"/>
              </a:rPr>
              <a:t>:30-12:00</a:t>
            </a:r>
            <a:endParaRPr sz="2000" b="1" i="0" u="none" strike="noStrike" cap="none" dirty="0">
              <a:solidFill>
                <a:srgbClr val="D9325D"/>
              </a:solidFill>
              <a:latin typeface="Verdana"/>
              <a:ea typeface="Verdana"/>
              <a:cs typeface="Verdana"/>
              <a:sym typeface="Verdana"/>
            </a:endParaRPr>
          </a:p>
        </p:txBody>
      </p:sp>
      <p:sp>
        <p:nvSpPr>
          <p:cNvPr id="122" name="Google Shape;122;p5"/>
          <p:cNvSpPr txBox="1"/>
          <p:nvPr/>
        </p:nvSpPr>
        <p:spPr>
          <a:xfrm>
            <a:off x="8927901" y="3390900"/>
            <a:ext cx="2331712"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dirty="0">
                <a:solidFill>
                  <a:srgbClr val="D9325D"/>
                </a:solidFill>
                <a:latin typeface="Verdana"/>
                <a:ea typeface="Verdana"/>
                <a:cs typeface="Verdana"/>
                <a:sym typeface="Verdana"/>
              </a:rPr>
              <a:t>12:00-12:20</a:t>
            </a:r>
            <a:endParaRPr sz="2000" b="1" i="0" u="none" strike="noStrike" cap="none" dirty="0">
              <a:solidFill>
                <a:srgbClr val="D9325D"/>
              </a:solidFill>
              <a:latin typeface="Verdana"/>
              <a:ea typeface="Verdana"/>
              <a:cs typeface="Verdana"/>
              <a:sym typeface="Verdana"/>
            </a:endParaRPr>
          </a:p>
        </p:txBody>
      </p:sp>
      <p:sp>
        <p:nvSpPr>
          <p:cNvPr id="123" name="Google Shape;123;p5"/>
          <p:cNvSpPr txBox="1"/>
          <p:nvPr/>
        </p:nvSpPr>
        <p:spPr>
          <a:xfrm>
            <a:off x="8927901" y="4149080"/>
            <a:ext cx="2331712"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dirty="0">
                <a:solidFill>
                  <a:srgbClr val="D9325D"/>
                </a:solidFill>
                <a:latin typeface="Verdana"/>
                <a:ea typeface="Verdana"/>
                <a:cs typeface="Verdana"/>
                <a:sym typeface="Verdana"/>
              </a:rPr>
              <a:t>12:20-12:30</a:t>
            </a:r>
            <a:endParaRPr sz="2000" b="1" i="0" u="none" strike="noStrike" cap="none" dirty="0">
              <a:solidFill>
                <a:srgbClr val="D9325D"/>
              </a:solidFill>
              <a:latin typeface="Verdana"/>
              <a:ea typeface="Verdana"/>
              <a:cs typeface="Verdana"/>
              <a:sym typeface="Verdana"/>
            </a:endParaRPr>
          </a:p>
        </p:txBody>
      </p:sp>
      <p:sp>
        <p:nvSpPr>
          <p:cNvPr id="124" name="Google Shape;124;p5"/>
          <p:cNvSpPr txBox="1"/>
          <p:nvPr/>
        </p:nvSpPr>
        <p:spPr>
          <a:xfrm>
            <a:off x="8941777" y="4911080"/>
            <a:ext cx="2317835"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dirty="0">
                <a:solidFill>
                  <a:srgbClr val="D9325D"/>
                </a:solidFill>
                <a:latin typeface="Verdana"/>
                <a:ea typeface="Verdana"/>
                <a:cs typeface="Verdana"/>
                <a:sym typeface="Verdana"/>
              </a:rPr>
              <a:t>12:30-12:40</a:t>
            </a:r>
            <a:endParaRPr sz="2000" b="1" i="0" u="none" strike="noStrike" cap="none" dirty="0">
              <a:solidFill>
                <a:srgbClr val="D9325D"/>
              </a:solidFill>
              <a:latin typeface="Verdana"/>
              <a:ea typeface="Verdana"/>
              <a:cs typeface="Verdana"/>
              <a:sym typeface="Verdana"/>
            </a:endParaRPr>
          </a:p>
        </p:txBody>
      </p:sp>
      <p:sp>
        <p:nvSpPr>
          <p:cNvPr id="125" name="Google Shape;125;p5"/>
          <p:cNvSpPr txBox="1"/>
          <p:nvPr/>
        </p:nvSpPr>
        <p:spPr>
          <a:xfrm>
            <a:off x="8929634" y="5663555"/>
            <a:ext cx="2329978"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dirty="0">
                <a:solidFill>
                  <a:srgbClr val="D9325D"/>
                </a:solidFill>
                <a:latin typeface="Verdana"/>
                <a:ea typeface="Verdana"/>
                <a:cs typeface="Verdana"/>
                <a:sym typeface="Verdana"/>
              </a:rPr>
              <a:t>12</a:t>
            </a:r>
            <a:r>
              <a:rPr lang="en-US" sz="2000" b="1" i="0" u="none" strike="noStrike" cap="none" dirty="0">
                <a:solidFill>
                  <a:srgbClr val="D9325D"/>
                </a:solidFill>
                <a:latin typeface="Verdana"/>
                <a:ea typeface="Verdana"/>
                <a:cs typeface="Verdana"/>
                <a:sym typeface="Verdana"/>
              </a:rPr>
              <a:t>:40-13:00</a:t>
            </a:r>
            <a:endParaRPr sz="2000" b="1" i="0" u="none" strike="noStrike" cap="none" dirty="0">
              <a:solidFill>
                <a:srgbClr val="D9325D"/>
              </a:solidFill>
              <a:latin typeface="Verdana"/>
              <a:ea typeface="Verdana"/>
              <a:cs typeface="Verdana"/>
              <a:sym typeface="Verdan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33"/>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572" name="Google Shape;572;p33"/>
          <p:cNvSpPr txBox="1"/>
          <p:nvPr/>
        </p:nvSpPr>
        <p:spPr>
          <a:xfrm>
            <a:off x="1591145" y="1348274"/>
            <a:ext cx="887466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9325D"/>
                </a:solidFill>
                <a:latin typeface="Verdana"/>
                <a:ea typeface="Verdana"/>
                <a:cs typeface="Verdana"/>
                <a:sym typeface="Verdana"/>
              </a:rPr>
              <a:t>N</a:t>
            </a:r>
            <a:r>
              <a:rPr lang="en-US" sz="3600" b="1" i="0" u="none" strike="noStrike" cap="none">
                <a:solidFill>
                  <a:srgbClr val="1B456C"/>
                </a:solidFill>
                <a:latin typeface="Verdana"/>
                <a:ea typeface="Verdana"/>
                <a:cs typeface="Verdana"/>
                <a:sym typeface="Verdana"/>
              </a:rPr>
              <a:t>EXT STEPS</a:t>
            </a:r>
            <a:endParaRPr sz="3600" b="0" i="0" u="none" strike="noStrike" cap="none">
              <a:solidFill>
                <a:srgbClr val="1B456C"/>
              </a:solidFill>
              <a:latin typeface="Verdana"/>
              <a:ea typeface="Verdana"/>
              <a:cs typeface="Verdana"/>
              <a:sym typeface="Verdana"/>
            </a:endParaRPr>
          </a:p>
        </p:txBody>
      </p:sp>
      <p:sp>
        <p:nvSpPr>
          <p:cNvPr id="14" name="Google Shape;131;p6"/>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32;p6"/>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33;p6"/>
          <p:cNvSpPr txBox="1"/>
          <p:nvPr/>
        </p:nvSpPr>
        <p:spPr>
          <a:xfrm>
            <a:off x="5946274" y="2498163"/>
            <a:ext cx="4075912"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Verdana"/>
                <a:ea typeface="Verdana"/>
                <a:cs typeface="Verdana"/>
                <a:sym typeface="Verdana"/>
              </a:rPr>
              <a:t>Andrea </a:t>
            </a:r>
            <a:r>
              <a:rPr lang="en-US" sz="3200" b="0" i="0" u="none" strike="noStrike" cap="none" dirty="0" err="1">
                <a:solidFill>
                  <a:schemeClr val="lt1"/>
                </a:solidFill>
                <a:latin typeface="Verdana"/>
                <a:ea typeface="Verdana"/>
                <a:cs typeface="Verdana"/>
                <a:sym typeface="Verdana"/>
              </a:rPr>
              <a:t>Pagliosa</a:t>
            </a:r>
            <a:endParaRPr sz="1400" b="0" i="0" u="none" strike="noStrike" cap="none" dirty="0">
              <a:solidFill>
                <a:srgbClr val="000000"/>
              </a:solidFill>
              <a:latin typeface="Arial"/>
              <a:ea typeface="Arial"/>
              <a:cs typeface="Arial"/>
              <a:sym typeface="Arial"/>
            </a:endParaRPr>
          </a:p>
        </p:txBody>
      </p:sp>
      <p:sp>
        <p:nvSpPr>
          <p:cNvPr id="17" name="Google Shape;134;p6"/>
          <p:cNvSpPr txBox="1"/>
          <p:nvPr/>
        </p:nvSpPr>
        <p:spPr>
          <a:xfrm>
            <a:off x="5989576" y="3736015"/>
            <a:ext cx="3996396" cy="4616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IT &amp; BI Specialist </a:t>
            </a:r>
            <a:endParaRPr sz="1400" b="0" i="0" u="none" strike="noStrike" cap="none" dirty="0">
              <a:solidFill>
                <a:srgbClr val="000000"/>
              </a:solidFill>
              <a:latin typeface="Arial"/>
              <a:ea typeface="Arial"/>
              <a:cs typeface="Arial"/>
              <a:sym typeface="Arial"/>
            </a:endParaRPr>
          </a:p>
        </p:txBody>
      </p:sp>
      <p:pic>
        <p:nvPicPr>
          <p:cNvPr id="9" name="Google Shape;200;p10" descr="Ein Bild, das Text enthält.&#10;&#10;Automatisch generierte Beschreibung"/>
          <p:cNvPicPr preferRelativeResize="0"/>
          <p:nvPr/>
        </p:nvPicPr>
        <p:blipFill rotWithShape="1">
          <a:blip r:embed="rId4">
            <a:alphaModFix/>
          </a:blip>
          <a:srcRect/>
          <a:stretch/>
        </p:blipFill>
        <p:spPr>
          <a:xfrm>
            <a:off x="6000063" y="5018582"/>
            <a:ext cx="1035439" cy="560356"/>
          </a:xfrm>
          <a:prstGeom prst="rect">
            <a:avLst/>
          </a:prstGeom>
          <a:noFill/>
          <a:ln>
            <a:noFill/>
          </a:ln>
        </p:spPr>
      </p:pic>
      <p:pic>
        <p:nvPicPr>
          <p:cNvPr id="10" name="Picture 2" descr="AREU | SAS Ita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850" y="2832134"/>
            <a:ext cx="2665020" cy="2665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4"/>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578" name="Google Shape;578;p34"/>
          <p:cNvSpPr/>
          <p:nvPr/>
        </p:nvSpPr>
        <p:spPr>
          <a:xfrm>
            <a:off x="2166678" y="2705829"/>
            <a:ext cx="2482731" cy="3415572"/>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4"/>
          <p:cNvSpPr txBox="1"/>
          <p:nvPr/>
        </p:nvSpPr>
        <p:spPr>
          <a:xfrm>
            <a:off x="2420797" y="3148026"/>
            <a:ext cx="1752119" cy="21544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The OMC aims to bring the market perspective to a procurement process</a:t>
            </a:r>
            <a:endParaRPr sz="1400" b="0" i="0" u="none" strike="noStrike" cap="none" dirty="0">
              <a:solidFill>
                <a:srgbClr val="000000"/>
              </a:solidFill>
              <a:latin typeface="Arial"/>
              <a:ea typeface="Arial"/>
              <a:cs typeface="Arial"/>
              <a:sym typeface="Arial"/>
            </a:endParaRPr>
          </a:p>
        </p:txBody>
      </p:sp>
      <p:sp>
        <p:nvSpPr>
          <p:cNvPr id="580" name="Google Shape;580;p34"/>
          <p:cNvSpPr/>
          <p:nvPr/>
        </p:nvSpPr>
        <p:spPr>
          <a:xfrm>
            <a:off x="4172916" y="5612236"/>
            <a:ext cx="476493" cy="503010"/>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1" name="Google Shape;581;p34"/>
          <p:cNvCxnSpPr/>
          <p:nvPr/>
        </p:nvCxnSpPr>
        <p:spPr>
          <a:xfrm>
            <a:off x="4337398" y="5881998"/>
            <a:ext cx="147529" cy="0"/>
          </a:xfrm>
          <a:prstGeom prst="straightConnector1">
            <a:avLst/>
          </a:prstGeom>
          <a:noFill/>
          <a:ln w="28575" cap="flat" cmpd="sng">
            <a:solidFill>
              <a:srgbClr val="FFFFFF"/>
            </a:solidFill>
            <a:prstDash val="solid"/>
            <a:round/>
            <a:headEnd type="none" w="sm" len="sm"/>
            <a:tailEnd type="stealth" w="med" len="med"/>
          </a:ln>
        </p:spPr>
      </p:cxnSp>
      <p:sp>
        <p:nvSpPr>
          <p:cNvPr id="582" name="Google Shape;582;p34"/>
          <p:cNvSpPr/>
          <p:nvPr/>
        </p:nvSpPr>
        <p:spPr>
          <a:xfrm>
            <a:off x="4982963" y="2705829"/>
            <a:ext cx="2482731" cy="3415572"/>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4"/>
          <p:cNvSpPr txBox="1"/>
          <p:nvPr/>
        </p:nvSpPr>
        <p:spPr>
          <a:xfrm>
            <a:off x="5348269" y="3148025"/>
            <a:ext cx="1752119" cy="21544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It helps the procurers to prepare an effective pro-innovation tendering approach</a:t>
            </a:r>
            <a:endParaRPr sz="2000" b="0" i="0" u="none" strike="noStrike" cap="none" dirty="0">
              <a:solidFill>
                <a:schemeClr val="lt1"/>
              </a:solidFill>
              <a:latin typeface="Verdana"/>
              <a:ea typeface="Verdana"/>
              <a:cs typeface="Verdana"/>
              <a:sym typeface="Verdana"/>
            </a:endParaRPr>
          </a:p>
        </p:txBody>
      </p:sp>
      <p:sp>
        <p:nvSpPr>
          <p:cNvPr id="584" name="Google Shape;584;p34"/>
          <p:cNvSpPr/>
          <p:nvPr/>
        </p:nvSpPr>
        <p:spPr>
          <a:xfrm>
            <a:off x="6989201" y="5612236"/>
            <a:ext cx="476493" cy="503010"/>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5" name="Google Shape;585;p34"/>
          <p:cNvCxnSpPr/>
          <p:nvPr/>
        </p:nvCxnSpPr>
        <p:spPr>
          <a:xfrm>
            <a:off x="7153683" y="5881998"/>
            <a:ext cx="147529" cy="0"/>
          </a:xfrm>
          <a:prstGeom prst="straightConnector1">
            <a:avLst/>
          </a:prstGeom>
          <a:noFill/>
          <a:ln w="28575" cap="flat" cmpd="sng">
            <a:solidFill>
              <a:srgbClr val="FFFFFF"/>
            </a:solidFill>
            <a:prstDash val="solid"/>
            <a:round/>
            <a:headEnd type="none" w="sm" len="sm"/>
            <a:tailEnd type="stealth" w="med" len="med"/>
          </a:ln>
        </p:spPr>
      </p:cxnSp>
      <p:sp>
        <p:nvSpPr>
          <p:cNvPr id="586" name="Google Shape;586;p34"/>
          <p:cNvSpPr/>
          <p:nvPr/>
        </p:nvSpPr>
        <p:spPr>
          <a:xfrm>
            <a:off x="7799248" y="2705829"/>
            <a:ext cx="2482731" cy="3415572"/>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34"/>
          <p:cNvSpPr txBox="1"/>
          <p:nvPr/>
        </p:nvSpPr>
        <p:spPr>
          <a:xfrm>
            <a:off x="8164554" y="3148025"/>
            <a:ext cx="1752119" cy="21544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It enables the suppliers to work in advance and prepare competitive offers.</a:t>
            </a:r>
            <a:endParaRPr sz="1400" b="0" i="0" u="none" strike="noStrike" cap="none" dirty="0">
              <a:solidFill>
                <a:srgbClr val="000000"/>
              </a:solidFill>
              <a:latin typeface="Arial"/>
              <a:ea typeface="Arial"/>
              <a:cs typeface="Arial"/>
              <a:sym typeface="Arial"/>
            </a:endParaRPr>
          </a:p>
        </p:txBody>
      </p:sp>
      <p:sp>
        <p:nvSpPr>
          <p:cNvPr id="588" name="Google Shape;588;p34"/>
          <p:cNvSpPr/>
          <p:nvPr/>
        </p:nvSpPr>
        <p:spPr>
          <a:xfrm>
            <a:off x="9805486" y="5612236"/>
            <a:ext cx="476493" cy="503010"/>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9" name="Google Shape;589;p34"/>
          <p:cNvCxnSpPr/>
          <p:nvPr/>
        </p:nvCxnSpPr>
        <p:spPr>
          <a:xfrm>
            <a:off x="10043732" y="5881998"/>
            <a:ext cx="147529" cy="0"/>
          </a:xfrm>
          <a:prstGeom prst="straightConnector1">
            <a:avLst/>
          </a:prstGeom>
          <a:noFill/>
          <a:ln w="28575" cap="flat" cmpd="sng">
            <a:solidFill>
              <a:srgbClr val="FFFFFF"/>
            </a:solidFill>
            <a:prstDash val="solid"/>
            <a:round/>
            <a:headEnd type="none" w="sm" len="sm"/>
            <a:tailEnd type="stealth" w="med" len="med"/>
          </a:ln>
        </p:spPr>
      </p:cxnSp>
      <p:sp>
        <p:nvSpPr>
          <p:cNvPr id="590" name="Google Shape;590;p34"/>
          <p:cNvSpPr txBox="1"/>
          <p:nvPr/>
        </p:nvSpPr>
        <p:spPr>
          <a:xfrm>
            <a:off x="0" y="598015"/>
            <a:ext cx="12192000" cy="18466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dirty="0">
                <a:solidFill>
                  <a:srgbClr val="D9325D"/>
                </a:solidFill>
                <a:latin typeface="Verdana"/>
                <a:ea typeface="Verdana"/>
                <a:cs typeface="Verdana"/>
                <a:sym typeface="Verdana"/>
              </a:rPr>
              <a:t>W</a:t>
            </a:r>
            <a:r>
              <a:rPr lang="en-US" sz="6000" b="0" i="0" u="none" strike="noStrike" cap="none" dirty="0">
                <a:solidFill>
                  <a:srgbClr val="1B456C"/>
                </a:solidFill>
                <a:latin typeface="Verdana"/>
                <a:ea typeface="Verdana"/>
                <a:cs typeface="Verdana"/>
                <a:sym typeface="Verdana"/>
              </a:rPr>
              <a:t>HY AN OPEN MARKET CONSULTATION?</a:t>
            </a:r>
            <a:endParaRPr sz="1400" b="0" i="0" u="none" strike="noStrike" cap="none" dirty="0">
              <a:solidFill>
                <a:srgbClr val="000000"/>
              </a:solidFill>
              <a:latin typeface="Arial"/>
              <a:ea typeface="Arial"/>
              <a:cs typeface="Arial"/>
              <a:sym typeface="Arial"/>
            </a:endParaRPr>
          </a:p>
        </p:txBody>
      </p:sp>
      <p:sp>
        <p:nvSpPr>
          <p:cNvPr id="591" name="Google Shape;591;p34"/>
          <p:cNvSpPr txBox="1"/>
          <p:nvPr/>
        </p:nvSpPr>
        <p:spPr>
          <a:xfrm>
            <a:off x="206375" y="6531228"/>
            <a:ext cx="11858625"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Verdana"/>
                <a:ea typeface="Verdana"/>
                <a:cs typeface="Verdana"/>
                <a:sym typeface="Verdana"/>
              </a:rPr>
              <a:t>Participation in the Open Market Consultation is not a prerequisite for participating in the Call for Tenders.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35"/>
          <p:cNvSpPr/>
          <p:nvPr/>
        </p:nvSpPr>
        <p:spPr>
          <a:xfrm>
            <a:off x="-1" y="0"/>
            <a:ext cx="6096001" cy="6858000"/>
          </a:xfrm>
          <a:prstGeom prst="rect">
            <a:avLst/>
          </a:prstGeom>
          <a:solidFill>
            <a:srgbClr val="BDD7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597" name="Google Shape;597;p35"/>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598" name="Google Shape;598;p35"/>
          <p:cNvSpPr txBox="1"/>
          <p:nvPr/>
        </p:nvSpPr>
        <p:spPr>
          <a:xfrm>
            <a:off x="775222" y="751720"/>
            <a:ext cx="4400936" cy="166199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1B456C"/>
                </a:solidFill>
                <a:latin typeface="Calibri"/>
                <a:ea typeface="Calibri"/>
                <a:cs typeface="Calibri"/>
                <a:sym typeface="Calibri"/>
              </a:rPr>
              <a:t>OMC activities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rgbClr val="1B456C"/>
              </a:solidFill>
              <a:latin typeface="Calibri"/>
              <a:ea typeface="Calibri"/>
              <a:cs typeface="Calibri"/>
              <a:sym typeface="Calibri"/>
            </a:endParaRPr>
          </a:p>
        </p:txBody>
      </p:sp>
      <p:sp>
        <p:nvSpPr>
          <p:cNvPr id="599" name="Google Shape;599;p35"/>
          <p:cNvSpPr/>
          <p:nvPr/>
        </p:nvSpPr>
        <p:spPr>
          <a:xfrm>
            <a:off x="7052738" y="140391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35"/>
          <p:cNvSpPr/>
          <p:nvPr/>
        </p:nvSpPr>
        <p:spPr>
          <a:xfrm>
            <a:off x="6997962" y="132087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5"/>
          <p:cNvGrpSpPr/>
          <p:nvPr/>
        </p:nvGrpSpPr>
        <p:grpSpPr>
          <a:xfrm>
            <a:off x="7856928" y="1103838"/>
            <a:ext cx="3382572" cy="1035503"/>
            <a:chOff x="0" y="-28575"/>
            <a:chExt cx="5286437" cy="1775478"/>
          </a:xfrm>
        </p:grpSpPr>
        <p:sp>
          <p:nvSpPr>
            <p:cNvPr id="602" name="Google Shape;602;p35"/>
            <p:cNvSpPr txBox="1"/>
            <p:nvPr/>
          </p:nvSpPr>
          <p:spPr>
            <a:xfrm>
              <a:off x="0" y="-28575"/>
              <a:ext cx="4757792" cy="6332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Local Events</a:t>
              </a:r>
              <a:endParaRPr sz="1400" b="0" i="0" u="none" strike="noStrike" cap="none" dirty="0">
                <a:solidFill>
                  <a:srgbClr val="000000"/>
                </a:solidFill>
                <a:latin typeface="Arial"/>
                <a:ea typeface="Arial"/>
                <a:cs typeface="Arial"/>
                <a:sym typeface="Arial"/>
              </a:endParaRPr>
            </a:p>
          </p:txBody>
        </p:sp>
        <p:sp>
          <p:nvSpPr>
            <p:cNvPr id="603" name="Google Shape;603;p35"/>
            <p:cNvSpPr txBox="1"/>
            <p:nvPr/>
          </p:nvSpPr>
          <p:spPr>
            <a:xfrm>
              <a:off x="0" y="638701"/>
              <a:ext cx="5286437" cy="110820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Each iProcureSecurity PCP procurer offers an event, preferably in their local language.</a:t>
              </a:r>
              <a:endParaRPr sz="1400" b="0" i="0" u="none" strike="noStrike" cap="none">
                <a:solidFill>
                  <a:srgbClr val="000000"/>
                </a:solidFill>
                <a:latin typeface="Arial"/>
                <a:ea typeface="Arial"/>
                <a:cs typeface="Arial"/>
                <a:sym typeface="Arial"/>
              </a:endParaRPr>
            </a:p>
          </p:txBody>
        </p:sp>
      </p:grpSp>
      <p:grpSp>
        <p:nvGrpSpPr>
          <p:cNvPr id="604" name="Google Shape;604;p35"/>
          <p:cNvGrpSpPr/>
          <p:nvPr/>
        </p:nvGrpSpPr>
        <p:grpSpPr>
          <a:xfrm>
            <a:off x="7856928" y="2609311"/>
            <a:ext cx="3382572" cy="1141749"/>
            <a:chOff x="0" y="-361156"/>
            <a:chExt cx="5116600" cy="3044657"/>
          </a:xfrm>
        </p:grpSpPr>
        <p:sp>
          <p:nvSpPr>
            <p:cNvPr id="605" name="Google Shape;605;p35"/>
            <p:cNvSpPr txBox="1"/>
            <p:nvPr/>
          </p:nvSpPr>
          <p:spPr>
            <a:xfrm>
              <a:off x="0" y="-361156"/>
              <a:ext cx="5116600" cy="580500"/>
            </a:xfrm>
            <a:prstGeom prst="rect">
              <a:avLst/>
            </a:prstGeom>
            <a:noFill/>
            <a:ln>
              <a:noFill/>
            </a:ln>
          </p:spPr>
          <p:txBody>
            <a:bodyPr spcFirstLastPara="1" wrap="square" lIns="0" tIns="0" rIns="0" bIns="0" anchor="t" anchorCtr="0">
              <a:spAutoFit/>
            </a:bodyPr>
            <a:lstStyle/>
            <a:p>
              <a:pPr marL="0" marR="0" lvl="0" indent="0" algn="l" rtl="0">
                <a:lnSpc>
                  <a:spcPct val="67708"/>
                </a:lnSpc>
                <a:spcBef>
                  <a:spcPts val="0"/>
                </a:spcBef>
                <a:spcAft>
                  <a:spcPts val="0"/>
                </a:spcAft>
                <a:buClr>
                  <a:srgbClr val="000000"/>
                </a:buClr>
                <a:buSzPts val="2400"/>
                <a:buFont typeface="Arial"/>
                <a:buNone/>
              </a:pPr>
              <a:r>
                <a:rPr lang="en-US" sz="2400" b="0" i="0" u="none" strike="noStrike" cap="none">
                  <a:solidFill>
                    <a:srgbClr val="191919"/>
                  </a:solidFill>
                  <a:latin typeface="Verdana"/>
                  <a:ea typeface="Verdana"/>
                  <a:cs typeface="Verdana"/>
                  <a:sym typeface="Verdana"/>
                </a:rPr>
                <a:t>International Event</a:t>
              </a:r>
              <a:endParaRPr sz="1400" b="0" i="0" u="none" strike="noStrike" cap="none">
                <a:solidFill>
                  <a:srgbClr val="000000"/>
                </a:solidFill>
                <a:latin typeface="Arial"/>
                <a:ea typeface="Arial"/>
                <a:cs typeface="Arial"/>
                <a:sym typeface="Arial"/>
              </a:endParaRPr>
            </a:p>
          </p:txBody>
        </p:sp>
        <p:sp>
          <p:nvSpPr>
            <p:cNvPr id="606" name="Google Shape;606;p35"/>
            <p:cNvSpPr txBox="1"/>
            <p:nvPr/>
          </p:nvSpPr>
          <p:spPr>
            <a:xfrm>
              <a:off x="0" y="384901"/>
              <a:ext cx="5116500" cy="229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24 March 2022. Webinar in English for market players in addition to the local events. Supplier Pitching session. See next slides for details.</a:t>
              </a:r>
              <a:endParaRPr sz="1400" b="0" i="0" u="none" strike="noStrike" cap="none">
                <a:solidFill>
                  <a:srgbClr val="000000"/>
                </a:solidFill>
                <a:latin typeface="Arial"/>
                <a:ea typeface="Arial"/>
                <a:cs typeface="Arial"/>
                <a:sym typeface="Arial"/>
              </a:endParaRPr>
            </a:p>
          </p:txBody>
        </p:sp>
      </p:grpSp>
      <p:grpSp>
        <p:nvGrpSpPr>
          <p:cNvPr id="607" name="Google Shape;607;p35"/>
          <p:cNvGrpSpPr/>
          <p:nvPr/>
        </p:nvGrpSpPr>
        <p:grpSpPr>
          <a:xfrm>
            <a:off x="7856928" y="4006208"/>
            <a:ext cx="3382572" cy="650955"/>
            <a:chOff x="0" y="-28575"/>
            <a:chExt cx="4757793" cy="1348503"/>
          </a:xfrm>
        </p:grpSpPr>
        <p:sp>
          <p:nvSpPr>
            <p:cNvPr id="608" name="Google Shape;608;p35"/>
            <p:cNvSpPr txBox="1"/>
            <p:nvPr/>
          </p:nvSpPr>
          <p:spPr>
            <a:xfrm>
              <a:off x="0" y="-28575"/>
              <a:ext cx="4757793" cy="7650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OMC Questionnaire</a:t>
              </a:r>
              <a:endParaRPr sz="1400" b="0" i="0" u="none" strike="noStrike" cap="none" dirty="0">
                <a:solidFill>
                  <a:srgbClr val="000000"/>
                </a:solidFill>
                <a:latin typeface="Arial"/>
                <a:ea typeface="Arial"/>
                <a:cs typeface="Arial"/>
                <a:sym typeface="Arial"/>
              </a:endParaRPr>
            </a:p>
          </p:txBody>
        </p:sp>
        <p:sp>
          <p:nvSpPr>
            <p:cNvPr id="609" name="Google Shape;609;p35"/>
            <p:cNvSpPr txBox="1"/>
            <p:nvPr/>
          </p:nvSpPr>
          <p:spPr>
            <a:xfrm>
              <a:off x="0" y="873619"/>
              <a:ext cx="4757793" cy="44630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See next slides for details.</a:t>
              </a:r>
              <a:endParaRPr sz="1400" b="0" i="0" u="none" strike="noStrike" cap="none">
                <a:solidFill>
                  <a:srgbClr val="000000"/>
                </a:solidFill>
                <a:latin typeface="Arial"/>
                <a:ea typeface="Arial"/>
                <a:cs typeface="Arial"/>
                <a:sym typeface="Arial"/>
              </a:endParaRPr>
            </a:p>
          </p:txBody>
        </p:sp>
      </p:grpSp>
      <p:grpSp>
        <p:nvGrpSpPr>
          <p:cNvPr id="610" name="Google Shape;610;p35"/>
          <p:cNvGrpSpPr/>
          <p:nvPr/>
        </p:nvGrpSpPr>
        <p:grpSpPr>
          <a:xfrm>
            <a:off x="7821507" y="5287120"/>
            <a:ext cx="3422667" cy="499195"/>
            <a:chOff x="0" y="-28575"/>
            <a:chExt cx="4757793" cy="1013487"/>
          </a:xfrm>
        </p:grpSpPr>
        <p:sp>
          <p:nvSpPr>
            <p:cNvPr id="611" name="Google Shape;611;p35"/>
            <p:cNvSpPr txBox="1"/>
            <p:nvPr/>
          </p:nvSpPr>
          <p:spPr>
            <a:xfrm>
              <a:off x="0" y="-28575"/>
              <a:ext cx="4757793" cy="441959"/>
            </a:xfrm>
            <a:prstGeom prst="rect">
              <a:avLst/>
            </a:prstGeom>
            <a:noFill/>
            <a:ln>
              <a:noFill/>
            </a:ln>
          </p:spPr>
          <p:txBody>
            <a:bodyPr spcFirstLastPara="1" wrap="square" lIns="0" tIns="0" rIns="0" bIns="0" anchor="t" anchorCtr="0">
              <a:spAutoFit/>
            </a:bodyPr>
            <a:lstStyle/>
            <a:p>
              <a:pPr marL="0" marR="0" lvl="0" indent="0" algn="l" rtl="0">
                <a:lnSpc>
                  <a:spcPct val="67708"/>
                </a:lnSpc>
                <a:spcBef>
                  <a:spcPts val="0"/>
                </a:spcBef>
                <a:spcAft>
                  <a:spcPts val="0"/>
                </a:spcAft>
                <a:buClr>
                  <a:srgbClr val="000000"/>
                </a:buClr>
                <a:buSzPts val="2400"/>
                <a:buFont typeface="Arial"/>
                <a:buNone/>
              </a:pPr>
              <a:r>
                <a:rPr lang="en-US" sz="2400" b="0" i="0" u="none" strike="noStrike" cap="none" dirty="0">
                  <a:solidFill>
                    <a:srgbClr val="191919"/>
                  </a:solidFill>
                  <a:latin typeface="Verdana"/>
                  <a:ea typeface="Verdana"/>
                  <a:cs typeface="Verdana"/>
                  <a:sym typeface="Verdana"/>
                </a:rPr>
                <a:t>Matchmaking</a:t>
              </a:r>
              <a:endParaRPr sz="1400" b="0" i="0" u="none" strike="noStrike" cap="none" dirty="0">
                <a:solidFill>
                  <a:srgbClr val="000000"/>
                </a:solidFill>
                <a:latin typeface="Arial"/>
                <a:ea typeface="Arial"/>
                <a:cs typeface="Arial"/>
                <a:sym typeface="Arial"/>
              </a:endParaRPr>
            </a:p>
          </p:txBody>
        </p:sp>
        <p:sp>
          <p:nvSpPr>
            <p:cNvPr id="612" name="Google Shape;612;p35"/>
            <p:cNvSpPr txBox="1"/>
            <p:nvPr/>
          </p:nvSpPr>
          <p:spPr>
            <a:xfrm>
              <a:off x="0" y="547508"/>
              <a:ext cx="4757793" cy="43740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See next slides for details.</a:t>
              </a:r>
              <a:endParaRPr sz="1400" b="0" i="0" u="none" strike="noStrike" cap="none">
                <a:solidFill>
                  <a:srgbClr val="000000"/>
                </a:solidFill>
                <a:latin typeface="Arial"/>
                <a:ea typeface="Arial"/>
                <a:cs typeface="Arial"/>
                <a:sym typeface="Arial"/>
              </a:endParaRPr>
            </a:p>
          </p:txBody>
        </p:sp>
      </p:grpSp>
      <p:sp>
        <p:nvSpPr>
          <p:cNvPr id="613" name="Google Shape;613;p35"/>
          <p:cNvSpPr/>
          <p:nvPr/>
        </p:nvSpPr>
        <p:spPr>
          <a:xfrm>
            <a:off x="7051894" y="2864679"/>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p:nvPr/>
        </p:nvSpPr>
        <p:spPr>
          <a:xfrm>
            <a:off x="6997118" y="2781638"/>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5"/>
          <p:cNvSpPr/>
          <p:nvPr/>
        </p:nvSpPr>
        <p:spPr>
          <a:xfrm>
            <a:off x="7056749" y="4160048"/>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5"/>
          <p:cNvSpPr/>
          <p:nvPr/>
        </p:nvSpPr>
        <p:spPr>
          <a:xfrm>
            <a:off x="7001973" y="4077007"/>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5"/>
          <p:cNvSpPr/>
          <p:nvPr/>
        </p:nvSpPr>
        <p:spPr>
          <a:xfrm>
            <a:off x="7052738" y="5428370"/>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5"/>
          <p:cNvSpPr/>
          <p:nvPr/>
        </p:nvSpPr>
        <p:spPr>
          <a:xfrm>
            <a:off x="6997962" y="5345329"/>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B456C"/>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9" name="Google Shape;619;p35" descr="Ein Bild, das Himmel, draußen, Straße, Tag enthält.&#10;&#10;Automatisch generierte Beschreibung"/>
          <p:cNvPicPr preferRelativeResize="0"/>
          <p:nvPr/>
        </p:nvPicPr>
        <p:blipFill rotWithShape="1">
          <a:blip r:embed="rId4">
            <a:alphaModFix amt="26000"/>
          </a:blip>
          <a:srcRect/>
          <a:stretch/>
        </p:blipFill>
        <p:spPr>
          <a:xfrm>
            <a:off x="241300" y="3141134"/>
            <a:ext cx="5575300" cy="371686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24" name="Google Shape;624;p36"/>
          <p:cNvGrpSpPr/>
          <p:nvPr/>
        </p:nvGrpSpPr>
        <p:grpSpPr>
          <a:xfrm>
            <a:off x="688976" y="1426126"/>
            <a:ext cx="7126549" cy="2461620"/>
            <a:chOff x="-3619498" y="-28601"/>
            <a:chExt cx="17307143" cy="5035253"/>
          </a:xfrm>
        </p:grpSpPr>
        <p:sp>
          <p:nvSpPr>
            <p:cNvPr id="625" name="Google Shape;625;p36"/>
            <p:cNvSpPr txBox="1"/>
            <p:nvPr/>
          </p:nvSpPr>
          <p:spPr>
            <a:xfrm>
              <a:off x="-3619498" y="3747536"/>
              <a:ext cx="16739775" cy="1259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91919"/>
                  </a:solidFill>
                  <a:latin typeface="Verdana"/>
                  <a:ea typeface="Verdana"/>
                  <a:cs typeface="Verdana"/>
                  <a:sym typeface="Verdana"/>
                </a:rPr>
                <a:t>Complete the OMC questionnaire and let us know your thoughts!</a:t>
              </a:r>
              <a:endParaRPr sz="1400" b="0" i="0" u="none" strike="noStrike" cap="none">
                <a:solidFill>
                  <a:srgbClr val="000000"/>
                </a:solidFill>
                <a:latin typeface="Arial"/>
                <a:ea typeface="Arial"/>
                <a:cs typeface="Arial"/>
                <a:sym typeface="Arial"/>
              </a:endParaRPr>
            </a:p>
          </p:txBody>
        </p:sp>
        <p:sp>
          <p:nvSpPr>
            <p:cNvPr id="626" name="Google Shape;626;p36"/>
            <p:cNvSpPr txBox="1"/>
            <p:nvPr/>
          </p:nvSpPr>
          <p:spPr>
            <a:xfrm>
              <a:off x="-3598331" y="-28601"/>
              <a:ext cx="17285976" cy="2754316"/>
            </a:xfrm>
            <a:prstGeom prst="rect">
              <a:avLst/>
            </a:prstGeom>
            <a:noFill/>
            <a:ln>
              <a:noFill/>
            </a:ln>
          </p:spPr>
          <p:txBody>
            <a:bodyPr spcFirstLastPara="1" wrap="square" lIns="0" tIns="0" rIns="0" bIns="0" anchor="t" anchorCtr="0">
              <a:spAutoFit/>
            </a:bodyPr>
            <a:lstStyle/>
            <a:p>
              <a:pPr marL="0" marR="0" lvl="0" indent="0" algn="l" rtl="0">
                <a:lnSpc>
                  <a:spcPct val="109687"/>
                </a:lnSpc>
                <a:spcBef>
                  <a:spcPts val="0"/>
                </a:spcBef>
                <a:spcAft>
                  <a:spcPts val="0"/>
                </a:spcAft>
                <a:buClr>
                  <a:srgbClr val="000000"/>
                </a:buClr>
                <a:buSzPts val="3200"/>
                <a:buFont typeface="Arial"/>
                <a:buNone/>
              </a:pPr>
              <a:r>
                <a:rPr lang="en-US" sz="3200" b="0" i="0" u="none" strike="noStrike" cap="none" dirty="0">
                  <a:solidFill>
                    <a:srgbClr val="191919"/>
                  </a:solidFill>
                  <a:latin typeface="Verdana"/>
                  <a:ea typeface="Verdana"/>
                  <a:cs typeface="Verdana"/>
                  <a:sym typeface="Verdana"/>
                </a:rPr>
                <a:t>We are aiming to improve the requirements with your feedback prior to the call launch</a:t>
              </a:r>
              <a:endParaRPr sz="1400" b="0" i="0" u="none" strike="noStrike" cap="none" dirty="0">
                <a:solidFill>
                  <a:srgbClr val="000000"/>
                </a:solidFill>
                <a:latin typeface="Arial"/>
                <a:ea typeface="Arial"/>
                <a:cs typeface="Arial"/>
                <a:sym typeface="Arial"/>
              </a:endParaRPr>
            </a:p>
          </p:txBody>
        </p:sp>
      </p:grpSp>
      <p:sp>
        <p:nvSpPr>
          <p:cNvPr id="627" name="Google Shape;627;p36">
            <a:hlinkClick r:id="rId3"/>
          </p:cNvPr>
          <p:cNvSpPr/>
          <p:nvPr/>
        </p:nvSpPr>
        <p:spPr>
          <a:xfrm>
            <a:off x="688976" y="4494685"/>
            <a:ext cx="2832857" cy="706923"/>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Verdana"/>
                <a:ea typeface="Verdana"/>
                <a:cs typeface="Verdana"/>
                <a:sym typeface="Verdana"/>
              </a:rPr>
              <a:t>QUESTIONNAIRE</a:t>
            </a:r>
            <a:endParaRPr sz="1800" b="0" i="0" u="none" strike="noStrike" cap="none" dirty="0">
              <a:solidFill>
                <a:schemeClr val="lt1"/>
              </a:solidFill>
              <a:latin typeface="Verdana"/>
              <a:ea typeface="Verdana"/>
              <a:cs typeface="Verdana"/>
              <a:sym typeface="Verdana"/>
            </a:endParaRPr>
          </a:p>
        </p:txBody>
      </p:sp>
      <p:sp>
        <p:nvSpPr>
          <p:cNvPr id="628" name="Google Shape;628;p36"/>
          <p:cNvSpPr/>
          <p:nvPr/>
        </p:nvSpPr>
        <p:spPr>
          <a:xfrm>
            <a:off x="3625850" y="4493444"/>
            <a:ext cx="2832857" cy="706923"/>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Verdana"/>
                <a:ea typeface="Verdana"/>
                <a:cs typeface="Verdana"/>
                <a:sym typeface="Verdana"/>
              </a:rPr>
              <a:t>SCOPE DOCUMENT</a:t>
            </a:r>
          </a:p>
          <a:p>
            <a:pPr lvl="0" algn="ctr">
              <a:buSzPts val="1800"/>
            </a:pPr>
            <a:r>
              <a:rPr lang="it-IT" sz="1200" dirty="0">
                <a:solidFill>
                  <a:schemeClr val="lt1"/>
                </a:solidFill>
                <a:latin typeface="Verdana"/>
                <a:ea typeface="Verdana"/>
                <a:cs typeface="Verdana"/>
                <a:sym typeface="Verdana"/>
              </a:rPr>
              <a:t>(</a:t>
            </a:r>
            <a:r>
              <a:rPr lang="it-IT" sz="1200" dirty="0" err="1">
                <a:solidFill>
                  <a:schemeClr val="lt1"/>
                </a:solidFill>
                <a:latin typeface="Verdana"/>
                <a:ea typeface="Verdana"/>
                <a:cs typeface="Verdana"/>
                <a:sym typeface="Verdana"/>
              </a:rPr>
              <a:t>included</a:t>
            </a:r>
            <a:r>
              <a:rPr lang="it-IT" sz="1200" dirty="0">
                <a:solidFill>
                  <a:schemeClr val="lt1"/>
                </a:solidFill>
                <a:latin typeface="Verdana"/>
                <a:ea typeface="Verdana"/>
                <a:cs typeface="Verdana"/>
                <a:sym typeface="Verdana"/>
              </a:rPr>
              <a:t> in the </a:t>
            </a:r>
            <a:r>
              <a:rPr lang="it-IT" sz="1200" dirty="0" err="1">
                <a:solidFill>
                  <a:schemeClr val="lt1"/>
                </a:solidFill>
                <a:latin typeface="Verdana"/>
                <a:ea typeface="Verdana"/>
                <a:cs typeface="Verdana"/>
                <a:sym typeface="Verdana"/>
              </a:rPr>
              <a:t>questionnaire</a:t>
            </a:r>
            <a:r>
              <a:rPr lang="it-IT" sz="1200" dirty="0">
                <a:solidFill>
                  <a:schemeClr val="lt1"/>
                </a:solidFill>
                <a:latin typeface="Verdana"/>
                <a:ea typeface="Verdana"/>
                <a:cs typeface="Verdana"/>
                <a:sym typeface="Verdana"/>
              </a:rPr>
              <a:t>)</a:t>
            </a:r>
            <a:endParaRPr sz="1200" b="0" i="0" u="none" strike="noStrike" cap="none" dirty="0">
              <a:solidFill>
                <a:schemeClr val="lt1"/>
              </a:solidFill>
              <a:latin typeface="Verdana"/>
              <a:ea typeface="Verdana"/>
              <a:cs typeface="Verdana"/>
              <a:sym typeface="Verdana"/>
            </a:endParaRPr>
          </a:p>
        </p:txBody>
      </p:sp>
      <p:sp>
        <p:nvSpPr>
          <p:cNvPr id="629" name="Google Shape;629;p36"/>
          <p:cNvSpPr/>
          <p:nvPr/>
        </p:nvSpPr>
        <p:spPr>
          <a:xfrm>
            <a:off x="8580216" y="4863945"/>
            <a:ext cx="3240000" cy="1649570"/>
          </a:xfrm>
          <a:prstGeom prst="rect">
            <a:avLst/>
          </a:prstGeom>
          <a:solidFill>
            <a:srgbClr val="E5F1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0" name="Google Shape;630;p36"/>
          <p:cNvGrpSpPr/>
          <p:nvPr/>
        </p:nvGrpSpPr>
        <p:grpSpPr>
          <a:xfrm>
            <a:off x="8849498" y="5266692"/>
            <a:ext cx="2885302" cy="873799"/>
            <a:chOff x="0" y="-28575"/>
            <a:chExt cx="4757793" cy="1488279"/>
          </a:xfrm>
        </p:grpSpPr>
        <p:sp>
          <p:nvSpPr>
            <p:cNvPr id="631" name="Google Shape;631;p36"/>
            <p:cNvSpPr txBox="1"/>
            <p:nvPr/>
          </p:nvSpPr>
          <p:spPr>
            <a:xfrm>
              <a:off x="0" y="-28575"/>
              <a:ext cx="4757793" cy="4717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91919"/>
                  </a:solidFill>
                  <a:latin typeface="Verdana"/>
                  <a:ea typeface="Verdana"/>
                  <a:cs typeface="Verdana"/>
                  <a:sym typeface="Verdana"/>
                </a:rPr>
                <a:t>Obtain market feedback</a:t>
              </a:r>
              <a:endParaRPr sz="1400" b="0" i="0" u="none" strike="noStrike" cap="none">
                <a:solidFill>
                  <a:srgbClr val="000000"/>
                </a:solidFill>
                <a:latin typeface="Arial"/>
                <a:ea typeface="Arial"/>
                <a:cs typeface="Arial"/>
                <a:sym typeface="Arial"/>
              </a:endParaRPr>
            </a:p>
          </p:txBody>
        </p:sp>
        <p:sp>
          <p:nvSpPr>
            <p:cNvPr id="632" name="Google Shape;632;p36"/>
            <p:cNvSpPr txBox="1"/>
            <p:nvPr/>
          </p:nvSpPr>
          <p:spPr>
            <a:xfrm>
              <a:off x="0" y="725805"/>
              <a:ext cx="4757793" cy="7338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91919"/>
                  </a:solidFill>
                  <a:latin typeface="Verdana"/>
                  <a:ea typeface="Verdana"/>
                  <a:cs typeface="Verdana"/>
                  <a:sym typeface="Verdana"/>
                </a:rPr>
                <a:t>Key for the success of the procurement</a:t>
              </a:r>
              <a:endParaRPr sz="1400" b="0" i="0" u="none" strike="noStrike" cap="none">
                <a:solidFill>
                  <a:srgbClr val="191919"/>
                </a:solidFill>
                <a:latin typeface="Verdana"/>
                <a:ea typeface="Verdana"/>
                <a:cs typeface="Verdana"/>
                <a:sym typeface="Verdana"/>
              </a:endParaRPr>
            </a:p>
          </p:txBody>
        </p:sp>
      </p:grpSp>
      <p:pic>
        <p:nvPicPr>
          <p:cNvPr id="633" name="Google Shape;633;p36"/>
          <p:cNvPicPr preferRelativeResize="0"/>
          <p:nvPr/>
        </p:nvPicPr>
        <p:blipFill rotWithShape="1">
          <a:blip r:embed="rId4">
            <a:alphaModFix/>
          </a:blip>
          <a:srcRect/>
          <a:stretch/>
        </p:blipFill>
        <p:spPr>
          <a:xfrm>
            <a:off x="9013656" y="285750"/>
            <a:ext cx="2853572" cy="345600"/>
          </a:xfrm>
          <a:prstGeom prst="rect">
            <a:avLst/>
          </a:prstGeom>
          <a:noFill/>
          <a:ln>
            <a:noFill/>
          </a:ln>
        </p:spPr>
      </p:pic>
      <p:pic>
        <p:nvPicPr>
          <p:cNvPr id="634" name="Google Shape;634;p36" descr="Ein Bild, das Person, stehend enthält.&#10;&#10;Automatisch generierte Beschreibung"/>
          <p:cNvPicPr preferRelativeResize="0"/>
          <p:nvPr/>
        </p:nvPicPr>
        <p:blipFill rotWithShape="1">
          <a:blip r:embed="rId5">
            <a:alphaModFix/>
          </a:blip>
          <a:srcRect l="13990" r="14835"/>
          <a:stretch/>
        </p:blipFill>
        <p:spPr>
          <a:xfrm>
            <a:off x="8582025" y="1824106"/>
            <a:ext cx="3240000" cy="3034828"/>
          </a:xfrm>
          <a:prstGeom prst="rect">
            <a:avLst/>
          </a:prstGeom>
          <a:noFill/>
          <a:ln>
            <a:noFill/>
          </a:ln>
        </p:spPr>
      </p:pic>
      <p:sp>
        <p:nvSpPr>
          <p:cNvPr id="2" name="Rectangle 1"/>
          <p:cNvSpPr/>
          <p:nvPr/>
        </p:nvSpPr>
        <p:spPr>
          <a:xfrm>
            <a:off x="645944" y="5436733"/>
            <a:ext cx="6096000" cy="523220"/>
          </a:xfrm>
          <a:prstGeom prst="rect">
            <a:avLst/>
          </a:prstGeom>
        </p:spPr>
        <p:txBody>
          <a:bodyPr>
            <a:spAutoFit/>
          </a:bodyPr>
          <a:lstStyle/>
          <a:p>
            <a:r>
              <a:rPr lang="it-IT" u="sng" dirty="0">
                <a:solidFill>
                  <a:srgbClr val="393939"/>
                </a:solidFill>
                <a:latin typeface="Verdana" panose="020B0604030504040204" pitchFamily="34" charset="0"/>
                <a:hlinkClick r:id="rId3"/>
              </a:rPr>
              <a:t>https://ec.europa.eu/eusurvey/runner/OMCiProcureSecurityPCP</a:t>
            </a:r>
            <a:endParaRPr lang="it-IT" dirty="0"/>
          </a:p>
          <a:p>
            <a:endParaRPr lang="it-I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7"/>
          <p:cNvSpPr/>
          <p:nvPr/>
        </p:nvSpPr>
        <p:spPr>
          <a:xfrm>
            <a:off x="0" y="4400550"/>
            <a:ext cx="12192000" cy="2457449"/>
          </a:xfrm>
          <a:prstGeom prst="rect">
            <a:avLst/>
          </a:prstGeom>
          <a:solidFill>
            <a:srgbClr val="1B45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42" name="Google Shape;642;p37"/>
          <p:cNvSpPr txBox="1"/>
          <p:nvPr/>
        </p:nvSpPr>
        <p:spPr>
          <a:xfrm>
            <a:off x="328804" y="182090"/>
            <a:ext cx="8500872" cy="507255"/>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00000"/>
              </a:buClr>
              <a:buSzPts val="2800"/>
              <a:buFont typeface="Arial"/>
              <a:buNone/>
            </a:pPr>
            <a:r>
              <a:rPr lang="en-US" sz="2800" b="0" i="0" u="none" strike="noStrike" cap="none" dirty="0">
                <a:solidFill>
                  <a:srgbClr val="D9325D"/>
                </a:solidFill>
                <a:latin typeface="Verdana"/>
                <a:ea typeface="Verdana"/>
                <a:cs typeface="Verdana"/>
                <a:sym typeface="Verdana"/>
              </a:rPr>
              <a:t>C</a:t>
            </a:r>
            <a:r>
              <a:rPr lang="en-US" sz="2800" b="0" i="0" u="none" strike="noStrike" cap="none" dirty="0">
                <a:solidFill>
                  <a:srgbClr val="1B456C"/>
                </a:solidFill>
                <a:latin typeface="Verdana"/>
                <a:ea typeface="Verdana"/>
                <a:cs typeface="Verdana"/>
                <a:sym typeface="Verdana"/>
              </a:rPr>
              <a:t>reation of a competitive consortium</a:t>
            </a:r>
            <a:endParaRPr sz="1400" b="0" i="0" u="none" strike="noStrike" cap="none" dirty="0">
              <a:solidFill>
                <a:srgbClr val="000000"/>
              </a:solidFill>
              <a:latin typeface="Arial"/>
              <a:ea typeface="Arial"/>
              <a:cs typeface="Arial"/>
              <a:sym typeface="Arial"/>
            </a:endParaRPr>
          </a:p>
        </p:txBody>
      </p:sp>
      <p:pic>
        <p:nvPicPr>
          <p:cNvPr id="643" name="Google Shape;643;p37"/>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644" name="Google Shape;644;p37"/>
          <p:cNvSpPr txBox="1"/>
          <p:nvPr/>
        </p:nvSpPr>
        <p:spPr>
          <a:xfrm>
            <a:off x="266700" y="709910"/>
            <a:ext cx="6829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1B456C"/>
                </a:solidFill>
                <a:latin typeface="Calibri"/>
                <a:ea typeface="Calibri"/>
                <a:cs typeface="Calibri"/>
                <a:sym typeface="Calibri"/>
              </a:rPr>
              <a:t>We encourage suppliers which cannot cover the whole </a:t>
            </a:r>
            <a:r>
              <a:rPr lang="en-US" sz="1800" b="0" i="0" u="none" strike="noStrike" cap="none" dirty="0" err="1">
                <a:solidFill>
                  <a:srgbClr val="1B456C"/>
                </a:solidFill>
                <a:latin typeface="Calibri"/>
                <a:ea typeface="Calibri"/>
                <a:cs typeface="Calibri"/>
                <a:sym typeface="Calibri"/>
              </a:rPr>
              <a:t>iProcureSecurity</a:t>
            </a:r>
            <a:r>
              <a:rPr lang="en-US" sz="1800" b="0" i="0" u="none" strike="noStrike" cap="none" dirty="0">
                <a:solidFill>
                  <a:srgbClr val="1B456C"/>
                </a:solidFill>
                <a:latin typeface="Calibri"/>
                <a:ea typeface="Calibri"/>
                <a:cs typeface="Calibri"/>
                <a:sym typeface="Calibri"/>
              </a:rPr>
              <a:t> PCP scope to team up with other </a:t>
            </a:r>
            <a:r>
              <a:rPr lang="en-US" sz="1800" b="0" i="0" u="none" strike="noStrike" cap="none" dirty="0" err="1">
                <a:solidFill>
                  <a:srgbClr val="1B456C"/>
                </a:solidFill>
                <a:latin typeface="Calibri"/>
                <a:ea typeface="Calibri"/>
                <a:cs typeface="Calibri"/>
                <a:sym typeface="Calibri"/>
              </a:rPr>
              <a:t>organisations</a:t>
            </a:r>
            <a:r>
              <a:rPr lang="en-US" sz="1800" b="0" i="0" u="none" strike="noStrike" cap="none" dirty="0">
                <a:solidFill>
                  <a:srgbClr val="1B456C"/>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645" name="Google Shape;645;p37"/>
          <p:cNvSpPr/>
          <p:nvPr/>
        </p:nvSpPr>
        <p:spPr>
          <a:xfrm>
            <a:off x="0" y="1990724"/>
            <a:ext cx="12192000" cy="2409825"/>
          </a:xfrm>
          <a:prstGeom prst="rect">
            <a:avLst/>
          </a:prstGeom>
          <a:solidFill>
            <a:srgbClr val="BDD7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46" name="Google Shape;646;p37"/>
          <p:cNvGrpSpPr/>
          <p:nvPr/>
        </p:nvGrpSpPr>
        <p:grpSpPr>
          <a:xfrm>
            <a:off x="4431788" y="2478428"/>
            <a:ext cx="7288357" cy="1466731"/>
            <a:chOff x="0" y="-5080"/>
            <a:chExt cx="13317995" cy="2832456"/>
          </a:xfrm>
        </p:grpSpPr>
        <p:sp>
          <p:nvSpPr>
            <p:cNvPr id="647" name="Google Shape;647;p37"/>
            <p:cNvSpPr txBox="1"/>
            <p:nvPr/>
          </p:nvSpPr>
          <p:spPr>
            <a:xfrm>
              <a:off x="0" y="-5080"/>
              <a:ext cx="10860109" cy="569594"/>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2400"/>
                <a:buFont typeface="Arial"/>
                <a:buNone/>
              </a:pPr>
              <a:r>
                <a:rPr lang="en-US" sz="2400" b="0" i="0" u="none" strike="noStrike" cap="none" dirty="0">
                  <a:solidFill>
                    <a:srgbClr val="1B456C"/>
                  </a:solidFill>
                  <a:latin typeface="Verdana"/>
                  <a:ea typeface="Verdana"/>
                  <a:cs typeface="Verdana"/>
                  <a:sym typeface="Verdana"/>
                </a:rPr>
                <a:t>MATCHMAKING TOOL </a:t>
              </a:r>
              <a:endParaRPr sz="1400" b="0" i="0" u="none" strike="noStrike" cap="none" dirty="0">
                <a:solidFill>
                  <a:srgbClr val="000000"/>
                </a:solidFill>
                <a:latin typeface="Arial"/>
                <a:ea typeface="Arial"/>
                <a:cs typeface="Arial"/>
                <a:sym typeface="Arial"/>
              </a:endParaRPr>
            </a:p>
          </p:txBody>
        </p:sp>
        <p:sp>
          <p:nvSpPr>
            <p:cNvPr id="648" name="Google Shape;648;p37"/>
            <p:cNvSpPr txBox="1"/>
            <p:nvPr/>
          </p:nvSpPr>
          <p:spPr>
            <a:xfrm>
              <a:off x="0" y="1013841"/>
              <a:ext cx="13317995" cy="1813535"/>
            </a:xfrm>
            <a:prstGeom prst="rect">
              <a:avLst/>
            </a:prstGeom>
            <a:noFill/>
            <a:ln>
              <a:noFill/>
            </a:ln>
          </p:spPr>
          <p:txBody>
            <a:bodyPr spcFirstLastPara="1" wrap="square" lIns="0" tIns="0" rIns="0" bIns="0" anchor="t" anchorCtr="0">
              <a:spAutoFit/>
            </a:bodyPr>
            <a:lstStyle/>
            <a:p>
              <a:pPr marL="0" marR="0" lvl="0" indent="0" algn="l" rtl="0">
                <a:lnSpc>
                  <a:spcPct val="112500"/>
                </a:lnSpc>
                <a:spcBef>
                  <a:spcPts val="0"/>
                </a:spcBef>
                <a:spcAft>
                  <a:spcPts val="0"/>
                </a:spcAft>
                <a:buClr>
                  <a:srgbClr val="000000"/>
                </a:buClr>
                <a:buSzPts val="2000"/>
                <a:buFont typeface="Arial"/>
                <a:buNone/>
              </a:pPr>
              <a:r>
                <a:rPr lang="en-US" sz="1800" b="0" i="0" u="none" strike="noStrike" cap="none">
                  <a:solidFill>
                    <a:srgbClr val="1B456C"/>
                  </a:solidFill>
                  <a:latin typeface="Verdana"/>
                  <a:ea typeface="Verdana"/>
                  <a:cs typeface="Verdana"/>
                  <a:sym typeface="Verdana"/>
                </a:rPr>
                <a:t>Fill in the Market Consultation questionnaire to get support for your partner search </a:t>
              </a:r>
              <a:endParaRPr sz="1800" b="0" i="0" u="none" strike="noStrike" cap="none">
                <a:solidFill>
                  <a:srgbClr val="000000"/>
                </a:solidFill>
                <a:latin typeface="Arial"/>
                <a:ea typeface="Arial"/>
                <a:cs typeface="Arial"/>
                <a:sym typeface="Arial"/>
              </a:endParaRPr>
            </a:p>
            <a:p>
              <a:pPr marL="0" marR="0" lvl="0" indent="0" algn="l" rtl="0">
                <a:lnSpc>
                  <a:spcPct val="112500"/>
                </a:lnSpc>
                <a:spcBef>
                  <a:spcPts val="0"/>
                </a:spcBef>
                <a:spcAft>
                  <a:spcPts val="0"/>
                </a:spcAft>
                <a:buClr>
                  <a:srgbClr val="000000"/>
                </a:buClr>
                <a:buSzPts val="2000"/>
                <a:buFont typeface="Arial"/>
                <a:buNone/>
              </a:pPr>
              <a:r>
                <a:rPr lang="en-US" sz="1800" b="0" i="0" u="none" strike="noStrike" cap="none">
                  <a:solidFill>
                    <a:srgbClr val="1B456C"/>
                  </a:solidFill>
                  <a:highlight>
                    <a:srgbClr val="FFFF00"/>
                  </a:highlight>
                  <a:latin typeface="Verdana"/>
                  <a:ea typeface="Verdana"/>
                  <a:cs typeface="Verdana"/>
                  <a:sym typeface="Verdana"/>
                </a:rPr>
                <a:t>pcp.iprocuresecurity.eu/matchmaking/</a:t>
              </a:r>
              <a:endParaRPr sz="1800" b="0" i="0" u="none" strike="noStrike" cap="none">
                <a:solidFill>
                  <a:srgbClr val="000000"/>
                </a:solidFill>
                <a:latin typeface="Arial"/>
                <a:ea typeface="Arial"/>
                <a:cs typeface="Arial"/>
                <a:sym typeface="Arial"/>
              </a:endParaRPr>
            </a:p>
          </p:txBody>
        </p:sp>
      </p:grpSp>
      <p:grpSp>
        <p:nvGrpSpPr>
          <p:cNvPr id="649" name="Google Shape;649;p37"/>
          <p:cNvGrpSpPr/>
          <p:nvPr/>
        </p:nvGrpSpPr>
        <p:grpSpPr>
          <a:xfrm>
            <a:off x="4422595" y="4830168"/>
            <a:ext cx="7517359" cy="1760166"/>
            <a:chOff x="-4" y="-5080"/>
            <a:chExt cx="16345712" cy="2959650"/>
          </a:xfrm>
        </p:grpSpPr>
        <p:sp>
          <p:nvSpPr>
            <p:cNvPr id="650" name="Google Shape;650;p37"/>
            <p:cNvSpPr txBox="1"/>
            <p:nvPr/>
          </p:nvSpPr>
          <p:spPr>
            <a:xfrm>
              <a:off x="0" y="-5080"/>
              <a:ext cx="16097175" cy="58996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2400"/>
                <a:buFont typeface="Arial"/>
                <a:buNone/>
              </a:pPr>
              <a:r>
                <a:rPr lang="en-US" sz="2400" b="0" i="0" u="none" strike="noStrike" cap="none" dirty="0">
                  <a:solidFill>
                    <a:schemeClr val="lt1"/>
                  </a:solidFill>
                  <a:latin typeface="Verdana"/>
                  <a:ea typeface="Verdana"/>
                  <a:cs typeface="Verdana"/>
                  <a:sym typeface="Verdana"/>
                </a:rPr>
                <a:t>PITCHING AT THE INTERNATIONAL WEBINAR</a:t>
              </a:r>
              <a:endParaRPr sz="1400" b="0" i="0" u="none" strike="noStrike" cap="none" dirty="0">
                <a:solidFill>
                  <a:srgbClr val="000000"/>
                </a:solidFill>
                <a:latin typeface="Arial"/>
                <a:ea typeface="Arial"/>
                <a:cs typeface="Arial"/>
                <a:sym typeface="Arial"/>
              </a:endParaRPr>
            </a:p>
          </p:txBody>
        </p:sp>
        <p:sp>
          <p:nvSpPr>
            <p:cNvPr id="651" name="Google Shape;651;p37"/>
            <p:cNvSpPr txBox="1"/>
            <p:nvPr/>
          </p:nvSpPr>
          <p:spPr>
            <a:xfrm>
              <a:off x="-4" y="849149"/>
              <a:ext cx="16345712" cy="2105421"/>
            </a:xfrm>
            <a:prstGeom prst="rect">
              <a:avLst/>
            </a:prstGeom>
            <a:noFill/>
            <a:ln>
              <a:noFill/>
            </a:ln>
          </p:spPr>
          <p:txBody>
            <a:bodyPr spcFirstLastPara="1" wrap="square" lIns="0" tIns="0" rIns="0" bIns="0" anchor="t" anchorCtr="0">
              <a:spAutoFit/>
            </a:bodyPr>
            <a:lstStyle/>
            <a:p>
              <a:pPr marL="0" marR="0" lvl="0" indent="0" algn="l" rtl="0">
                <a:lnSpc>
                  <a:spcPct val="112500"/>
                </a:lnSpc>
                <a:spcBef>
                  <a:spcPts val="0"/>
                </a:spcBef>
                <a:spcAft>
                  <a:spcPts val="0"/>
                </a:spcAft>
                <a:buClr>
                  <a:srgbClr val="000000"/>
                </a:buClr>
                <a:buSzPts val="2000"/>
                <a:buFont typeface="Arial"/>
                <a:buNone/>
              </a:pPr>
              <a:r>
                <a:rPr lang="en-US" sz="1800" b="0" i="0" u="none" strike="noStrike" cap="none">
                  <a:solidFill>
                    <a:schemeClr val="lt1"/>
                  </a:solidFill>
                  <a:latin typeface="Verdana"/>
                  <a:ea typeface="Verdana"/>
                  <a:cs typeface="Verdana"/>
                  <a:sym typeface="Verdana"/>
                </a:rPr>
                <a:t>Participate in in a dedicated pitching session at the international event and meet other organisations looking for partnership. If you have not yet stated a preference while registering for the OMC, send an email to office@iprocuresecurity.eu</a:t>
              </a:r>
              <a:endParaRPr sz="1400" b="0" i="0" u="none" strike="noStrike" cap="none">
                <a:solidFill>
                  <a:schemeClr val="dk1"/>
                </a:solidFill>
                <a:highlight>
                  <a:srgbClr val="FFFF00"/>
                </a:highlight>
                <a:latin typeface="Verdana"/>
                <a:ea typeface="Verdana"/>
                <a:cs typeface="Verdana"/>
                <a:sym typeface="Verdana"/>
              </a:endParaRPr>
            </a:p>
          </p:txBody>
        </p:sp>
      </p:grpSp>
      <p:pic>
        <p:nvPicPr>
          <p:cNvPr id="652" name="Google Shape;652;p37" descr="Ein Bild, das Text, Sitz, Vektorgrafiken enthält.&#10;&#10;Automatisch generierte Beschreibung"/>
          <p:cNvPicPr preferRelativeResize="0"/>
          <p:nvPr/>
        </p:nvPicPr>
        <p:blipFill rotWithShape="1">
          <a:blip r:embed="rId4">
            <a:alphaModFix/>
          </a:blip>
          <a:srcRect/>
          <a:stretch/>
        </p:blipFill>
        <p:spPr>
          <a:xfrm>
            <a:off x="1762125" y="4448175"/>
            <a:ext cx="2295525" cy="2295525"/>
          </a:xfrm>
          <a:prstGeom prst="rect">
            <a:avLst/>
          </a:prstGeom>
          <a:noFill/>
          <a:ln>
            <a:noFill/>
          </a:ln>
        </p:spPr>
      </p:pic>
      <p:pic>
        <p:nvPicPr>
          <p:cNvPr id="653" name="Google Shape;653;p37" descr="Ein Bild, das Outdoorobjekt enthält.&#10;&#10;Automatisch generierte Beschreibung"/>
          <p:cNvPicPr preferRelativeResize="0"/>
          <p:nvPr/>
        </p:nvPicPr>
        <p:blipFill rotWithShape="1">
          <a:blip r:embed="rId5">
            <a:alphaModFix/>
          </a:blip>
          <a:srcRect/>
          <a:stretch/>
        </p:blipFill>
        <p:spPr>
          <a:xfrm>
            <a:off x="1704974" y="1981199"/>
            <a:ext cx="2409825" cy="24098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38"/>
          <p:cNvPicPr preferRelativeResize="0"/>
          <p:nvPr/>
        </p:nvPicPr>
        <p:blipFill rotWithShape="1">
          <a:blip r:embed="rId3">
            <a:alphaModFix/>
          </a:blip>
          <a:srcRect/>
          <a:stretch/>
        </p:blipFill>
        <p:spPr>
          <a:xfrm>
            <a:off x="9013656" y="285750"/>
            <a:ext cx="2853572" cy="345600"/>
          </a:xfrm>
          <a:prstGeom prst="rect">
            <a:avLst/>
          </a:prstGeom>
          <a:noFill/>
          <a:ln>
            <a:noFill/>
          </a:ln>
        </p:spPr>
      </p:pic>
      <p:pic>
        <p:nvPicPr>
          <p:cNvPr id="659" name="Google Shape;659;p38"/>
          <p:cNvPicPr preferRelativeResize="0"/>
          <p:nvPr/>
        </p:nvPicPr>
        <p:blipFill rotWithShape="1">
          <a:blip r:embed="rId4">
            <a:alphaModFix amt="16000"/>
          </a:blip>
          <a:srcRect t="28729" b="40119"/>
          <a:stretch/>
        </p:blipFill>
        <p:spPr>
          <a:xfrm>
            <a:off x="0" y="0"/>
            <a:ext cx="12192000" cy="3932504"/>
          </a:xfrm>
          <a:prstGeom prst="rect">
            <a:avLst/>
          </a:prstGeom>
          <a:noFill/>
          <a:ln>
            <a:noFill/>
          </a:ln>
        </p:spPr>
      </p:pic>
      <p:cxnSp>
        <p:nvCxnSpPr>
          <p:cNvPr id="660" name="Google Shape;660;p38"/>
          <p:cNvCxnSpPr/>
          <p:nvPr/>
        </p:nvCxnSpPr>
        <p:spPr>
          <a:xfrm>
            <a:off x="3043144" y="4722159"/>
            <a:ext cx="1193374" cy="0"/>
          </a:xfrm>
          <a:prstGeom prst="straightConnector1">
            <a:avLst/>
          </a:prstGeom>
          <a:noFill/>
          <a:ln w="28575" cap="flat" cmpd="sng">
            <a:solidFill>
              <a:srgbClr val="1B456C"/>
            </a:solidFill>
            <a:prstDash val="solid"/>
            <a:miter lim="800000"/>
            <a:headEnd type="none" w="sm" len="sm"/>
            <a:tailEnd type="none" w="sm" len="sm"/>
          </a:ln>
        </p:spPr>
      </p:cxnSp>
      <p:sp>
        <p:nvSpPr>
          <p:cNvPr id="661" name="Google Shape;661;p38"/>
          <p:cNvSpPr/>
          <p:nvPr/>
        </p:nvSpPr>
        <p:spPr>
          <a:xfrm rot="5400000">
            <a:off x="5445924" y="-2210331"/>
            <a:ext cx="1300155" cy="9144001"/>
          </a:xfrm>
          <a:prstGeom prst="rect">
            <a:avLst/>
          </a:prstGeom>
          <a:solidFill>
            <a:srgbClr val="BDD7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8"/>
          <p:cNvSpPr/>
          <p:nvPr/>
        </p:nvSpPr>
        <p:spPr>
          <a:xfrm>
            <a:off x="1936440" y="5052197"/>
            <a:ext cx="1740332" cy="1340073"/>
          </a:xfrm>
          <a:prstGeom prst="rect">
            <a:avLst/>
          </a:prstGeom>
          <a:solidFill>
            <a:srgbClr val="BDD7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3" name="Google Shape;663;p38"/>
          <p:cNvGrpSpPr/>
          <p:nvPr/>
        </p:nvGrpSpPr>
        <p:grpSpPr>
          <a:xfrm>
            <a:off x="2038351" y="4492682"/>
            <a:ext cx="1538099" cy="947636"/>
            <a:chOff x="0" y="0"/>
            <a:chExt cx="4101596" cy="2527029"/>
          </a:xfrm>
        </p:grpSpPr>
        <p:sp>
          <p:nvSpPr>
            <p:cNvPr id="664" name="Google Shape;664;p38"/>
            <p:cNvSpPr/>
            <p:nvPr/>
          </p:nvSpPr>
          <p:spPr>
            <a:xfrm>
              <a:off x="1422148" y="0"/>
              <a:ext cx="1257300" cy="12573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E6A5D"/>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65" name="Google Shape;665;p38"/>
            <p:cNvSpPr txBox="1"/>
            <p:nvPr/>
          </p:nvSpPr>
          <p:spPr>
            <a:xfrm>
              <a:off x="1683354" y="418043"/>
              <a:ext cx="734888" cy="531771"/>
            </a:xfrm>
            <a:prstGeom prst="rect">
              <a:avLst/>
            </a:prstGeom>
            <a:noFill/>
            <a:ln>
              <a:noFill/>
            </a:ln>
          </p:spPr>
          <p:txBody>
            <a:bodyPr spcFirstLastPara="1" wrap="square" lIns="0" tIns="0" rIns="0" bIns="0" anchor="t" anchorCtr="0">
              <a:spAutoFit/>
            </a:bodyPr>
            <a:lstStyle/>
            <a:p>
              <a:pPr marL="0" marR="0" lvl="0" indent="0" algn="ctr" rtl="0">
                <a:lnSpc>
                  <a:spcPct val="108333"/>
                </a:lnSpc>
                <a:spcBef>
                  <a:spcPts val="0"/>
                </a:spcBef>
                <a:spcAft>
                  <a:spcPts val="0"/>
                </a:spcAft>
                <a:buClr>
                  <a:srgbClr val="000000"/>
                </a:buClr>
                <a:buSzPts val="1200"/>
                <a:buFont typeface="Arial"/>
                <a:buNone/>
              </a:pPr>
              <a:r>
                <a:rPr lang="en-US" sz="1200" b="0" i="0" u="none" strike="noStrike" cap="none" dirty="0">
                  <a:solidFill>
                    <a:srgbClr val="1B456C"/>
                  </a:solidFill>
                  <a:latin typeface="Verdana" panose="020B0604030504040204" pitchFamily="34" charset="0"/>
                  <a:ea typeface="Verdana" panose="020B0604030504040204" pitchFamily="34" charset="0"/>
                  <a:cs typeface="Verdana"/>
                  <a:sym typeface="Verdana"/>
                </a:rPr>
                <a:t>01</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666" name="Google Shape;666;p38"/>
            <p:cNvSpPr txBox="1"/>
            <p:nvPr/>
          </p:nvSpPr>
          <p:spPr>
            <a:xfrm>
              <a:off x="0" y="1788365"/>
              <a:ext cx="4101596"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456C"/>
                  </a:solidFill>
                  <a:latin typeface="Verdana" panose="020B0604030504040204" pitchFamily="34" charset="0"/>
                  <a:ea typeface="Verdana" panose="020B0604030504040204" pitchFamily="34" charset="0"/>
                  <a:cs typeface="Verdana"/>
                  <a:sym typeface="Verdana"/>
                </a:rPr>
                <a:t>OMC</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grpSp>
      <p:grpSp>
        <p:nvGrpSpPr>
          <p:cNvPr id="667" name="Google Shape;667;p38"/>
          <p:cNvGrpSpPr/>
          <p:nvPr/>
        </p:nvGrpSpPr>
        <p:grpSpPr>
          <a:xfrm>
            <a:off x="5326952" y="4492682"/>
            <a:ext cx="1538099" cy="947636"/>
            <a:chOff x="0" y="0"/>
            <a:chExt cx="4101596" cy="2527029"/>
          </a:xfrm>
        </p:grpSpPr>
        <p:sp>
          <p:nvSpPr>
            <p:cNvPr id="668" name="Google Shape;668;p38"/>
            <p:cNvSpPr/>
            <p:nvPr/>
          </p:nvSpPr>
          <p:spPr>
            <a:xfrm>
              <a:off x="1422148" y="0"/>
              <a:ext cx="1257300" cy="12573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E6A5D"/>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69" name="Google Shape;669;p38"/>
            <p:cNvSpPr txBox="1"/>
            <p:nvPr/>
          </p:nvSpPr>
          <p:spPr>
            <a:xfrm>
              <a:off x="1683354" y="401109"/>
              <a:ext cx="734888" cy="531771"/>
            </a:xfrm>
            <a:prstGeom prst="rect">
              <a:avLst/>
            </a:prstGeom>
            <a:noFill/>
            <a:ln>
              <a:noFill/>
            </a:ln>
          </p:spPr>
          <p:txBody>
            <a:bodyPr spcFirstLastPara="1" wrap="square" lIns="0" tIns="0" rIns="0" bIns="0" anchor="t" anchorCtr="0">
              <a:spAutoFit/>
            </a:bodyPr>
            <a:lstStyle/>
            <a:p>
              <a:pPr marL="0" marR="0" lvl="0" indent="0" algn="ctr" rtl="0">
                <a:lnSpc>
                  <a:spcPct val="108333"/>
                </a:lnSpc>
                <a:spcBef>
                  <a:spcPts val="0"/>
                </a:spcBef>
                <a:spcAft>
                  <a:spcPts val="0"/>
                </a:spcAft>
                <a:buClr>
                  <a:srgbClr val="000000"/>
                </a:buClr>
                <a:buSzPts val="1200"/>
                <a:buFont typeface="Arial"/>
                <a:buNone/>
              </a:pPr>
              <a:r>
                <a:rPr lang="en-US" sz="1200" b="0" i="0" u="none" strike="noStrike" cap="none">
                  <a:solidFill>
                    <a:srgbClr val="1B456C"/>
                  </a:solidFill>
                  <a:latin typeface="Verdana" panose="020B0604030504040204" pitchFamily="34" charset="0"/>
                  <a:ea typeface="Verdana" panose="020B0604030504040204" pitchFamily="34" charset="0"/>
                  <a:cs typeface="Verdana"/>
                  <a:sym typeface="Verdana"/>
                </a:rPr>
                <a:t>03</a:t>
              </a: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70" name="Google Shape;670;p38"/>
            <p:cNvSpPr txBox="1"/>
            <p:nvPr/>
          </p:nvSpPr>
          <p:spPr>
            <a:xfrm>
              <a:off x="0" y="1788365"/>
              <a:ext cx="4101596"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91919"/>
                  </a:solidFill>
                  <a:latin typeface="Verdana" panose="020B0604030504040204" pitchFamily="34" charset="0"/>
                  <a:ea typeface="Verdana" panose="020B0604030504040204" pitchFamily="34" charset="0"/>
                  <a:cs typeface="Verdana"/>
                  <a:sym typeface="Verdana"/>
                </a:rPr>
                <a:t>PHASE I</a:t>
              </a: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grpSp>
      <p:grpSp>
        <p:nvGrpSpPr>
          <p:cNvPr id="671" name="Google Shape;671;p38"/>
          <p:cNvGrpSpPr/>
          <p:nvPr/>
        </p:nvGrpSpPr>
        <p:grpSpPr>
          <a:xfrm>
            <a:off x="6971252" y="4492682"/>
            <a:ext cx="1538099" cy="947636"/>
            <a:chOff x="0" y="0"/>
            <a:chExt cx="4101596" cy="2527029"/>
          </a:xfrm>
        </p:grpSpPr>
        <p:sp>
          <p:nvSpPr>
            <p:cNvPr id="672" name="Google Shape;672;p38"/>
            <p:cNvSpPr/>
            <p:nvPr/>
          </p:nvSpPr>
          <p:spPr>
            <a:xfrm>
              <a:off x="1422148" y="0"/>
              <a:ext cx="1257300" cy="12573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E6A5D"/>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73" name="Google Shape;673;p38"/>
            <p:cNvSpPr txBox="1"/>
            <p:nvPr/>
          </p:nvSpPr>
          <p:spPr>
            <a:xfrm>
              <a:off x="1683354" y="401109"/>
              <a:ext cx="734888" cy="531771"/>
            </a:xfrm>
            <a:prstGeom prst="rect">
              <a:avLst/>
            </a:prstGeom>
            <a:noFill/>
            <a:ln>
              <a:noFill/>
            </a:ln>
          </p:spPr>
          <p:txBody>
            <a:bodyPr spcFirstLastPara="1" wrap="square" lIns="0" tIns="0" rIns="0" bIns="0" anchor="t" anchorCtr="0">
              <a:spAutoFit/>
            </a:bodyPr>
            <a:lstStyle/>
            <a:p>
              <a:pPr marL="0" marR="0" lvl="0" indent="0" algn="ctr" rtl="0">
                <a:lnSpc>
                  <a:spcPct val="108333"/>
                </a:lnSpc>
                <a:spcBef>
                  <a:spcPts val="0"/>
                </a:spcBef>
                <a:spcAft>
                  <a:spcPts val="0"/>
                </a:spcAft>
                <a:buClr>
                  <a:srgbClr val="000000"/>
                </a:buClr>
                <a:buSzPts val="1200"/>
                <a:buFont typeface="Arial"/>
                <a:buNone/>
              </a:pPr>
              <a:r>
                <a:rPr lang="en-US" sz="1200" b="0" i="0" u="none" strike="noStrike" cap="none">
                  <a:solidFill>
                    <a:srgbClr val="1B456C"/>
                  </a:solidFill>
                  <a:latin typeface="Verdana" panose="020B0604030504040204" pitchFamily="34" charset="0"/>
                  <a:ea typeface="Verdana" panose="020B0604030504040204" pitchFamily="34" charset="0"/>
                  <a:cs typeface="Verdana"/>
                  <a:sym typeface="Verdana"/>
                </a:rPr>
                <a:t>04</a:t>
              </a: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74" name="Google Shape;674;p38"/>
            <p:cNvSpPr txBox="1"/>
            <p:nvPr/>
          </p:nvSpPr>
          <p:spPr>
            <a:xfrm>
              <a:off x="0" y="1788365"/>
              <a:ext cx="4101596"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91919"/>
                  </a:solidFill>
                  <a:latin typeface="Verdana" panose="020B0604030504040204" pitchFamily="34" charset="0"/>
                  <a:ea typeface="Verdana" panose="020B0604030504040204" pitchFamily="34" charset="0"/>
                  <a:cs typeface="Verdana"/>
                  <a:sym typeface="Verdana"/>
                </a:rPr>
                <a:t>PHASE II</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grpSp>
      <p:sp>
        <p:nvSpPr>
          <p:cNvPr id="675" name="Google Shape;675;p38"/>
          <p:cNvSpPr txBox="1"/>
          <p:nvPr/>
        </p:nvSpPr>
        <p:spPr>
          <a:xfrm>
            <a:off x="2102081" y="5951843"/>
            <a:ext cx="1367000" cy="1692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1B456C"/>
                </a:solidFill>
                <a:latin typeface="Verdana"/>
                <a:ea typeface="Verdana"/>
                <a:cs typeface="Verdana"/>
                <a:sym typeface="Verdana"/>
              </a:rPr>
              <a:t>Jan - Apr 22</a:t>
            </a:r>
            <a:endParaRPr sz="1400" b="0" i="0" u="none" strike="noStrike" cap="none" dirty="0">
              <a:solidFill>
                <a:srgbClr val="000000"/>
              </a:solidFill>
              <a:latin typeface="Arial"/>
              <a:ea typeface="Arial"/>
              <a:cs typeface="Arial"/>
              <a:sym typeface="Arial"/>
            </a:endParaRPr>
          </a:p>
        </p:txBody>
      </p:sp>
      <p:grpSp>
        <p:nvGrpSpPr>
          <p:cNvPr id="676" name="Google Shape;676;p38"/>
          <p:cNvGrpSpPr/>
          <p:nvPr/>
        </p:nvGrpSpPr>
        <p:grpSpPr>
          <a:xfrm>
            <a:off x="2765917" y="1924598"/>
            <a:ext cx="6660166" cy="913225"/>
            <a:chOff x="0" y="-9525"/>
            <a:chExt cx="17760442" cy="2435265"/>
          </a:xfrm>
        </p:grpSpPr>
        <p:sp>
          <p:nvSpPr>
            <p:cNvPr id="677" name="Google Shape;677;p38"/>
            <p:cNvSpPr txBox="1"/>
            <p:nvPr/>
          </p:nvSpPr>
          <p:spPr>
            <a:xfrm>
              <a:off x="521088" y="1849343"/>
              <a:ext cx="16718269" cy="57639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300"/>
                <a:buFont typeface="Arial"/>
                <a:buNone/>
              </a:pPr>
              <a:r>
                <a:rPr lang="en-US" sz="1300" b="0" i="0" u="none" strike="noStrike" cap="none">
                  <a:solidFill>
                    <a:srgbClr val="1B456C"/>
                  </a:solidFill>
                  <a:latin typeface="Montserrat"/>
                  <a:ea typeface="Montserrat"/>
                  <a:cs typeface="Montserrat"/>
                  <a:sym typeface="Montserrat"/>
                </a:rPr>
                <a:t>Tentative timeline</a:t>
              </a:r>
              <a:endParaRPr sz="1300" b="0" i="0" u="none" strike="noStrike" cap="none">
                <a:solidFill>
                  <a:srgbClr val="1B456C"/>
                </a:solidFill>
                <a:latin typeface="Open Sans Light"/>
                <a:ea typeface="Open Sans Light"/>
                <a:cs typeface="Open Sans Light"/>
                <a:sym typeface="Open Sans Light"/>
              </a:endParaRPr>
            </a:p>
          </p:txBody>
        </p:sp>
        <p:sp>
          <p:nvSpPr>
            <p:cNvPr id="678" name="Google Shape;678;p38"/>
            <p:cNvSpPr txBox="1"/>
            <p:nvPr/>
          </p:nvSpPr>
          <p:spPr>
            <a:xfrm>
              <a:off x="0" y="-9525"/>
              <a:ext cx="17760442" cy="15388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3750"/>
                <a:buFont typeface="Arial"/>
                <a:buNone/>
              </a:pPr>
              <a:r>
                <a:rPr lang="en-US" sz="3750" b="0" i="0" u="none" strike="noStrike" cap="none" dirty="0">
                  <a:solidFill>
                    <a:srgbClr val="1B456C"/>
                  </a:solidFill>
                  <a:latin typeface="Montserrat"/>
                  <a:ea typeface="Montserrat"/>
                  <a:cs typeface="Montserrat"/>
                  <a:sym typeface="Montserrat"/>
                </a:rPr>
                <a:t>Our Roadmap</a:t>
              </a:r>
              <a:endParaRPr sz="1400" b="0" i="0" u="none" strike="noStrike" cap="none" dirty="0">
                <a:solidFill>
                  <a:srgbClr val="000000"/>
                </a:solidFill>
                <a:latin typeface="Arial"/>
                <a:ea typeface="Arial"/>
                <a:cs typeface="Arial"/>
                <a:sym typeface="Arial"/>
              </a:endParaRPr>
            </a:p>
          </p:txBody>
        </p:sp>
      </p:grpSp>
      <p:sp>
        <p:nvSpPr>
          <p:cNvPr id="679" name="Google Shape;679;p38"/>
          <p:cNvSpPr txBox="1"/>
          <p:nvPr/>
        </p:nvSpPr>
        <p:spPr>
          <a:xfrm>
            <a:off x="3835710" y="5960077"/>
            <a:ext cx="1222065" cy="1692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191919"/>
                </a:solidFill>
                <a:latin typeface="Verdana"/>
                <a:ea typeface="Verdana"/>
                <a:cs typeface="Verdana"/>
                <a:sym typeface="Verdana"/>
              </a:rPr>
              <a:t>May – Aug 22</a:t>
            </a:r>
            <a:endParaRPr sz="1100" b="0" i="0" u="none" strike="noStrike" cap="none" dirty="0">
              <a:solidFill>
                <a:srgbClr val="191919"/>
              </a:solidFill>
              <a:latin typeface="Verdana"/>
              <a:ea typeface="Verdana"/>
              <a:cs typeface="Verdana"/>
              <a:sym typeface="Verdana"/>
            </a:endParaRPr>
          </a:p>
        </p:txBody>
      </p:sp>
      <p:sp>
        <p:nvSpPr>
          <p:cNvPr id="680" name="Google Shape;680;p38"/>
          <p:cNvSpPr txBox="1"/>
          <p:nvPr/>
        </p:nvSpPr>
        <p:spPr>
          <a:xfrm>
            <a:off x="5537643" y="5952261"/>
            <a:ext cx="1155605" cy="1692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191919"/>
                </a:solidFill>
                <a:latin typeface="Verdana"/>
                <a:ea typeface="Verdana"/>
                <a:cs typeface="Verdana"/>
                <a:sym typeface="Verdana"/>
              </a:rPr>
              <a:t>Sep – Dec 22</a:t>
            </a:r>
            <a:endParaRPr sz="1100" b="0" i="0" u="none" strike="noStrike" cap="none" dirty="0">
              <a:solidFill>
                <a:srgbClr val="191919"/>
              </a:solidFill>
              <a:latin typeface="Verdana"/>
              <a:ea typeface="Verdana"/>
              <a:cs typeface="Verdana"/>
              <a:sym typeface="Verdana"/>
            </a:endParaRPr>
          </a:p>
        </p:txBody>
      </p:sp>
      <p:sp>
        <p:nvSpPr>
          <p:cNvPr id="681" name="Google Shape;681;p38"/>
          <p:cNvSpPr txBox="1"/>
          <p:nvPr/>
        </p:nvSpPr>
        <p:spPr>
          <a:xfrm>
            <a:off x="7210497" y="5951843"/>
            <a:ext cx="1163855" cy="1692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191919"/>
                </a:solidFill>
                <a:latin typeface="Verdana"/>
                <a:ea typeface="Verdana"/>
                <a:cs typeface="Verdana"/>
                <a:sym typeface="Verdana"/>
              </a:rPr>
              <a:t>Jan – Aug 23</a:t>
            </a:r>
            <a:endParaRPr sz="1100" b="0" i="0" u="none" strike="noStrike" cap="none">
              <a:solidFill>
                <a:srgbClr val="191919"/>
              </a:solidFill>
              <a:latin typeface="Verdana"/>
              <a:ea typeface="Verdana"/>
              <a:cs typeface="Verdana"/>
              <a:sym typeface="Verdana"/>
            </a:endParaRPr>
          </a:p>
        </p:txBody>
      </p:sp>
      <p:sp>
        <p:nvSpPr>
          <p:cNvPr id="682" name="Google Shape;682;p38"/>
          <p:cNvSpPr txBox="1"/>
          <p:nvPr/>
        </p:nvSpPr>
        <p:spPr>
          <a:xfrm>
            <a:off x="8891602" y="5960077"/>
            <a:ext cx="1260884" cy="1692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191919"/>
                </a:solidFill>
                <a:latin typeface="Verdana"/>
                <a:ea typeface="Verdana"/>
                <a:cs typeface="Verdana"/>
                <a:sym typeface="Verdana"/>
              </a:rPr>
              <a:t>Sep 23 – Apr 24</a:t>
            </a:r>
            <a:endParaRPr sz="1100" b="0" i="0" u="none" strike="noStrike" cap="none" dirty="0">
              <a:solidFill>
                <a:srgbClr val="191919"/>
              </a:solidFill>
              <a:latin typeface="Verdana"/>
              <a:ea typeface="Verdana"/>
              <a:cs typeface="Verdana"/>
              <a:sym typeface="Verdana"/>
            </a:endParaRPr>
          </a:p>
        </p:txBody>
      </p:sp>
      <p:grpSp>
        <p:nvGrpSpPr>
          <p:cNvPr id="683" name="Google Shape;683;p38"/>
          <p:cNvGrpSpPr/>
          <p:nvPr/>
        </p:nvGrpSpPr>
        <p:grpSpPr>
          <a:xfrm>
            <a:off x="3610098" y="4492683"/>
            <a:ext cx="1610653" cy="1228488"/>
            <a:chOff x="-283205" y="0"/>
            <a:chExt cx="4384801" cy="3257254"/>
          </a:xfrm>
        </p:grpSpPr>
        <p:sp>
          <p:nvSpPr>
            <p:cNvPr id="684" name="Google Shape;684;p38"/>
            <p:cNvSpPr/>
            <p:nvPr/>
          </p:nvSpPr>
          <p:spPr>
            <a:xfrm>
              <a:off x="1422148" y="0"/>
              <a:ext cx="1257300" cy="12573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E6A5D"/>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85" name="Google Shape;685;p38"/>
            <p:cNvSpPr txBox="1"/>
            <p:nvPr/>
          </p:nvSpPr>
          <p:spPr>
            <a:xfrm>
              <a:off x="1683354" y="401109"/>
              <a:ext cx="734889" cy="528733"/>
            </a:xfrm>
            <a:prstGeom prst="rect">
              <a:avLst/>
            </a:prstGeom>
            <a:noFill/>
            <a:ln>
              <a:noFill/>
            </a:ln>
          </p:spPr>
          <p:txBody>
            <a:bodyPr spcFirstLastPara="1" wrap="square" lIns="0" tIns="0" rIns="0" bIns="0" anchor="t" anchorCtr="0">
              <a:spAutoFit/>
            </a:bodyPr>
            <a:lstStyle/>
            <a:p>
              <a:pPr marL="0" marR="0" lvl="0" indent="0" algn="ctr" rtl="0">
                <a:lnSpc>
                  <a:spcPct val="108333"/>
                </a:lnSpc>
                <a:spcBef>
                  <a:spcPts val="0"/>
                </a:spcBef>
                <a:spcAft>
                  <a:spcPts val="0"/>
                </a:spcAft>
                <a:buClr>
                  <a:srgbClr val="000000"/>
                </a:buClr>
                <a:buSzPts val="1200"/>
                <a:buFont typeface="Arial"/>
                <a:buNone/>
              </a:pPr>
              <a:r>
                <a:rPr lang="en-US" sz="1200" b="0" i="0" u="none" strike="noStrike" cap="none" dirty="0">
                  <a:solidFill>
                    <a:srgbClr val="1B456C"/>
                  </a:solidFill>
                  <a:latin typeface="Verdana" panose="020B0604030504040204" pitchFamily="34" charset="0"/>
                  <a:ea typeface="Verdana" panose="020B0604030504040204" pitchFamily="34" charset="0"/>
                  <a:cs typeface="Verdana"/>
                  <a:sym typeface="Verdana"/>
                </a:rPr>
                <a:t>02</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686" name="Google Shape;686;p38"/>
            <p:cNvSpPr txBox="1"/>
            <p:nvPr/>
          </p:nvSpPr>
          <p:spPr>
            <a:xfrm>
              <a:off x="-283205" y="1788365"/>
              <a:ext cx="4384801" cy="14688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91919"/>
                  </a:solidFill>
                  <a:latin typeface="Verdana" panose="020B0604030504040204" pitchFamily="34" charset="0"/>
                  <a:ea typeface="Verdana" panose="020B0604030504040204" pitchFamily="34" charset="0"/>
                  <a:cs typeface="Verdana"/>
                  <a:sym typeface="Verdana"/>
                </a:rPr>
                <a:t>CALL FOR TENDERS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grpSp>
      <p:grpSp>
        <p:nvGrpSpPr>
          <p:cNvPr id="687" name="Google Shape;687;p38"/>
          <p:cNvGrpSpPr/>
          <p:nvPr/>
        </p:nvGrpSpPr>
        <p:grpSpPr>
          <a:xfrm>
            <a:off x="8615553" y="4492682"/>
            <a:ext cx="1538099" cy="947636"/>
            <a:chOff x="0" y="0"/>
            <a:chExt cx="4101596" cy="2527029"/>
          </a:xfrm>
        </p:grpSpPr>
        <p:sp>
          <p:nvSpPr>
            <p:cNvPr id="688" name="Google Shape;688;p38"/>
            <p:cNvSpPr/>
            <p:nvPr/>
          </p:nvSpPr>
          <p:spPr>
            <a:xfrm>
              <a:off x="1422148" y="0"/>
              <a:ext cx="1257300" cy="12573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E6A5D"/>
            </a:solidFill>
            <a:ln w="9525" cap="flat" cmpd="sng">
              <a:solidFill>
                <a:srgbClr val="1B45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89" name="Google Shape;689;p38"/>
            <p:cNvSpPr txBox="1"/>
            <p:nvPr/>
          </p:nvSpPr>
          <p:spPr>
            <a:xfrm>
              <a:off x="1683354" y="401109"/>
              <a:ext cx="734888" cy="531771"/>
            </a:xfrm>
            <a:prstGeom prst="rect">
              <a:avLst/>
            </a:prstGeom>
            <a:noFill/>
            <a:ln>
              <a:noFill/>
            </a:ln>
          </p:spPr>
          <p:txBody>
            <a:bodyPr spcFirstLastPara="1" wrap="square" lIns="0" tIns="0" rIns="0" bIns="0" anchor="t" anchorCtr="0">
              <a:spAutoFit/>
            </a:bodyPr>
            <a:lstStyle/>
            <a:p>
              <a:pPr marL="0" marR="0" lvl="0" indent="0" algn="ctr" rtl="0">
                <a:lnSpc>
                  <a:spcPct val="108333"/>
                </a:lnSpc>
                <a:spcBef>
                  <a:spcPts val="0"/>
                </a:spcBef>
                <a:spcAft>
                  <a:spcPts val="0"/>
                </a:spcAft>
                <a:buClr>
                  <a:srgbClr val="000000"/>
                </a:buClr>
                <a:buSzPts val="1200"/>
                <a:buFont typeface="Arial"/>
                <a:buNone/>
              </a:pPr>
              <a:r>
                <a:rPr lang="en-US" sz="1200" b="0" i="0" u="none" strike="noStrike" cap="none">
                  <a:solidFill>
                    <a:srgbClr val="1B456C"/>
                  </a:solidFill>
                  <a:latin typeface="Verdana" panose="020B0604030504040204" pitchFamily="34" charset="0"/>
                  <a:ea typeface="Verdana" panose="020B0604030504040204" pitchFamily="34" charset="0"/>
                  <a:cs typeface="Verdana"/>
                  <a:sym typeface="Verdana"/>
                </a:rPr>
                <a:t>05</a:t>
              </a:r>
              <a:endParaRPr sz="1400" b="0" i="0" u="none" strike="noStrike" cap="none">
                <a:solidFill>
                  <a:srgbClr val="000000"/>
                </a:solidFill>
                <a:latin typeface="Verdana" panose="020B0604030504040204" pitchFamily="34" charset="0"/>
                <a:ea typeface="Verdana" panose="020B0604030504040204" pitchFamily="34" charset="0"/>
                <a:sym typeface="Arial"/>
              </a:endParaRPr>
            </a:p>
          </p:txBody>
        </p:sp>
        <p:sp>
          <p:nvSpPr>
            <p:cNvPr id="690" name="Google Shape;690;p38"/>
            <p:cNvSpPr txBox="1"/>
            <p:nvPr/>
          </p:nvSpPr>
          <p:spPr>
            <a:xfrm>
              <a:off x="0" y="1788365"/>
              <a:ext cx="4101596"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91919"/>
                  </a:solidFill>
                  <a:latin typeface="Verdana" panose="020B0604030504040204" pitchFamily="34" charset="0"/>
                  <a:ea typeface="Verdana" panose="020B0604030504040204" pitchFamily="34" charset="0"/>
                  <a:cs typeface="Verdana"/>
                  <a:sym typeface="Verdana"/>
                </a:rPr>
                <a:t>PHASE III</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grpSp>
      <p:cxnSp>
        <p:nvCxnSpPr>
          <p:cNvPr id="691" name="Google Shape;691;p38"/>
          <p:cNvCxnSpPr/>
          <p:nvPr/>
        </p:nvCxnSpPr>
        <p:spPr>
          <a:xfrm>
            <a:off x="4698558" y="4719290"/>
            <a:ext cx="1161900" cy="0"/>
          </a:xfrm>
          <a:prstGeom prst="straightConnector1">
            <a:avLst/>
          </a:prstGeom>
          <a:noFill/>
          <a:ln w="28575" cap="flat" cmpd="sng">
            <a:solidFill>
              <a:srgbClr val="1B456C"/>
            </a:solidFill>
            <a:prstDash val="solid"/>
            <a:miter lim="800000"/>
            <a:headEnd type="none" w="sm" len="sm"/>
            <a:tailEnd type="none" w="sm" len="sm"/>
          </a:ln>
        </p:spPr>
      </p:cxnSp>
      <p:cxnSp>
        <p:nvCxnSpPr>
          <p:cNvPr id="692" name="Google Shape;692;p38"/>
          <p:cNvCxnSpPr/>
          <p:nvPr/>
        </p:nvCxnSpPr>
        <p:spPr>
          <a:xfrm rot="10800000" flipH="1">
            <a:off x="6319033" y="4719290"/>
            <a:ext cx="1185524" cy="1398"/>
          </a:xfrm>
          <a:prstGeom prst="straightConnector1">
            <a:avLst/>
          </a:prstGeom>
          <a:noFill/>
          <a:ln w="28575" cap="flat" cmpd="sng">
            <a:solidFill>
              <a:srgbClr val="1B456C"/>
            </a:solidFill>
            <a:prstDash val="solid"/>
            <a:miter lim="800000"/>
            <a:headEnd type="none" w="sm" len="sm"/>
            <a:tailEnd type="none" w="sm" len="sm"/>
          </a:ln>
        </p:spPr>
      </p:cxnSp>
      <p:cxnSp>
        <p:nvCxnSpPr>
          <p:cNvPr id="693" name="Google Shape;693;p38"/>
          <p:cNvCxnSpPr/>
          <p:nvPr/>
        </p:nvCxnSpPr>
        <p:spPr>
          <a:xfrm>
            <a:off x="7973064" y="4722087"/>
            <a:ext cx="1175794" cy="0"/>
          </a:xfrm>
          <a:prstGeom prst="straightConnector1">
            <a:avLst/>
          </a:prstGeom>
          <a:noFill/>
          <a:ln w="28575" cap="flat" cmpd="sng">
            <a:solidFill>
              <a:srgbClr val="1B456C"/>
            </a:solidFill>
            <a:prstDash val="solid"/>
            <a:miter lim="800000"/>
            <a:headEnd type="none" w="sm" len="sm"/>
            <a:tailEnd type="none" w="sm" len="sm"/>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697"/>
        <p:cNvGrpSpPr/>
        <p:nvPr/>
      </p:nvGrpSpPr>
      <p:grpSpPr>
        <a:xfrm>
          <a:off x="0" y="0"/>
          <a:ext cx="0" cy="0"/>
          <a:chOff x="0" y="0"/>
          <a:chExt cx="0" cy="0"/>
        </a:xfrm>
      </p:grpSpPr>
      <p:pic>
        <p:nvPicPr>
          <p:cNvPr id="698" name="Google Shape;698;p39"/>
          <p:cNvPicPr preferRelativeResize="0"/>
          <p:nvPr/>
        </p:nvPicPr>
        <p:blipFill rotWithShape="1">
          <a:blip r:embed="rId3">
            <a:alphaModFix/>
          </a:blip>
          <a:srcRect/>
          <a:stretch/>
        </p:blipFill>
        <p:spPr>
          <a:xfrm>
            <a:off x="9007813" y="288858"/>
            <a:ext cx="2851824" cy="344596"/>
          </a:xfrm>
          <a:prstGeom prst="rect">
            <a:avLst/>
          </a:prstGeom>
          <a:noFill/>
          <a:ln>
            <a:noFill/>
          </a:ln>
        </p:spPr>
      </p:pic>
      <p:sp>
        <p:nvSpPr>
          <p:cNvPr id="699" name="Google Shape;699;p39"/>
          <p:cNvSpPr txBox="1"/>
          <p:nvPr/>
        </p:nvSpPr>
        <p:spPr>
          <a:xfrm>
            <a:off x="1491871" y="3184318"/>
            <a:ext cx="9014203" cy="549318"/>
          </a:xfrm>
          <a:prstGeom prst="rect">
            <a:avLst/>
          </a:prstGeom>
          <a:noFill/>
          <a:ln>
            <a:noFill/>
          </a:ln>
        </p:spPr>
        <p:txBody>
          <a:bodyPr spcFirstLastPara="1" wrap="square" lIns="0" tIns="0" rIns="0" bIns="0" anchor="t" anchorCtr="0">
            <a:spAutoFit/>
          </a:bodyPr>
          <a:lstStyle/>
          <a:p>
            <a:pPr marL="0" marR="0" lvl="0" indent="0" algn="ctr" rtl="0">
              <a:lnSpc>
                <a:spcPct val="43875"/>
              </a:lnSpc>
              <a:spcBef>
                <a:spcPts val="0"/>
              </a:spcBef>
              <a:spcAft>
                <a:spcPts val="0"/>
              </a:spcAft>
              <a:buClr>
                <a:srgbClr val="D9325D"/>
              </a:buClr>
              <a:buSzPts val="8000"/>
              <a:buFont typeface="Verdana"/>
              <a:buNone/>
            </a:pPr>
            <a:r>
              <a:rPr lang="en-US" sz="8000" b="1" i="0" u="none" strike="noStrike" cap="none" dirty="0">
                <a:solidFill>
                  <a:srgbClr val="D9325D"/>
                </a:solidFill>
                <a:latin typeface="Verdana" panose="020B0604030504040204" pitchFamily="34" charset="0"/>
                <a:ea typeface="Verdana" panose="020B0604030504040204" pitchFamily="34" charset="0"/>
                <a:cs typeface="Verdana"/>
                <a:sym typeface="Verdana"/>
              </a:rPr>
              <a:t>Q</a:t>
            </a:r>
            <a:r>
              <a:rPr lang="en-US" sz="8000" b="1" i="0" u="none" strike="noStrike" cap="none" dirty="0">
                <a:solidFill>
                  <a:srgbClr val="FFFFFF"/>
                </a:solidFill>
                <a:latin typeface="Verdana" panose="020B0604030504040204" pitchFamily="34" charset="0"/>
                <a:ea typeface="Verdana" panose="020B0604030504040204" pitchFamily="34" charset="0"/>
                <a:cs typeface="Verdana"/>
                <a:sym typeface="Verdana"/>
              </a:rPr>
              <a:t>&amp;</a:t>
            </a:r>
            <a:r>
              <a:rPr lang="en-US" sz="8000" b="1" i="0" u="none" strike="noStrike" cap="none" dirty="0">
                <a:solidFill>
                  <a:srgbClr val="D9325D"/>
                </a:solidFill>
                <a:latin typeface="Verdana" panose="020B0604030504040204" pitchFamily="34" charset="0"/>
                <a:ea typeface="Verdana" panose="020B0604030504040204" pitchFamily="34" charset="0"/>
                <a:cs typeface="Verdana"/>
                <a:sym typeface="Verdana"/>
              </a:rPr>
              <a:t>A</a:t>
            </a:r>
            <a:endParaRPr sz="8000" b="1" i="0" u="none" strike="noStrike" cap="none" dirty="0">
              <a:solidFill>
                <a:srgbClr val="FFFFFF"/>
              </a:solidFill>
              <a:latin typeface="Verdana" panose="020B0604030504040204" pitchFamily="34" charset="0"/>
              <a:ea typeface="Verdana" panose="020B0604030504040204" pitchFamily="34" charset="0"/>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6"/>
          <p:cNvPicPr preferRelativeResize="0"/>
          <p:nvPr/>
        </p:nvPicPr>
        <p:blipFill rotWithShape="1">
          <a:blip r:embed="rId3">
            <a:alphaModFix/>
          </a:blip>
          <a:srcRect/>
          <a:stretch/>
        </p:blipFill>
        <p:spPr>
          <a:xfrm>
            <a:off x="9013656" y="285750"/>
            <a:ext cx="2853572" cy="345600"/>
          </a:xfrm>
          <a:prstGeom prst="rect">
            <a:avLst/>
          </a:prstGeom>
          <a:noFill/>
          <a:ln>
            <a:noFill/>
          </a:ln>
        </p:spPr>
      </p:pic>
      <p:sp>
        <p:nvSpPr>
          <p:cNvPr id="131" name="Google Shape;131;p6"/>
          <p:cNvSpPr/>
          <p:nvPr/>
        </p:nvSpPr>
        <p:spPr>
          <a:xfrm>
            <a:off x="2501139" y="2111360"/>
            <a:ext cx="2966760" cy="4008784"/>
          </a:xfrm>
          <a:prstGeom prst="rect">
            <a:avLst/>
          </a:prstGeom>
          <a:solidFill>
            <a:srgbClr val="D932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6"/>
          <p:cNvSpPr/>
          <p:nvPr/>
        </p:nvSpPr>
        <p:spPr>
          <a:xfrm>
            <a:off x="5664091" y="2109464"/>
            <a:ext cx="4683822" cy="3998910"/>
          </a:xfrm>
          <a:prstGeom prst="rect">
            <a:avLst/>
          </a:prstGeom>
          <a:solidFill>
            <a:srgbClr val="1B45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6"/>
          <p:cNvSpPr txBox="1"/>
          <p:nvPr/>
        </p:nvSpPr>
        <p:spPr>
          <a:xfrm>
            <a:off x="5946274" y="2498163"/>
            <a:ext cx="4075912"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Verdana"/>
                <a:ea typeface="Verdana"/>
                <a:cs typeface="Verdana"/>
                <a:sym typeface="Verdana"/>
              </a:rPr>
              <a:t>Piero Maria Brambilla</a:t>
            </a:r>
            <a:endParaRPr sz="1400" b="0" i="0" u="none" strike="noStrike" cap="none" dirty="0">
              <a:solidFill>
                <a:srgbClr val="000000"/>
              </a:solidFill>
              <a:latin typeface="Arial"/>
              <a:ea typeface="Arial"/>
              <a:cs typeface="Arial"/>
              <a:sym typeface="Arial"/>
            </a:endParaRPr>
          </a:p>
        </p:txBody>
      </p:sp>
      <p:sp>
        <p:nvSpPr>
          <p:cNvPr id="134" name="Google Shape;134;p6"/>
          <p:cNvSpPr txBox="1"/>
          <p:nvPr/>
        </p:nvSpPr>
        <p:spPr>
          <a:xfrm>
            <a:off x="5989576" y="3736015"/>
            <a:ext cx="3996396" cy="92333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GB" sz="2000" b="0" i="0" u="none" strike="noStrike" cap="none" dirty="0">
                <a:solidFill>
                  <a:schemeClr val="lt1"/>
                </a:solidFill>
                <a:latin typeface="Verdana"/>
                <a:ea typeface="Verdana"/>
                <a:cs typeface="Verdana"/>
                <a:sym typeface="Verdana"/>
              </a:rPr>
              <a:t>Senior Consultant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p:txBody>
      </p:sp>
      <p:sp>
        <p:nvSpPr>
          <p:cNvPr id="136" name="Google Shape;136;p6"/>
          <p:cNvSpPr txBox="1"/>
          <p:nvPr/>
        </p:nvSpPr>
        <p:spPr>
          <a:xfrm>
            <a:off x="1591146" y="1146198"/>
            <a:ext cx="87750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D9325D"/>
                </a:solidFill>
                <a:latin typeface="Verdana"/>
                <a:ea typeface="Verdana"/>
                <a:cs typeface="Verdana"/>
                <a:sym typeface="Verdana"/>
              </a:rPr>
              <a:t>W</a:t>
            </a:r>
            <a:r>
              <a:rPr lang="en-US" sz="3600" b="1" i="0" u="none" strike="noStrike" cap="none" dirty="0">
                <a:solidFill>
                  <a:srgbClr val="1B456C"/>
                </a:solidFill>
                <a:latin typeface="Verdana"/>
                <a:ea typeface="Verdana"/>
                <a:cs typeface="Verdana"/>
                <a:sym typeface="Verdana"/>
              </a:rPr>
              <a:t>ELCOME &amp; INTRODUCTION</a:t>
            </a:r>
            <a:endParaRPr sz="3600" b="0" i="0" u="none" strike="noStrike" cap="none" dirty="0">
              <a:solidFill>
                <a:srgbClr val="1B456C"/>
              </a:solidFill>
              <a:latin typeface="Verdana"/>
              <a:ea typeface="Verdana"/>
              <a:cs typeface="Verdana"/>
              <a:sym typeface="Verdan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1821"/>
          <a:stretch/>
        </p:blipFill>
        <p:spPr>
          <a:xfrm>
            <a:off x="1372756" y="2767966"/>
            <a:ext cx="2766829" cy="2695572"/>
          </a:xfrm>
          <a:prstGeom prst="rect">
            <a:avLst/>
          </a:prstGeom>
        </p:spPr>
      </p:pic>
      <p:pic>
        <p:nvPicPr>
          <p:cNvPr id="10" name="Google Shape;200;p10" descr="Ein Bild, das Text enthält.&#10;&#10;Automatisch generierte Beschreibung"/>
          <p:cNvPicPr preferRelativeResize="0"/>
          <p:nvPr/>
        </p:nvPicPr>
        <p:blipFill rotWithShape="1">
          <a:blip r:embed="rId5">
            <a:alphaModFix/>
          </a:blip>
          <a:srcRect/>
          <a:stretch/>
        </p:blipFill>
        <p:spPr>
          <a:xfrm>
            <a:off x="6000063" y="4685091"/>
            <a:ext cx="1035439" cy="5603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140"/>
        <p:cNvGrpSpPr/>
        <p:nvPr/>
      </p:nvGrpSpPr>
      <p:grpSpPr>
        <a:xfrm>
          <a:off x="0" y="0"/>
          <a:ext cx="0" cy="0"/>
          <a:chOff x="0" y="0"/>
          <a:chExt cx="0" cy="0"/>
        </a:xfrm>
      </p:grpSpPr>
      <p:pic>
        <p:nvPicPr>
          <p:cNvPr id="141" name="Google Shape;141;p7" descr="A picture containing grass, outdoor, sky, road&#10;&#10;Description automatically generated"/>
          <p:cNvPicPr preferRelativeResize="0"/>
          <p:nvPr/>
        </p:nvPicPr>
        <p:blipFill rotWithShape="1">
          <a:blip r:embed="rId3">
            <a:alphaModFix amt="10000"/>
          </a:blip>
          <a:srcRect l="17526"/>
          <a:stretch/>
        </p:blipFill>
        <p:spPr>
          <a:xfrm>
            <a:off x="5577994" y="762000"/>
            <a:ext cx="6462041" cy="5223494"/>
          </a:xfrm>
          <a:prstGeom prst="rect">
            <a:avLst/>
          </a:prstGeom>
          <a:noFill/>
          <a:ln>
            <a:noFill/>
          </a:ln>
        </p:spPr>
      </p:pic>
      <p:pic>
        <p:nvPicPr>
          <p:cNvPr id="142" name="Google Shape;142;p7"/>
          <p:cNvPicPr preferRelativeResize="0"/>
          <p:nvPr/>
        </p:nvPicPr>
        <p:blipFill rotWithShape="1">
          <a:blip r:embed="rId4">
            <a:alphaModFix/>
          </a:blip>
          <a:srcRect/>
          <a:stretch/>
        </p:blipFill>
        <p:spPr>
          <a:xfrm>
            <a:off x="9007813" y="288858"/>
            <a:ext cx="2851824" cy="344596"/>
          </a:xfrm>
          <a:prstGeom prst="rect">
            <a:avLst/>
          </a:prstGeom>
          <a:noFill/>
          <a:ln>
            <a:noFill/>
          </a:ln>
        </p:spPr>
      </p:pic>
      <p:sp>
        <p:nvSpPr>
          <p:cNvPr id="143" name="Google Shape;143;p7"/>
          <p:cNvSpPr txBox="1"/>
          <p:nvPr/>
        </p:nvSpPr>
        <p:spPr>
          <a:xfrm>
            <a:off x="501272" y="631618"/>
            <a:ext cx="11483650" cy="448841"/>
          </a:xfrm>
          <a:prstGeom prst="rect">
            <a:avLst/>
          </a:prstGeom>
          <a:noFill/>
          <a:ln>
            <a:noFill/>
          </a:ln>
        </p:spPr>
        <p:txBody>
          <a:bodyPr spcFirstLastPara="1" wrap="square" lIns="0" tIns="0" rIns="0" bIns="0" anchor="t" anchorCtr="0">
            <a:spAutoFit/>
          </a:bodyPr>
          <a:lstStyle/>
          <a:p>
            <a:pPr marL="0" marR="0" lvl="0" indent="0" algn="l" rtl="0">
              <a:lnSpc>
                <a:spcPct val="87750"/>
              </a:lnSpc>
              <a:spcBef>
                <a:spcPts val="0"/>
              </a:spcBef>
              <a:spcAft>
                <a:spcPts val="0"/>
              </a:spcAft>
              <a:buClr>
                <a:srgbClr val="D9325D"/>
              </a:buClr>
              <a:buSzPts val="4000"/>
              <a:buFont typeface="Verdana"/>
              <a:buNone/>
            </a:pPr>
            <a:r>
              <a:rPr lang="en-US" sz="4000" b="1" i="0" u="none" strike="noStrike" cap="none" dirty="0">
                <a:solidFill>
                  <a:srgbClr val="D9325D"/>
                </a:solidFill>
                <a:latin typeface="Verdana"/>
                <a:ea typeface="Verdana"/>
                <a:cs typeface="Verdana"/>
                <a:sym typeface="Verdana"/>
              </a:rPr>
              <a:t>C</a:t>
            </a:r>
            <a:r>
              <a:rPr lang="en-US" sz="4000" b="1" i="0" u="none" strike="noStrike" cap="none" dirty="0">
                <a:solidFill>
                  <a:schemeClr val="lt1"/>
                </a:solidFill>
                <a:latin typeface="Verdana"/>
                <a:ea typeface="Verdana"/>
                <a:cs typeface="Verdana"/>
                <a:sym typeface="Verdana"/>
              </a:rPr>
              <a:t>urrent issues with triage management</a:t>
            </a:r>
            <a:endParaRPr sz="1400" b="0" i="0" u="none" strike="noStrike" cap="none" dirty="0">
              <a:solidFill>
                <a:srgbClr val="000000"/>
              </a:solidFill>
              <a:latin typeface="Arial"/>
              <a:ea typeface="Arial"/>
              <a:cs typeface="Arial"/>
              <a:sym typeface="Arial"/>
            </a:endParaRPr>
          </a:p>
        </p:txBody>
      </p:sp>
      <p:sp>
        <p:nvSpPr>
          <p:cNvPr id="144" name="Google Shape;144;p7"/>
          <p:cNvSpPr/>
          <p:nvPr/>
        </p:nvSpPr>
        <p:spPr>
          <a:xfrm>
            <a:off x="624236" y="1442616"/>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7"/>
          <p:cNvSpPr/>
          <p:nvPr/>
        </p:nvSpPr>
        <p:spPr>
          <a:xfrm>
            <a:off x="569460" y="1359575"/>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
          <p:cNvSpPr txBox="1"/>
          <p:nvPr/>
        </p:nvSpPr>
        <p:spPr>
          <a:xfrm>
            <a:off x="1190625" y="1403350"/>
            <a:ext cx="10198433" cy="1246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Planning and decision making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Lack of clarity for the head of operations on the ground and for command and control structures and dispatch </a:t>
            </a:r>
            <a:r>
              <a:rPr lang="en-US" sz="1200" b="0" i="0" u="none" strike="noStrike" cap="none" dirty="0" err="1">
                <a:solidFill>
                  <a:schemeClr val="lt1"/>
                </a:solidFill>
                <a:latin typeface="Verdana"/>
                <a:ea typeface="Verdana"/>
                <a:cs typeface="Verdana"/>
                <a:sym typeface="Verdana"/>
              </a:rPr>
              <a:t>centres</a:t>
            </a:r>
            <a:r>
              <a:rPr lang="en-US" sz="1200" b="0" i="0" u="none" strike="noStrike" cap="none" dirty="0">
                <a:solidFill>
                  <a:schemeClr val="lt1"/>
                </a:solidFill>
                <a:latin typeface="Verdana"/>
                <a:ea typeface="Verdana"/>
                <a:cs typeface="Verdana"/>
                <a:sym typeface="Verdana"/>
              </a:rPr>
              <a:t> </a:t>
            </a:r>
            <a:endParaRPr sz="11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Missing information on environmental conditions (traffic conditions and weather conditions)</a:t>
            </a:r>
            <a:endParaRPr sz="11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No data for decision support to improve resource allocation and casualty transport</a:t>
            </a:r>
            <a:endParaRPr sz="1100" b="0" i="0" u="none" strike="noStrike" cap="none" dirty="0">
              <a:solidFill>
                <a:srgbClr val="000000"/>
              </a:solidFill>
              <a:latin typeface="Verdana"/>
              <a:ea typeface="Verdana"/>
              <a:cs typeface="Verdana"/>
              <a:sym typeface="Verdana"/>
            </a:endParaRPr>
          </a:p>
          <a:p>
            <a:pPr marL="285750" marR="0" lvl="0" indent="-184150" algn="l" rtl="0">
              <a:lnSpc>
                <a:spcPct val="100000"/>
              </a:lnSpc>
              <a:spcBef>
                <a:spcPts val="0"/>
              </a:spcBef>
              <a:spcAft>
                <a:spcPts val="0"/>
              </a:spcAft>
              <a:buClr>
                <a:schemeClr val="dk1"/>
              </a:buClr>
              <a:buSzPts val="1600"/>
              <a:buFont typeface="Courier New"/>
              <a:buNone/>
            </a:pPr>
            <a:endParaRPr sz="1600" b="0" i="0" u="none" strike="noStrike" cap="none" dirty="0">
              <a:solidFill>
                <a:schemeClr val="lt1"/>
              </a:solidFill>
              <a:latin typeface="Calibri"/>
              <a:ea typeface="Calibri"/>
              <a:cs typeface="Calibri"/>
              <a:sym typeface="Calibri"/>
            </a:endParaRPr>
          </a:p>
        </p:txBody>
      </p:sp>
      <p:sp>
        <p:nvSpPr>
          <p:cNvPr id="147" name="Google Shape;147;p7"/>
          <p:cNvSpPr txBox="1"/>
          <p:nvPr/>
        </p:nvSpPr>
        <p:spPr>
          <a:xfrm>
            <a:off x="1190625" y="2593300"/>
            <a:ext cx="9402830" cy="1246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Resource allocation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Resource allocation is sometimes inefficient due to missing interoperability of used systems</a:t>
            </a:r>
            <a:endParaRPr sz="11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An exhaustive analysis of the data generated in the incident is required, both in real time and afterwards</a:t>
            </a:r>
            <a:endParaRPr sz="11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Automated monitoring of already assessed casualties can free up human resources to care for other casualties. </a:t>
            </a:r>
            <a:endParaRPr sz="1100" b="0" i="0" u="none" strike="noStrike" cap="none" dirty="0">
              <a:solidFill>
                <a:srgbClr val="000000"/>
              </a:solidFill>
              <a:latin typeface="Verdana"/>
              <a:ea typeface="Verdana"/>
              <a:cs typeface="Verdana"/>
              <a:sym typeface="Verdana"/>
            </a:endParaRPr>
          </a:p>
          <a:p>
            <a:pPr marL="285750" marR="0" lvl="0" indent="-184150" algn="l" rtl="0">
              <a:lnSpc>
                <a:spcPct val="100000"/>
              </a:lnSpc>
              <a:spcBef>
                <a:spcPts val="0"/>
              </a:spcBef>
              <a:spcAft>
                <a:spcPts val="0"/>
              </a:spcAft>
              <a:buClr>
                <a:schemeClr val="dk1"/>
              </a:buClr>
              <a:buSzPts val="1600"/>
              <a:buFont typeface="Courier New"/>
              <a:buNone/>
            </a:pPr>
            <a:endParaRPr sz="1600" b="0" i="0" u="none" strike="noStrike" cap="none" dirty="0">
              <a:solidFill>
                <a:schemeClr val="lt1"/>
              </a:solidFill>
              <a:latin typeface="Calibri"/>
              <a:ea typeface="Calibri"/>
              <a:cs typeface="Calibri"/>
              <a:sym typeface="Calibri"/>
            </a:endParaRPr>
          </a:p>
        </p:txBody>
      </p:sp>
      <p:sp>
        <p:nvSpPr>
          <p:cNvPr id="148" name="Google Shape;148;p7"/>
          <p:cNvSpPr txBox="1"/>
          <p:nvPr/>
        </p:nvSpPr>
        <p:spPr>
          <a:xfrm>
            <a:off x="1190624" y="3762310"/>
            <a:ext cx="9562367" cy="10617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Triage practice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Current triage is not very flexible</a:t>
            </a:r>
            <a:endParaRPr sz="11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Improvement of re-triage, i.e. monitoring of the condition and vital signs of already triaged casualties</a:t>
            </a:r>
            <a:endParaRPr sz="1100" b="0" i="0" u="none" strike="noStrike" cap="none" dirty="0">
              <a:solidFill>
                <a:srgbClr val="000000"/>
              </a:solidFill>
              <a:latin typeface="Verdana"/>
              <a:ea typeface="Verdana"/>
              <a:cs typeface="Verdana"/>
              <a:sym typeface="Verdana"/>
            </a:endParaRPr>
          </a:p>
          <a:p>
            <a:pPr marL="285750" marR="0" lvl="0" indent="-184150" algn="l" rtl="0">
              <a:lnSpc>
                <a:spcPct val="100000"/>
              </a:lnSpc>
              <a:spcBef>
                <a:spcPts val="0"/>
              </a:spcBef>
              <a:spcAft>
                <a:spcPts val="0"/>
              </a:spcAft>
              <a:buClr>
                <a:schemeClr val="dk1"/>
              </a:buClr>
              <a:buSzPts val="1600"/>
              <a:buFont typeface="Courier New"/>
              <a:buNone/>
            </a:pPr>
            <a:endParaRPr sz="1600" b="0" i="0" u="none" strike="noStrike" cap="none" dirty="0">
              <a:solidFill>
                <a:schemeClr val="lt1"/>
              </a:solidFill>
              <a:latin typeface="Calibri"/>
              <a:ea typeface="Calibri"/>
              <a:cs typeface="Calibri"/>
              <a:sym typeface="Calibri"/>
            </a:endParaRPr>
          </a:p>
        </p:txBody>
      </p:sp>
      <p:sp>
        <p:nvSpPr>
          <p:cNvPr id="149" name="Google Shape;149;p7"/>
          <p:cNvSpPr txBox="1"/>
          <p:nvPr/>
        </p:nvSpPr>
        <p:spPr>
          <a:xfrm>
            <a:off x="1190624" y="4700798"/>
            <a:ext cx="9500821" cy="6309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Data transmission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Radio messages are prone to confusion and slow</a:t>
            </a:r>
            <a:endParaRPr sz="1100" b="0" i="0" u="none" strike="noStrike" cap="none" dirty="0">
              <a:solidFill>
                <a:srgbClr val="000000"/>
              </a:solidFill>
              <a:latin typeface="Verdana"/>
              <a:ea typeface="Verdana"/>
              <a:cs typeface="Verdana"/>
              <a:sym typeface="Verdana"/>
            </a:endParaRPr>
          </a:p>
        </p:txBody>
      </p:sp>
      <p:sp>
        <p:nvSpPr>
          <p:cNvPr id="150" name="Google Shape;150;p7"/>
          <p:cNvSpPr txBox="1"/>
          <p:nvPr/>
        </p:nvSpPr>
        <p:spPr>
          <a:xfrm>
            <a:off x="1190625" y="5414235"/>
            <a:ext cx="10511937" cy="1184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Interoperability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Missing interoperability (missing APIs) between applied EMS systems </a:t>
            </a:r>
            <a:endParaRPr sz="11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60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Missing interoperability between all the actors participating in the emergency</a:t>
            </a:r>
            <a:endParaRPr sz="11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600"/>
              </a:spcBef>
              <a:spcAft>
                <a:spcPts val="0"/>
              </a:spcAft>
              <a:buClr>
                <a:schemeClr val="lt1"/>
              </a:buClr>
              <a:buSzPts val="1600"/>
              <a:buFont typeface="Courier New"/>
              <a:buChar char="o"/>
            </a:pPr>
            <a:r>
              <a:rPr lang="en-US" sz="1200" b="0" i="0" u="none" strike="noStrike" cap="none" dirty="0">
                <a:solidFill>
                  <a:schemeClr val="lt1"/>
                </a:solidFill>
                <a:latin typeface="Verdana"/>
                <a:ea typeface="Verdana"/>
                <a:cs typeface="Verdana"/>
                <a:sym typeface="Verdana"/>
              </a:rPr>
              <a:t>Missing interoperability with national Electronic Health Record</a:t>
            </a:r>
            <a:endParaRPr sz="1100" b="0" i="0" u="none" strike="noStrike" cap="none" dirty="0">
              <a:solidFill>
                <a:srgbClr val="000000"/>
              </a:solidFill>
              <a:latin typeface="Verdana"/>
              <a:ea typeface="Verdana"/>
              <a:cs typeface="Verdana"/>
              <a:sym typeface="Verdana"/>
            </a:endParaRPr>
          </a:p>
        </p:txBody>
      </p:sp>
      <p:sp>
        <p:nvSpPr>
          <p:cNvPr id="151" name="Google Shape;151;p7"/>
          <p:cNvSpPr/>
          <p:nvPr/>
        </p:nvSpPr>
        <p:spPr>
          <a:xfrm>
            <a:off x="623392" y="2622258"/>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
          <p:cNvSpPr/>
          <p:nvPr/>
        </p:nvSpPr>
        <p:spPr>
          <a:xfrm>
            <a:off x="568616" y="2539217"/>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
          <p:cNvSpPr/>
          <p:nvPr/>
        </p:nvSpPr>
        <p:spPr>
          <a:xfrm>
            <a:off x="624236" y="3798372"/>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7"/>
          <p:cNvSpPr/>
          <p:nvPr/>
        </p:nvSpPr>
        <p:spPr>
          <a:xfrm>
            <a:off x="569460" y="3715331"/>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
          <p:cNvSpPr/>
          <p:nvPr/>
        </p:nvSpPr>
        <p:spPr>
          <a:xfrm>
            <a:off x="624236" y="472620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7"/>
          <p:cNvSpPr/>
          <p:nvPr/>
        </p:nvSpPr>
        <p:spPr>
          <a:xfrm>
            <a:off x="569460" y="464316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
          <p:cNvSpPr/>
          <p:nvPr/>
        </p:nvSpPr>
        <p:spPr>
          <a:xfrm>
            <a:off x="629851" y="545911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
          <p:cNvSpPr/>
          <p:nvPr/>
        </p:nvSpPr>
        <p:spPr>
          <a:xfrm>
            <a:off x="575075" y="537607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456C"/>
        </a:solidFill>
        <a:effectLst/>
      </p:bgPr>
    </p:bg>
    <p:spTree>
      <p:nvGrpSpPr>
        <p:cNvPr id="1" name="Shape 162"/>
        <p:cNvGrpSpPr/>
        <p:nvPr/>
      </p:nvGrpSpPr>
      <p:grpSpPr>
        <a:xfrm>
          <a:off x="0" y="0"/>
          <a:ext cx="0" cy="0"/>
          <a:chOff x="0" y="0"/>
          <a:chExt cx="0" cy="0"/>
        </a:xfrm>
      </p:grpSpPr>
      <p:pic>
        <p:nvPicPr>
          <p:cNvPr id="163" name="Google Shape;163;p8" descr="A picture containing grass, outdoor, sky, road&#10;&#10;Description automatically generated"/>
          <p:cNvPicPr preferRelativeResize="0"/>
          <p:nvPr/>
        </p:nvPicPr>
        <p:blipFill rotWithShape="1">
          <a:blip r:embed="rId3">
            <a:alphaModFix amt="10000"/>
          </a:blip>
          <a:srcRect l="17526"/>
          <a:stretch/>
        </p:blipFill>
        <p:spPr>
          <a:xfrm>
            <a:off x="5577994" y="762000"/>
            <a:ext cx="6462041" cy="5223494"/>
          </a:xfrm>
          <a:prstGeom prst="rect">
            <a:avLst/>
          </a:prstGeom>
          <a:noFill/>
          <a:ln>
            <a:noFill/>
          </a:ln>
        </p:spPr>
      </p:pic>
      <p:pic>
        <p:nvPicPr>
          <p:cNvPr id="164" name="Google Shape;164;p8"/>
          <p:cNvPicPr preferRelativeResize="0"/>
          <p:nvPr/>
        </p:nvPicPr>
        <p:blipFill rotWithShape="1">
          <a:blip r:embed="rId4">
            <a:alphaModFix/>
          </a:blip>
          <a:srcRect/>
          <a:stretch/>
        </p:blipFill>
        <p:spPr>
          <a:xfrm>
            <a:off x="9007813" y="288858"/>
            <a:ext cx="2851824" cy="344596"/>
          </a:xfrm>
          <a:prstGeom prst="rect">
            <a:avLst/>
          </a:prstGeom>
          <a:noFill/>
          <a:ln>
            <a:noFill/>
          </a:ln>
        </p:spPr>
      </p:pic>
      <p:sp>
        <p:nvSpPr>
          <p:cNvPr id="165" name="Google Shape;165;p8"/>
          <p:cNvSpPr txBox="1"/>
          <p:nvPr/>
        </p:nvSpPr>
        <p:spPr>
          <a:xfrm>
            <a:off x="501272" y="631618"/>
            <a:ext cx="11483650" cy="448841"/>
          </a:xfrm>
          <a:prstGeom prst="rect">
            <a:avLst/>
          </a:prstGeom>
          <a:noFill/>
          <a:ln>
            <a:noFill/>
          </a:ln>
        </p:spPr>
        <p:txBody>
          <a:bodyPr spcFirstLastPara="1" wrap="square" lIns="0" tIns="0" rIns="0" bIns="0" anchor="t" anchorCtr="0">
            <a:spAutoFit/>
          </a:bodyPr>
          <a:lstStyle/>
          <a:p>
            <a:pPr marL="0" marR="0" lvl="0" indent="0" algn="l" rtl="0">
              <a:lnSpc>
                <a:spcPct val="87750"/>
              </a:lnSpc>
              <a:spcBef>
                <a:spcPts val="0"/>
              </a:spcBef>
              <a:spcAft>
                <a:spcPts val="0"/>
              </a:spcAft>
              <a:buClr>
                <a:srgbClr val="D9325D"/>
              </a:buClr>
              <a:buSzPts val="4000"/>
              <a:buFont typeface="Verdana"/>
              <a:buNone/>
            </a:pPr>
            <a:r>
              <a:rPr lang="en-US" sz="4000" b="1" i="0" u="none" strike="noStrike" cap="none" dirty="0">
                <a:solidFill>
                  <a:srgbClr val="D9325D"/>
                </a:solidFill>
                <a:latin typeface="Verdana"/>
                <a:ea typeface="Verdana"/>
                <a:cs typeface="Verdana"/>
                <a:sym typeface="Verdana"/>
              </a:rPr>
              <a:t>I</a:t>
            </a:r>
            <a:r>
              <a:rPr lang="en-US" sz="4000" b="1" i="0" u="none" strike="noStrike" cap="none" dirty="0">
                <a:solidFill>
                  <a:schemeClr val="lt1"/>
                </a:solidFill>
                <a:latin typeface="Verdana"/>
                <a:ea typeface="Verdana"/>
                <a:cs typeface="Verdana"/>
                <a:sym typeface="Verdana"/>
              </a:rPr>
              <a:t>mportance of triage management</a:t>
            </a:r>
            <a:endParaRPr sz="1400" b="0" i="0" u="none" strike="noStrike" cap="none" dirty="0">
              <a:solidFill>
                <a:srgbClr val="000000"/>
              </a:solidFill>
              <a:latin typeface="Arial"/>
              <a:ea typeface="Arial"/>
              <a:cs typeface="Arial"/>
              <a:sym typeface="Arial"/>
            </a:endParaRPr>
          </a:p>
        </p:txBody>
      </p:sp>
      <p:sp>
        <p:nvSpPr>
          <p:cNvPr id="166" name="Google Shape;166;p8"/>
          <p:cNvSpPr/>
          <p:nvPr/>
        </p:nvSpPr>
        <p:spPr>
          <a:xfrm>
            <a:off x="624236" y="3307992"/>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8"/>
          <p:cNvSpPr/>
          <p:nvPr/>
        </p:nvSpPr>
        <p:spPr>
          <a:xfrm>
            <a:off x="569460" y="3224951"/>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
          <p:cNvSpPr txBox="1"/>
          <p:nvPr/>
        </p:nvSpPr>
        <p:spPr>
          <a:xfrm>
            <a:off x="1190625" y="3268726"/>
            <a:ext cx="10121232" cy="10925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What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400" b="0" i="0" u="none" strike="noStrike" cap="none" dirty="0">
                <a:solidFill>
                  <a:schemeClr val="lt1"/>
                </a:solidFill>
                <a:latin typeface="Verdana"/>
                <a:ea typeface="Verdana"/>
                <a:cs typeface="Verdana"/>
                <a:sym typeface="Verdana"/>
              </a:rPr>
              <a:t>Sorting of casualties into priority groups according to their needs and the available resources.</a:t>
            </a:r>
            <a:endParaRPr sz="12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400" b="0" i="0" u="none" strike="noStrike" cap="none" dirty="0">
                <a:solidFill>
                  <a:schemeClr val="lt1"/>
                </a:solidFill>
                <a:latin typeface="Verdana"/>
                <a:ea typeface="Verdana"/>
                <a:cs typeface="Verdana"/>
                <a:sym typeface="Verdana"/>
              </a:rPr>
              <a:t>Ensure the efficient use of available resources (e.g. personnel, supplies, equipment, transportation, medical facilities).</a:t>
            </a:r>
            <a:endParaRPr sz="1200" b="0" i="0" u="none" strike="noStrike" cap="none" dirty="0">
              <a:solidFill>
                <a:srgbClr val="000000"/>
              </a:solidFill>
              <a:latin typeface="Verdana"/>
              <a:ea typeface="Verdana"/>
              <a:cs typeface="Verdana"/>
              <a:sym typeface="Verdana"/>
            </a:endParaRPr>
          </a:p>
        </p:txBody>
      </p:sp>
      <p:sp>
        <p:nvSpPr>
          <p:cNvPr id="169" name="Google Shape;169;p8"/>
          <p:cNvSpPr txBox="1"/>
          <p:nvPr/>
        </p:nvSpPr>
        <p:spPr>
          <a:xfrm>
            <a:off x="1190625" y="4376380"/>
            <a:ext cx="9333767" cy="10925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Why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400" b="0" i="0" u="none" strike="noStrike" cap="none" dirty="0">
                <a:solidFill>
                  <a:schemeClr val="lt1"/>
                </a:solidFill>
                <a:latin typeface="Verdana"/>
                <a:ea typeface="Verdana"/>
                <a:cs typeface="Verdana"/>
                <a:sym typeface="Verdana"/>
              </a:rPr>
              <a:t>Low probability but high impact of events</a:t>
            </a:r>
            <a:endParaRPr sz="12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400" b="0" i="0" u="none" strike="noStrike" cap="none" dirty="0">
                <a:solidFill>
                  <a:schemeClr val="lt1"/>
                </a:solidFill>
                <a:latin typeface="Verdana"/>
                <a:ea typeface="Verdana"/>
                <a:cs typeface="Verdana"/>
                <a:sym typeface="Verdana"/>
              </a:rPr>
              <a:t>Affects the extent and quality of care delivered by the EMS system.</a:t>
            </a:r>
            <a:endParaRPr sz="12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400" b="0" i="0" u="none" strike="noStrike" cap="none" dirty="0">
                <a:solidFill>
                  <a:schemeClr val="lt1"/>
                </a:solidFill>
                <a:latin typeface="Verdana"/>
                <a:ea typeface="Verdana"/>
                <a:cs typeface="Verdana"/>
                <a:sym typeface="Verdana"/>
              </a:rPr>
              <a:t>Reduced mortality and increases quality of life of casualties.</a:t>
            </a:r>
            <a:endParaRPr sz="1400" b="0" i="0" u="none" strike="noStrike" cap="none" dirty="0">
              <a:solidFill>
                <a:srgbClr val="000000"/>
              </a:solidFill>
              <a:latin typeface="Verdana"/>
              <a:ea typeface="Verdana"/>
              <a:cs typeface="Verdana"/>
              <a:sym typeface="Verdana"/>
            </a:endParaRPr>
          </a:p>
        </p:txBody>
      </p:sp>
      <p:sp>
        <p:nvSpPr>
          <p:cNvPr id="170" name="Google Shape;170;p8"/>
          <p:cNvSpPr/>
          <p:nvPr/>
        </p:nvSpPr>
        <p:spPr>
          <a:xfrm>
            <a:off x="623392" y="4405338"/>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8"/>
          <p:cNvSpPr/>
          <p:nvPr/>
        </p:nvSpPr>
        <p:spPr>
          <a:xfrm>
            <a:off x="568616" y="4322297"/>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 name="Google Shape;172;p8"/>
          <p:cNvPicPr preferRelativeResize="0"/>
          <p:nvPr/>
        </p:nvPicPr>
        <p:blipFill rotWithShape="1">
          <a:blip r:embed="rId5">
            <a:alphaModFix/>
          </a:blip>
          <a:srcRect/>
          <a:stretch/>
        </p:blipFill>
        <p:spPr>
          <a:xfrm>
            <a:off x="568616" y="1520392"/>
            <a:ext cx="10915979" cy="1333621"/>
          </a:xfrm>
          <a:prstGeom prst="rect">
            <a:avLst/>
          </a:prstGeom>
          <a:noFill/>
          <a:ln>
            <a:noFill/>
          </a:ln>
        </p:spPr>
      </p:pic>
      <p:sp>
        <p:nvSpPr>
          <p:cNvPr id="173" name="Google Shape;173;p8"/>
          <p:cNvSpPr txBox="1"/>
          <p:nvPr/>
        </p:nvSpPr>
        <p:spPr>
          <a:xfrm>
            <a:off x="1199481" y="5634629"/>
            <a:ext cx="10098634" cy="8771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Verdana"/>
                <a:ea typeface="Verdana"/>
                <a:cs typeface="Verdana"/>
                <a:sym typeface="Verdana"/>
              </a:rPr>
              <a:t>Trend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1600"/>
              <a:buFont typeface="Courier New"/>
              <a:buChar char="o"/>
            </a:pPr>
            <a:r>
              <a:rPr lang="en-US" sz="1400" b="0" i="0" u="none" strike="noStrike" cap="none" dirty="0">
                <a:solidFill>
                  <a:schemeClr val="lt1"/>
                </a:solidFill>
                <a:latin typeface="Verdana"/>
                <a:ea typeface="Verdana"/>
                <a:cs typeface="Verdana"/>
                <a:sym typeface="Verdana"/>
              </a:rPr>
              <a:t>Number of natural and man-made disasters increase</a:t>
            </a:r>
            <a:endParaRPr sz="1200" b="0" i="0" u="none" strike="noStrike" cap="none" dirty="0">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lt1"/>
              </a:buClr>
              <a:buSzPts val="1600"/>
              <a:buFont typeface="Courier New"/>
              <a:buChar char="o"/>
            </a:pPr>
            <a:r>
              <a:rPr lang="en-US" sz="1400" b="0" i="0" u="none" strike="noStrike" cap="none" dirty="0">
                <a:solidFill>
                  <a:schemeClr val="lt1"/>
                </a:solidFill>
                <a:latin typeface="Verdana"/>
                <a:ea typeface="Verdana"/>
                <a:cs typeface="Verdana"/>
                <a:sym typeface="Verdana"/>
              </a:rPr>
              <a:t>Risk drivers: climate change, </a:t>
            </a:r>
            <a:r>
              <a:rPr lang="en-US" sz="1400" b="0" i="0" u="none" strike="noStrike" cap="none" dirty="0" err="1">
                <a:solidFill>
                  <a:schemeClr val="lt1"/>
                </a:solidFill>
                <a:latin typeface="Verdana"/>
                <a:ea typeface="Verdana"/>
                <a:cs typeface="Verdana"/>
                <a:sym typeface="Verdana"/>
              </a:rPr>
              <a:t>urbanisation</a:t>
            </a:r>
            <a:r>
              <a:rPr lang="en-US" sz="1400" b="0" i="0" u="none" strike="noStrike" cap="none" dirty="0">
                <a:solidFill>
                  <a:schemeClr val="lt1"/>
                </a:solidFill>
                <a:latin typeface="Verdana"/>
                <a:ea typeface="Verdana"/>
                <a:cs typeface="Verdana"/>
                <a:sym typeface="Verdana"/>
              </a:rPr>
              <a:t>, changing security landscape, technological developments</a:t>
            </a:r>
            <a:endParaRPr sz="1200" b="0" i="0" u="none" strike="noStrike" cap="none" dirty="0">
              <a:solidFill>
                <a:srgbClr val="000000"/>
              </a:solidFill>
              <a:latin typeface="Verdana"/>
              <a:ea typeface="Verdana"/>
              <a:cs typeface="Verdana"/>
              <a:sym typeface="Verdana"/>
            </a:endParaRPr>
          </a:p>
        </p:txBody>
      </p:sp>
      <p:sp>
        <p:nvSpPr>
          <p:cNvPr id="174" name="Google Shape;174;p8"/>
          <p:cNvSpPr/>
          <p:nvPr/>
        </p:nvSpPr>
        <p:spPr>
          <a:xfrm>
            <a:off x="632248" y="5663587"/>
            <a:ext cx="376646" cy="32011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8"/>
          <p:cNvSpPr/>
          <p:nvPr/>
        </p:nvSpPr>
        <p:spPr>
          <a:xfrm>
            <a:off x="577472" y="5580546"/>
            <a:ext cx="486198" cy="486198"/>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a:stretch/>
        </p:blipFill>
        <p:spPr>
          <a:xfrm>
            <a:off x="2115708" y="1190131"/>
            <a:ext cx="947368" cy="720000"/>
          </a:xfrm>
          <a:prstGeom prst="rect">
            <a:avLst/>
          </a:prstGeom>
          <a:noFill/>
          <a:ln>
            <a:noFill/>
          </a:ln>
        </p:spPr>
      </p:pic>
      <p:pic>
        <p:nvPicPr>
          <p:cNvPr id="181" name="Google Shape;181;p9"/>
          <p:cNvPicPr preferRelativeResize="0"/>
          <p:nvPr/>
        </p:nvPicPr>
        <p:blipFill rotWithShape="1">
          <a:blip r:embed="rId3">
            <a:alphaModFix/>
          </a:blip>
          <a:srcRect/>
          <a:stretch/>
        </p:blipFill>
        <p:spPr>
          <a:xfrm rot="10800000">
            <a:off x="8398937" y="5011857"/>
            <a:ext cx="947368" cy="720000"/>
          </a:xfrm>
          <a:prstGeom prst="rect">
            <a:avLst/>
          </a:prstGeom>
          <a:noFill/>
          <a:ln>
            <a:noFill/>
          </a:ln>
        </p:spPr>
      </p:pic>
      <p:sp>
        <p:nvSpPr>
          <p:cNvPr id="182" name="Google Shape;182;p9"/>
          <p:cNvSpPr txBox="1"/>
          <p:nvPr/>
        </p:nvSpPr>
        <p:spPr>
          <a:xfrm>
            <a:off x="1817545" y="1321967"/>
            <a:ext cx="8511739" cy="4278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400" b="1" dirty="0" err="1">
                <a:solidFill>
                  <a:schemeClr val="lt1"/>
                </a:solidFill>
                <a:latin typeface="Verdana" panose="020B0604030504040204" pitchFamily="34" charset="0"/>
                <a:ea typeface="Verdana" panose="020B0604030504040204" pitchFamily="34" charset="0"/>
                <a:cs typeface="Calibri"/>
                <a:sym typeface="Calibri"/>
              </a:rPr>
              <a:t>L'obiettivo</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principale</a:t>
            </a:r>
            <a:r>
              <a:rPr lang="en-US" sz="3400" b="1" dirty="0">
                <a:solidFill>
                  <a:schemeClr val="lt1"/>
                </a:solidFill>
                <a:latin typeface="Verdana" panose="020B0604030504040204" pitchFamily="34" charset="0"/>
                <a:ea typeface="Verdana" panose="020B0604030504040204" pitchFamily="34" charset="0"/>
                <a:cs typeface="Calibri"/>
                <a:sym typeface="Calibri"/>
              </a:rPr>
              <a:t> di </a:t>
            </a:r>
            <a:r>
              <a:rPr lang="en-US" sz="3400" b="1" dirty="0" err="1">
                <a:solidFill>
                  <a:schemeClr val="lt1"/>
                </a:solidFill>
                <a:latin typeface="Verdana" panose="020B0604030504040204" pitchFamily="34" charset="0"/>
                <a:ea typeface="Verdana" panose="020B0604030504040204" pitchFamily="34" charset="0"/>
                <a:cs typeface="Calibri"/>
                <a:sym typeface="Calibri"/>
              </a:rPr>
              <a:t>iProcureSecurity</a:t>
            </a:r>
            <a:r>
              <a:rPr lang="en-US" sz="3400" b="1" dirty="0">
                <a:solidFill>
                  <a:schemeClr val="lt1"/>
                </a:solidFill>
                <a:latin typeface="Verdana" panose="020B0604030504040204" pitchFamily="34" charset="0"/>
                <a:ea typeface="Verdana" panose="020B0604030504040204" pitchFamily="34" charset="0"/>
                <a:cs typeface="Calibri"/>
                <a:sym typeface="Calibri"/>
              </a:rPr>
              <a:t> PCP è </a:t>
            </a:r>
            <a:r>
              <a:rPr lang="en-US" sz="3400" b="1" dirty="0" err="1">
                <a:solidFill>
                  <a:schemeClr val="lt1"/>
                </a:solidFill>
                <a:latin typeface="Verdana" panose="020B0604030504040204" pitchFamily="34" charset="0"/>
                <a:ea typeface="Verdana" panose="020B0604030504040204" pitchFamily="34" charset="0"/>
                <a:cs typeface="Calibri"/>
                <a:sym typeface="Calibri"/>
              </a:rPr>
              <a:t>quello</a:t>
            </a:r>
            <a:r>
              <a:rPr lang="en-US" sz="3400" b="1" dirty="0">
                <a:solidFill>
                  <a:schemeClr val="lt1"/>
                </a:solidFill>
                <a:latin typeface="Verdana" panose="020B0604030504040204" pitchFamily="34" charset="0"/>
                <a:ea typeface="Verdana" panose="020B0604030504040204" pitchFamily="34" charset="0"/>
                <a:cs typeface="Calibri"/>
                <a:sym typeface="Calibri"/>
              </a:rPr>
              <a:t> di </a:t>
            </a:r>
            <a:r>
              <a:rPr lang="en-US" sz="3400" b="1" dirty="0" err="1">
                <a:solidFill>
                  <a:schemeClr val="lt1"/>
                </a:solidFill>
                <a:latin typeface="Verdana" panose="020B0604030504040204" pitchFamily="34" charset="0"/>
                <a:ea typeface="Verdana" panose="020B0604030504040204" pitchFamily="34" charset="0"/>
                <a:cs typeface="Calibri"/>
                <a:sym typeface="Calibri"/>
              </a:rPr>
              <a:t>migliorare</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il</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soccorso</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nelle</a:t>
            </a:r>
            <a:r>
              <a:rPr lang="en-US" sz="3400" b="1" dirty="0">
                <a:solidFill>
                  <a:schemeClr val="lt1"/>
                </a:solidFill>
                <a:latin typeface="Verdana" panose="020B0604030504040204" pitchFamily="34" charset="0"/>
                <a:ea typeface="Verdana" panose="020B0604030504040204" pitchFamily="34" charset="0"/>
                <a:cs typeface="Calibri"/>
                <a:sym typeface="Calibri"/>
              </a:rPr>
              <a:t> maxi-</a:t>
            </a:r>
            <a:r>
              <a:rPr lang="en-US" sz="3400" b="1" dirty="0" err="1">
                <a:solidFill>
                  <a:schemeClr val="lt1"/>
                </a:solidFill>
                <a:latin typeface="Verdana" panose="020B0604030504040204" pitchFamily="34" charset="0"/>
                <a:ea typeface="Verdana" panose="020B0604030504040204" pitchFamily="34" charset="0"/>
                <a:cs typeface="Calibri"/>
                <a:sym typeface="Calibri"/>
              </a:rPr>
              <a:t>emergenze</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attraverso</a:t>
            </a:r>
            <a:r>
              <a:rPr lang="en-US" sz="3400" b="1" dirty="0">
                <a:solidFill>
                  <a:schemeClr val="lt1"/>
                </a:solidFill>
                <a:latin typeface="Verdana" panose="020B0604030504040204" pitchFamily="34" charset="0"/>
                <a:ea typeface="Verdana" panose="020B0604030504040204" pitchFamily="34" charset="0"/>
                <a:cs typeface="Calibri"/>
                <a:sym typeface="Calibri"/>
              </a:rPr>
              <a:t> un </a:t>
            </a:r>
            <a:r>
              <a:rPr lang="en-US" sz="3400" b="1" dirty="0" err="1">
                <a:solidFill>
                  <a:schemeClr val="lt1"/>
                </a:solidFill>
                <a:latin typeface="Verdana" panose="020B0604030504040204" pitchFamily="34" charset="0"/>
                <a:ea typeface="Verdana" panose="020B0604030504040204" pitchFamily="34" charset="0"/>
                <a:cs typeface="Calibri"/>
                <a:sym typeface="Calibri"/>
              </a:rPr>
              <a:t>sistema</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flessibile</a:t>
            </a:r>
            <a:r>
              <a:rPr lang="en-US" sz="3400" b="1" dirty="0">
                <a:solidFill>
                  <a:schemeClr val="lt1"/>
                </a:solidFill>
                <a:latin typeface="Verdana" panose="020B0604030504040204" pitchFamily="34" charset="0"/>
                <a:ea typeface="Verdana" panose="020B0604030504040204" pitchFamily="34" charset="0"/>
                <a:cs typeface="Calibri"/>
                <a:sym typeface="Calibri"/>
              </a:rPr>
              <a:t> di </a:t>
            </a:r>
            <a:r>
              <a:rPr lang="en-US" sz="3400" b="1" dirty="0" err="1">
                <a:solidFill>
                  <a:schemeClr val="lt1"/>
                </a:solidFill>
                <a:latin typeface="Verdana" panose="020B0604030504040204" pitchFamily="34" charset="0"/>
                <a:ea typeface="Verdana" panose="020B0604030504040204" pitchFamily="34" charset="0"/>
                <a:cs typeface="Calibri"/>
                <a:sym typeface="Calibri"/>
              </a:rPr>
              <a:t>gestione</a:t>
            </a:r>
            <a:r>
              <a:rPr lang="en-US" sz="3400" b="1" dirty="0">
                <a:solidFill>
                  <a:schemeClr val="lt1"/>
                </a:solidFill>
                <a:latin typeface="Verdana" panose="020B0604030504040204" pitchFamily="34" charset="0"/>
                <a:ea typeface="Verdana" panose="020B0604030504040204" pitchFamily="34" charset="0"/>
                <a:cs typeface="Calibri"/>
                <a:sym typeface="Calibri"/>
              </a:rPr>
              <a:t> del triage. </a:t>
            </a:r>
            <a:endParaRPr sz="3400" b="1" dirty="0">
              <a:solidFill>
                <a:schemeClr val="lt1"/>
              </a:solidFill>
              <a:latin typeface="Verdana" panose="020B0604030504040204" pitchFamily="34" charset="0"/>
              <a:ea typeface="Verdana" panose="020B0604030504040204" pitchFamily="34" charset="0"/>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3400" b="1" dirty="0">
                <a:solidFill>
                  <a:schemeClr val="lt1"/>
                </a:solidFill>
                <a:latin typeface="Verdana" panose="020B0604030504040204" pitchFamily="34" charset="0"/>
                <a:ea typeface="Verdana" panose="020B0604030504040204" pitchFamily="34" charset="0"/>
                <a:cs typeface="Calibri"/>
                <a:sym typeface="Calibri"/>
              </a:rPr>
              <a:t>La UE ha </a:t>
            </a:r>
            <a:r>
              <a:rPr lang="en-US" sz="3400" b="1" dirty="0" err="1">
                <a:solidFill>
                  <a:schemeClr val="lt1"/>
                </a:solidFill>
                <a:latin typeface="Verdana" panose="020B0604030504040204" pitchFamily="34" charset="0"/>
                <a:ea typeface="Verdana" panose="020B0604030504040204" pitchFamily="34" charset="0"/>
                <a:cs typeface="Calibri"/>
                <a:sym typeface="Calibri"/>
              </a:rPr>
              <a:t>reso</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disponibili</a:t>
            </a:r>
            <a:r>
              <a:rPr lang="en-US" sz="3400" b="1" dirty="0">
                <a:solidFill>
                  <a:schemeClr val="lt1"/>
                </a:solidFill>
                <a:latin typeface="Verdana" panose="020B0604030504040204" pitchFamily="34" charset="0"/>
                <a:ea typeface="Verdana" panose="020B0604030504040204" pitchFamily="34" charset="0"/>
                <a:cs typeface="Calibri"/>
                <a:sym typeface="Calibri"/>
              </a:rPr>
              <a:t> 6,7 </a:t>
            </a:r>
            <a:r>
              <a:rPr lang="en-US" sz="3400" b="1" dirty="0" err="1">
                <a:solidFill>
                  <a:schemeClr val="lt1"/>
                </a:solidFill>
                <a:latin typeface="Verdana" panose="020B0604030504040204" pitchFamily="34" charset="0"/>
                <a:ea typeface="Verdana" panose="020B0604030504040204" pitchFamily="34" charset="0"/>
                <a:cs typeface="Calibri"/>
                <a:sym typeface="Calibri"/>
              </a:rPr>
              <a:t>milioni</a:t>
            </a:r>
            <a:r>
              <a:rPr lang="en-US" sz="3400" b="1" dirty="0">
                <a:solidFill>
                  <a:schemeClr val="lt1"/>
                </a:solidFill>
                <a:latin typeface="Verdana" panose="020B0604030504040204" pitchFamily="34" charset="0"/>
                <a:ea typeface="Verdana" panose="020B0604030504040204" pitchFamily="34" charset="0"/>
                <a:cs typeface="Calibri"/>
                <a:sym typeface="Calibri"/>
              </a:rPr>
              <a:t> di euro per </a:t>
            </a:r>
            <a:r>
              <a:rPr lang="en-US" sz="3400" b="1" dirty="0" err="1">
                <a:solidFill>
                  <a:schemeClr val="lt1"/>
                </a:solidFill>
                <a:latin typeface="Verdana" panose="020B0604030504040204" pitchFamily="34" charset="0"/>
                <a:ea typeface="Verdana" panose="020B0604030504040204" pitchFamily="34" charset="0"/>
                <a:cs typeface="Calibri"/>
                <a:sym typeface="Calibri"/>
              </a:rPr>
              <a:t>i</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servizi</a:t>
            </a:r>
            <a:r>
              <a:rPr lang="en-US" sz="3400" b="1" dirty="0">
                <a:solidFill>
                  <a:schemeClr val="lt1"/>
                </a:solidFill>
                <a:latin typeface="Verdana" panose="020B0604030504040204" pitchFamily="34" charset="0"/>
                <a:ea typeface="Verdana" panose="020B0604030504040204" pitchFamily="34" charset="0"/>
                <a:cs typeface="Calibri"/>
                <a:sym typeface="Calibri"/>
              </a:rPr>
              <a:t> di R&amp;S in </a:t>
            </a:r>
            <a:r>
              <a:rPr lang="en-US" sz="3400" b="1" dirty="0" err="1">
                <a:solidFill>
                  <a:schemeClr val="lt1"/>
                </a:solidFill>
                <a:latin typeface="Verdana" panose="020B0604030504040204" pitchFamily="34" charset="0"/>
                <a:ea typeface="Verdana" panose="020B0604030504040204" pitchFamily="34" charset="0"/>
                <a:cs typeface="Calibri"/>
                <a:sym typeface="Calibri"/>
              </a:rPr>
              <a:t>questo</a:t>
            </a:r>
            <a:r>
              <a:rPr lang="en-US" sz="3400" b="1" dirty="0">
                <a:solidFill>
                  <a:schemeClr val="lt1"/>
                </a:solidFill>
                <a:latin typeface="Verdana" panose="020B0604030504040204" pitchFamily="34" charset="0"/>
                <a:ea typeface="Verdana" panose="020B0604030504040204" pitchFamily="34" charset="0"/>
                <a:cs typeface="Calibri"/>
                <a:sym typeface="Calibri"/>
              </a:rPr>
              <a:t> </a:t>
            </a:r>
            <a:r>
              <a:rPr lang="en-US" sz="3400" b="1" dirty="0" err="1">
                <a:solidFill>
                  <a:schemeClr val="lt1"/>
                </a:solidFill>
                <a:latin typeface="Verdana" panose="020B0604030504040204" pitchFamily="34" charset="0"/>
                <a:ea typeface="Verdana" panose="020B0604030504040204" pitchFamily="34" charset="0"/>
                <a:cs typeface="Calibri"/>
                <a:sym typeface="Calibri"/>
              </a:rPr>
              <a:t>settore</a:t>
            </a:r>
            <a:endParaRPr sz="34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theme/theme1.xml><?xml version="1.0" encoding="utf-8"?>
<a:theme xmlns:a="http://schemas.openxmlformats.org/drawingml/2006/main" name="Project">
  <a:themeElements>
    <a:clrScheme name="Benutzerdefiniert 2">
      <a:dk1>
        <a:srgbClr val="393939"/>
      </a:dk1>
      <a:lt1>
        <a:srgbClr val="FFFFFF"/>
      </a:lt1>
      <a:dk2>
        <a:srgbClr val="44546A"/>
      </a:dk2>
      <a:lt2>
        <a:srgbClr val="E7E6E6"/>
      </a:lt2>
      <a:accent1>
        <a:srgbClr val="244D72"/>
      </a:accent1>
      <a:accent2>
        <a:srgbClr val="DB3A64"/>
      </a:accent2>
      <a:accent3>
        <a:srgbClr val="646464"/>
      </a:accent3>
      <a:accent4>
        <a:srgbClr val="6DA5D1"/>
      </a:accent4>
      <a:accent5>
        <a:srgbClr val="828282"/>
      </a:accent5>
      <a:accent6>
        <a:srgbClr val="70AD47"/>
      </a:accent6>
      <a:hlink>
        <a:srgbClr val="DB3A6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5893</Words>
  <Application>Microsoft Office PowerPoint</Application>
  <PresentationFormat>Widescreen</PresentationFormat>
  <Paragraphs>626</Paragraphs>
  <Slides>56</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Montserrat</vt:lpstr>
      <vt:lpstr>Arial</vt:lpstr>
      <vt:lpstr>Wingdings</vt:lpstr>
      <vt:lpstr>Noto Sans Symbols</vt:lpstr>
      <vt:lpstr>Calibri</vt:lpstr>
      <vt:lpstr>Courier New</vt:lpstr>
      <vt:lpstr>Verdana</vt:lpstr>
      <vt:lpstr>Open Sans Light</vt:lpstr>
      <vt:lpstr>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vt:lpstr>
      <vt:lpstr>Motivation</vt:lpstr>
      <vt:lpstr>Similar projects</vt:lpstr>
      <vt:lpstr>Participating staff members</vt:lpstr>
      <vt:lpstr>PowerPoint Presentation</vt:lpstr>
      <vt:lpstr>PowerPoint Presentation</vt:lpstr>
      <vt:lpstr>iPS Project – ASLBN TEAM</vt:lpstr>
      <vt:lpstr>ASL BN Projects – 2020/2021</vt:lpstr>
      <vt:lpstr>iPS Project Outcomes – ASLBN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SYNYO</dc:creator>
  <cp:lastModifiedBy>SPG</cp:lastModifiedBy>
  <cp:revision>56</cp:revision>
  <dcterms:created xsi:type="dcterms:W3CDTF">2019-05-16T10:14:01Z</dcterms:created>
  <dcterms:modified xsi:type="dcterms:W3CDTF">2022-03-17T15:33:09Z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0x01010029224BEBFD5D3843970B02F0AF9A56C0</vt:lpwstr>
  </property>
</Properties>
</file>